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sldIdLst>
    <p:sldId id="277" r:id="rId2"/>
    <p:sldId id="256" r:id="rId3"/>
    <p:sldId id="280" r:id="rId4"/>
    <p:sldId id="257" r:id="rId5"/>
    <p:sldId id="259" r:id="rId6"/>
    <p:sldId id="292" r:id="rId7"/>
    <p:sldId id="260" r:id="rId8"/>
    <p:sldId id="293" r:id="rId9"/>
    <p:sldId id="262" r:id="rId10"/>
    <p:sldId id="294" r:id="rId11"/>
    <p:sldId id="295" r:id="rId12"/>
    <p:sldId id="287" r:id="rId13"/>
    <p:sldId id="288" r:id="rId14"/>
    <p:sldId id="263" r:id="rId15"/>
    <p:sldId id="289" r:id="rId16"/>
    <p:sldId id="264" r:id="rId17"/>
    <p:sldId id="265" r:id="rId18"/>
    <p:sldId id="290" r:id="rId19"/>
    <p:sldId id="275" r:id="rId20"/>
    <p:sldId id="268" r:id="rId21"/>
    <p:sldId id="297" r:id="rId22"/>
    <p:sldId id="269" r:id="rId23"/>
    <p:sldId id="298" r:id="rId24"/>
    <p:sldId id="267" r:id="rId25"/>
    <p:sldId id="296" r:id="rId26"/>
    <p:sldId id="271" r:id="rId27"/>
    <p:sldId id="299" r:id="rId28"/>
    <p:sldId id="272" r:id="rId29"/>
    <p:sldId id="300" r:id="rId30"/>
    <p:sldId id="301" r:id="rId31"/>
    <p:sldId id="302" r:id="rId32"/>
    <p:sldId id="303" r:id="rId33"/>
    <p:sldId id="273" r:id="rId34"/>
    <p:sldId id="274" r:id="rId35"/>
    <p:sldId id="276" r:id="rId36"/>
  </p:sldIdLst>
  <p:sldSz cx="9144000" cy="6858000" type="screen4x3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Gr&#225;fico%20em%20AUDI_LREGIS_MEMORIA%20(Modo%20de%20Compatibilidade)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view3D>
      <c:perspective val="30"/>
    </c:view3D>
    <c:plotArea>
      <c:layout/>
      <c:bar3DChart>
        <c:barDir val="col"/>
        <c:grouping val="stacked"/>
        <c:ser>
          <c:idx val="0"/>
          <c:order val="0"/>
          <c:tx>
            <c:strRef>
              <c:f>Plan1!$B$1</c:f>
              <c:strCache>
                <c:ptCount val="1"/>
                <c:pt idx="0">
                  <c:v>Receita</c:v>
                </c:pt>
              </c:strCache>
            </c:strRef>
          </c:tx>
          <c:cat>
            <c:strRef>
              <c:f>Plan1!$A$2:$A$5</c:f>
              <c:strCache>
                <c:ptCount val="3"/>
                <c:pt idx="0">
                  <c:v>Receita</c:v>
                </c:pt>
                <c:pt idx="1">
                  <c:v>Despesa</c:v>
                </c:pt>
                <c:pt idx="2">
                  <c:v>Deficit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 formatCode="#,##0.00">
                  <c:v>4065508.84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Despesa</c:v>
                </c:pt>
              </c:strCache>
            </c:strRef>
          </c:tx>
          <c:cat>
            <c:strRef>
              <c:f>Plan1!$A$2:$A$5</c:f>
              <c:strCache>
                <c:ptCount val="3"/>
                <c:pt idx="0">
                  <c:v>Receita</c:v>
                </c:pt>
                <c:pt idx="1">
                  <c:v>Despesa</c:v>
                </c:pt>
                <c:pt idx="2">
                  <c:v>Deficit</c:v>
                </c:pt>
              </c:strCache>
            </c:strRef>
          </c:cat>
          <c:val>
            <c:numRef>
              <c:f>Plan1!$C$2:$C$5</c:f>
              <c:numCache>
                <c:formatCode>#,##0.00</c:formatCode>
                <c:ptCount val="4"/>
                <c:pt idx="0" formatCode="General">
                  <c:v>0</c:v>
                </c:pt>
                <c:pt idx="1">
                  <c:v>5258627.41</c:v>
                </c:pt>
                <c:pt idx="2" formatCode="General">
                  <c:v>0</c:v>
                </c:pt>
              </c:numCache>
            </c:numRef>
          </c:val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Deficit</c:v>
                </c:pt>
              </c:strCache>
            </c:strRef>
          </c:tx>
          <c:dLbls>
            <c:dLbl>
              <c:idx val="0"/>
              <c:layout>
                <c:manualLayout>
                  <c:x val="-2.2916666666666672E-2"/>
                  <c:y val="-0.10312500000000019"/>
                </c:manualLayout>
              </c:layout>
              <c:tx>
                <c:rich>
                  <a:bodyPr/>
                  <a:lstStyle/>
                  <a:p>
                    <a:r>
                      <a:rPr lang="en-US" sz="900" dirty="0" smtClean="0"/>
                      <a:t>4.065.508,84</a:t>
                    </a:r>
                    <a:endParaRPr lang="en-US" sz="900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7.5000000000000011E-2"/>
                  <c:y val="1.5625E-2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dirty="0" smtClean="0"/>
                      <a:t>5.258.627,41</a:t>
                    </a:r>
                    <a:endParaRPr lang="en-US" sz="1000" b="1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8.1250000000000044E-2"/>
                  <c:y val="1.2500000000000001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pt-BR"/>
                </a:p>
              </c:txPr>
              <c:showVal val="1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showVal val="1"/>
          </c:dLbls>
          <c:cat>
            <c:strRef>
              <c:f>Plan1!$A$2:$A$5</c:f>
              <c:strCache>
                <c:ptCount val="3"/>
                <c:pt idx="0">
                  <c:v>Receita</c:v>
                </c:pt>
                <c:pt idx="1">
                  <c:v>Despesa</c:v>
                </c:pt>
                <c:pt idx="2">
                  <c:v>Deficit</c:v>
                </c:pt>
              </c:strCache>
            </c:strRef>
          </c:cat>
          <c:val>
            <c:numRef>
              <c:f>Plan1!$D$2:$D$5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 formatCode="#,##0.00">
                  <c:v>-1193118.57</c:v>
                </c:pt>
              </c:numCache>
            </c:numRef>
          </c:val>
        </c:ser>
        <c:shape val="pyramid"/>
        <c:axId val="102038144"/>
        <c:axId val="102039936"/>
        <c:axId val="0"/>
      </c:bar3DChart>
      <c:catAx>
        <c:axId val="102038144"/>
        <c:scaling>
          <c:orientation val="minMax"/>
        </c:scaling>
        <c:axPos val="b"/>
        <c:tickLblPos val="nextTo"/>
        <c:crossAx val="102039936"/>
        <c:crosses val="autoZero"/>
        <c:auto val="1"/>
        <c:lblAlgn val="ctr"/>
        <c:lblOffset val="100"/>
      </c:catAx>
      <c:valAx>
        <c:axId val="102039936"/>
        <c:scaling>
          <c:orientation val="minMax"/>
        </c:scaling>
        <c:axPos val="l"/>
        <c:majorGridlines/>
        <c:numFmt formatCode="#,##0.00" sourceLinked="1"/>
        <c:tickLblPos val="nextTo"/>
        <c:crossAx val="10203814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pt-B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title>
      <c:layout/>
    </c:title>
    <c:view3D>
      <c:rAngAx val="1"/>
    </c:view3D>
    <c:plotArea>
      <c:layout/>
      <c:pie3D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RECEITA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cat>
            <c:strRef>
              <c:f>Plan1!$A$2:$A$5</c:f>
              <c:strCache>
                <c:ptCount val="3"/>
                <c:pt idx="0">
                  <c:v>Orçado</c:v>
                </c:pt>
                <c:pt idx="1">
                  <c:v>Arrecadado</c:v>
                </c:pt>
                <c:pt idx="2">
                  <c:v>Para (-)</c:v>
                </c:pt>
              </c:strCache>
            </c:strRef>
          </c:cat>
          <c:val>
            <c:numRef>
              <c:f>Plan1!$B$2:$B$5</c:f>
              <c:numCache>
                <c:formatCode>#,##0.00</c:formatCode>
                <c:ptCount val="4"/>
                <c:pt idx="0">
                  <c:v>13150000</c:v>
                </c:pt>
                <c:pt idx="1">
                  <c:v>4065508.84</c:v>
                </c:pt>
                <c:pt idx="2">
                  <c:v>9084491.1600000001</c:v>
                </c:pt>
              </c:numCache>
            </c:numRef>
          </c:val>
        </c:ser>
      </c:pie3DChart>
    </c:plotArea>
    <c:legend>
      <c:legendPos val="r"/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pt-B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autoTitleDeleted val="1"/>
    <c:view3D>
      <c:hPercent val="58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8803418803418834"/>
          <c:y val="0.12628865979381437"/>
          <c:w val="0.79316239316239256"/>
          <c:h val="0.77577319587628857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spPr>
              <a:gradFill rotWithShape="0">
                <a:gsLst>
                  <a:gs pos="0">
                    <a:srgbClr val="008000"/>
                  </a:gs>
                  <a:gs pos="100000">
                    <a:srgbClr val="FFFFFF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12700">
                <a:solidFill>
                  <a:srgbClr val="0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D04-4A38-B515-1E85E4B423AD}"/>
              </c:ext>
            </c:extLst>
          </c:dPt>
          <c:dPt>
            <c:idx val="1"/>
            <c:spPr>
              <a:gradFill rotWithShape="0">
                <a:gsLst>
                  <a:gs pos="0">
                    <a:srgbClr val="FFFFFF">
                      <a:gamma/>
                      <a:tint val="5882"/>
                      <a:invGamma/>
                    </a:srgbClr>
                  </a:gs>
                  <a:gs pos="100000">
                    <a:srgbClr val="FFFF00"/>
                  </a:gs>
                </a:gsLst>
                <a:lin ang="5400000" scaled="1"/>
              </a:gradFill>
              <a:ln w="12700">
                <a:solidFill>
                  <a:srgbClr val="0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D04-4A38-B515-1E85E4B423AD}"/>
              </c:ext>
            </c:extLst>
          </c:dPt>
          <c:dPt>
            <c:idx val="2"/>
            <c:spPr>
              <a:solidFill>
                <a:srgbClr val="FF0000"/>
              </a:solidFill>
              <a:ln w="12700">
                <a:solidFill>
                  <a:srgbClr val="0000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D04-4A38-B515-1E85E4B423AD}"/>
              </c:ext>
            </c:extLst>
          </c:dPt>
          <c:dLbls>
            <c:dLbl>
              <c:idx val="0"/>
              <c:layout>
                <c:manualLayout>
                  <c:x val="4.617676447812747E-2"/>
                  <c:y val="0.29978229102951304"/>
                </c:manualLayout>
              </c:layout>
              <c:tx>
                <c:rich>
                  <a:bodyPr/>
                  <a:lstStyle/>
                  <a:p>
                    <a:pPr>
                      <a:defRPr sz="1125" b="1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dirty="0" smtClean="0"/>
                      <a:t>-160.999,00</a:t>
                    </a:r>
                    <a:endParaRPr lang="en-US" dirty="0"/>
                  </a:p>
                </c:rich>
              </c:tx>
              <c:spPr>
                <a:solidFill>
                  <a:srgbClr val="FFFFFF"/>
                </a:solidFill>
                <a:ln w="25400">
                  <a:noFill/>
                </a:ln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04-4A38-B515-1E85E4B423AD}"/>
                </c:ext>
              </c:extLst>
            </c:dLbl>
            <c:dLbl>
              <c:idx val="1"/>
              <c:layout>
                <c:manualLayout>
                  <c:x val="6.0874888389714603E-2"/>
                  <c:y val="-5.2901471924672497E-2"/>
                </c:manualLayout>
              </c:layout>
              <c:tx>
                <c:rich>
                  <a:bodyPr/>
                  <a:lstStyle/>
                  <a:p>
                    <a:pPr>
                      <a:defRPr sz="1125" b="1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dirty="0" smtClean="0"/>
                      <a:t>-79.536,44</a:t>
                    </a:r>
                    <a:endParaRPr lang="en-US" dirty="0"/>
                  </a:p>
                </c:rich>
              </c:tx>
              <c:spPr>
                <a:solidFill>
                  <a:srgbClr val="FFFFFF"/>
                </a:solidFill>
                <a:ln w="25400">
                  <a:noFill/>
                </a:ln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04-4A38-B515-1E85E4B423AD}"/>
                </c:ext>
              </c:extLst>
            </c:dLbl>
            <c:dLbl>
              <c:idx val="2"/>
              <c:layout>
                <c:manualLayout>
                  <c:x val="3.3725528285669451E-2"/>
                  <c:y val="-5.8427338609950717E-2"/>
                </c:manualLayout>
              </c:layout>
              <c:tx>
                <c:rich>
                  <a:bodyPr/>
                  <a:lstStyle/>
                  <a:p>
                    <a:pPr>
                      <a:defRPr sz="1125" b="1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dirty="0" smtClean="0"/>
                      <a:t>-81.462,56</a:t>
                    </a:r>
                    <a:endParaRPr lang="en-US" dirty="0"/>
                  </a:p>
                </c:rich>
              </c:tx>
              <c:spPr>
                <a:solidFill>
                  <a:srgbClr val="FFFFFF"/>
                </a:solidFill>
                <a:ln w="25400">
                  <a:noFill/>
                </a:ln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D04-4A38-B515-1E85E4B423AD}"/>
                </c:ext>
              </c:extLst>
            </c:dLbl>
            <c:spPr>
              <a:solidFill>
                <a:srgbClr val="FFFFFF"/>
              </a:solidFill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'[Gráfico em AUDI_LREGIS_MEMORIA (Modo de Compatibilidade)]Plan1'!$A$1:$C$1</c:f>
              <c:strCache>
                <c:ptCount val="3"/>
                <c:pt idx="0">
                  <c:v>META</c:v>
                </c:pt>
                <c:pt idx="1">
                  <c:v>REALIZADO</c:v>
                </c:pt>
                <c:pt idx="2">
                  <c:v>DIFERENÇA (-)</c:v>
                </c:pt>
              </c:strCache>
            </c:strRef>
          </c:cat>
          <c:val>
            <c:numRef>
              <c:f>'[Gráfico em AUDI_LREGIS_MEMORIA (Modo de Compatibilidade)]Plan1'!$A$2:$C$2</c:f>
              <c:numCache>
                <c:formatCode>#,##0.00</c:formatCode>
                <c:ptCount val="3"/>
                <c:pt idx="0">
                  <c:v>-924210</c:v>
                </c:pt>
                <c:pt idx="1">
                  <c:v>1155867.95</c:v>
                </c:pt>
                <c:pt idx="2">
                  <c:v>2080077.95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D04-4A38-B515-1E85E4B423AD}"/>
            </c:ext>
          </c:extLst>
        </c:ser>
        <c:shape val="box"/>
        <c:axId val="68304256"/>
        <c:axId val="68351104"/>
        <c:axId val="0"/>
      </c:bar3DChart>
      <c:catAx>
        <c:axId val="68304256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68351104"/>
        <c:crosses val="autoZero"/>
        <c:auto val="1"/>
        <c:lblAlgn val="ctr"/>
        <c:lblOffset val="100"/>
        <c:tickLblSkip val="1"/>
        <c:tickMarkSkip val="1"/>
      </c:catAx>
      <c:valAx>
        <c:axId val="68351104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683042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7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 dirty="0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E5D7E89-3BC2-4DBD-93DE-5A11AA0CC471}" type="datetimeFigureOut">
              <a:rPr lang="pt-BR" smtClean="0"/>
              <a:pPr/>
              <a:t>29/08/2017</a:t>
            </a:fld>
            <a:endParaRPr lang="pt-BR" dirty="0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 dirty="0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8C218CF-D15F-4C84-B7A3-21B561740E30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571604" y="2571744"/>
          <a:ext cx="6929486" cy="3143272"/>
        </p:xfrm>
        <a:graphic>
          <a:graphicData uri="http://schemas.openxmlformats.org/presentationml/2006/ole">
            <p:oleObj spid="_x0000_s2050" r:id="rId3" imgW="1338480" imgH="1294596" progId="">
              <p:embed/>
            </p:oleObj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85786" y="714356"/>
            <a:ext cx="7500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cap="all" dirty="0" smtClean="0"/>
              <a:t>AUDIÊNCIA PÚBLICA DE AVALIAÇÃO DO CUMPRIMENTO</a:t>
            </a:r>
            <a:br>
              <a:rPr lang="pt-BR" b="1" cap="all" dirty="0" smtClean="0"/>
            </a:br>
            <a:r>
              <a:rPr lang="pt-BR" b="1" cap="all" dirty="0" smtClean="0"/>
              <a:t>DAS METAS FISCAIS</a:t>
            </a:r>
          </a:p>
          <a:p>
            <a:endParaRPr lang="pt-BR" b="1" cap="all" dirty="0" smtClean="0"/>
          </a:p>
          <a:p>
            <a:pPr algn="ctr"/>
            <a:r>
              <a:rPr lang="pt-BR" b="1" cap="all" dirty="0" smtClean="0"/>
              <a:t>1º Quadrimestre/2017</a:t>
            </a:r>
          </a:p>
          <a:p>
            <a:endParaRPr lang="pt-BR" b="1" cap="all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565274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296144"/>
          </a:xfrm>
        </p:spPr>
        <p:txBody>
          <a:bodyPr>
            <a:noAutofit/>
          </a:bodyPr>
          <a:lstStyle/>
          <a:p>
            <a:pPr algn="ctr"/>
            <a:r>
              <a:rPr lang="pt-BR" sz="1800" dirty="0"/>
              <a:t> </a:t>
            </a:r>
            <a:r>
              <a:rPr lang="pt-BR" sz="2000" dirty="0">
                <a:solidFill>
                  <a:schemeClr val="tx1"/>
                </a:solidFill>
                <a:effectLst/>
              </a:rPr>
              <a:t>AUDIÊNCIA PÚBLICA</a:t>
            </a:r>
            <a:br>
              <a:rPr lang="pt-BR" sz="2000" dirty="0">
                <a:solidFill>
                  <a:schemeClr val="tx1"/>
                </a:solidFill>
                <a:effectLst/>
              </a:rPr>
            </a:br>
            <a:r>
              <a:rPr lang="pt-BR" sz="2000" dirty="0">
                <a:solidFill>
                  <a:schemeClr val="tx1"/>
                </a:solidFill>
                <a:effectLst/>
              </a:rPr>
              <a:t>DE AVALIAÇÃO DO CUMPRIMENTO</a:t>
            </a:r>
            <a:br>
              <a:rPr lang="pt-BR" sz="2000" dirty="0">
                <a:solidFill>
                  <a:schemeClr val="tx1"/>
                </a:solidFill>
                <a:effectLst/>
              </a:rPr>
            </a:br>
            <a:r>
              <a:rPr lang="pt-BR" sz="2000" dirty="0">
                <a:solidFill>
                  <a:schemeClr val="tx1"/>
                </a:solidFill>
                <a:effectLst/>
              </a:rPr>
              <a:t>DAS METAS FISCAIS</a:t>
            </a:r>
            <a:br>
              <a:rPr lang="pt-BR" sz="2000" dirty="0">
                <a:solidFill>
                  <a:schemeClr val="tx1"/>
                </a:solidFill>
                <a:effectLst/>
              </a:rPr>
            </a:br>
            <a:r>
              <a:rPr lang="pt-BR" sz="2000" dirty="0">
                <a:solidFill>
                  <a:schemeClr val="tx1"/>
                </a:solidFill>
                <a:effectLst/>
              </a:rPr>
              <a:t>1º </a:t>
            </a:r>
            <a:r>
              <a:rPr lang="pt-BR" sz="2000" dirty="0" smtClean="0">
                <a:solidFill>
                  <a:schemeClr val="tx1"/>
                </a:solidFill>
                <a:effectLst/>
              </a:rPr>
              <a:t>QUADRIMESTRE/2017</a:t>
            </a:r>
            <a:endParaRPr lang="pt-BR" sz="20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99802100"/>
              </p:ext>
            </p:extLst>
          </p:nvPr>
        </p:nvGraphicFramePr>
        <p:xfrm>
          <a:off x="323528" y="1988840"/>
          <a:ext cx="5256584" cy="4581525"/>
        </p:xfrm>
        <a:graphic>
          <a:graphicData uri="http://schemas.openxmlformats.org/presentationml/2006/ole">
            <p:oleObj spid="_x0000_s1148" name="mini Office Draw" r:id="rId3" imgW="14862175" imgH="8732611" progId="">
              <p:embed/>
            </p:oleObj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541739" y="1484784"/>
            <a:ext cx="3455937" cy="149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altLang="pt-BR" sz="1400" b="1" dirty="0">
                <a:latin typeface="Arial" charset="0"/>
              </a:rPr>
              <a:t>Trata-se de importante oportunidade para a sociedade saber o que é feito com o dinheiro público.</a:t>
            </a:r>
          </a:p>
          <a:p>
            <a:pPr algn="just">
              <a:spcBef>
                <a:spcPct val="50000"/>
              </a:spcBef>
            </a:pPr>
            <a:r>
              <a:rPr lang="pt-BR" altLang="pt-BR" sz="1400" b="1" dirty="0">
                <a:latin typeface="Arial" charset="0"/>
              </a:rPr>
              <a:t>O gestor melhora as relações democráticas entre a Administração e os munícipes.</a:t>
            </a:r>
          </a:p>
        </p:txBody>
      </p:sp>
      <p:pic>
        <p:nvPicPr>
          <p:cNvPr id="6" name="Picture 5" descr="Responsabilidade Fisc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9232" y="2977500"/>
            <a:ext cx="2520950" cy="354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736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1026"/>
          <p:cNvSpPr>
            <a:spLocks noChangeArrowheads="1"/>
          </p:cNvSpPr>
          <p:nvPr/>
        </p:nvSpPr>
        <p:spPr bwMode="auto">
          <a:xfrm>
            <a:off x="2286000" y="1905000"/>
            <a:ext cx="4191000" cy="2057400"/>
          </a:xfrm>
          <a:prstGeom prst="ellipse">
            <a:avLst/>
          </a:prstGeom>
          <a:solidFill>
            <a:srgbClr val="00FF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60000"/>
              </a:spcBef>
              <a:buClr>
                <a:srgbClr val="FF0000"/>
              </a:buClr>
              <a:buSzPct val="65000"/>
              <a:buFont typeface="Monotype Sorts" pitchFamily="2" charset="2"/>
              <a:buNone/>
            </a:pPr>
            <a:r>
              <a:rPr lang="pt-BR" altLang="pt-BR" sz="2800" b="1" dirty="0">
                <a:latin typeface="Arial" charset="0"/>
              </a:rPr>
              <a:t>PPA</a:t>
            </a:r>
            <a:endParaRPr lang="pt-BR" altLang="pt-BR" sz="3200" b="1" dirty="0">
              <a:latin typeface="Arial" charset="0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t-BR" altLang="pt-BR" sz="2200" b="1" dirty="0">
                <a:latin typeface="Arial" charset="0"/>
              </a:rPr>
              <a:t>Diretrizes, objetivos e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t-BR" altLang="pt-BR" sz="2200" b="1" dirty="0">
                <a:latin typeface="Arial" charset="0"/>
              </a:rPr>
              <a:t>metas quadrienais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t-BR" altLang="pt-BR" sz="2000" b="1" dirty="0">
                <a:latin typeface="Arial" charset="0"/>
              </a:rPr>
              <a:t>(CF/88, art. 165, § 2º)</a:t>
            </a:r>
          </a:p>
        </p:txBody>
      </p:sp>
      <p:sp>
        <p:nvSpPr>
          <p:cNvPr id="6" name="Oval 1027"/>
          <p:cNvSpPr>
            <a:spLocks noChangeArrowheads="1"/>
          </p:cNvSpPr>
          <p:nvPr/>
        </p:nvSpPr>
        <p:spPr bwMode="auto">
          <a:xfrm>
            <a:off x="228600" y="3810000"/>
            <a:ext cx="3505200" cy="2514600"/>
          </a:xfrm>
          <a:prstGeom prst="ellipse">
            <a:avLst/>
          </a:prstGeom>
          <a:solidFill>
            <a:srgbClr val="00FF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5000"/>
              </a:lnSpc>
              <a:spcBef>
                <a:spcPct val="35000"/>
              </a:spcBef>
            </a:pPr>
            <a:r>
              <a:rPr lang="pt-BR" altLang="pt-BR" sz="2800" b="1" dirty="0">
                <a:latin typeface="Arial" charset="0"/>
              </a:rPr>
              <a:t>LDO</a:t>
            </a:r>
          </a:p>
          <a:p>
            <a:pPr algn="ctr">
              <a:lnSpc>
                <a:spcPct val="85000"/>
              </a:lnSpc>
              <a:spcBef>
                <a:spcPct val="25000"/>
              </a:spcBef>
            </a:pPr>
            <a:r>
              <a:rPr lang="pt-BR" altLang="pt-BR" b="1" dirty="0">
                <a:latin typeface="Arial" charset="0"/>
              </a:rPr>
              <a:t>Metas e prioridades</a:t>
            </a:r>
          </a:p>
          <a:p>
            <a:pPr algn="ctr">
              <a:lnSpc>
                <a:spcPct val="85000"/>
              </a:lnSpc>
              <a:spcBef>
                <a:spcPct val="25000"/>
              </a:spcBef>
            </a:pPr>
            <a:r>
              <a:rPr lang="pt-BR" altLang="pt-BR" b="1" dirty="0">
                <a:latin typeface="Arial" charset="0"/>
              </a:rPr>
              <a:t>para o exercício a que</a:t>
            </a:r>
          </a:p>
          <a:p>
            <a:pPr algn="ctr">
              <a:lnSpc>
                <a:spcPct val="85000"/>
              </a:lnSpc>
              <a:spcBef>
                <a:spcPct val="25000"/>
              </a:spcBef>
            </a:pPr>
            <a:r>
              <a:rPr lang="pt-BR" altLang="pt-BR" b="1" dirty="0">
                <a:latin typeface="Arial" charset="0"/>
              </a:rPr>
              <a:t>se referir</a:t>
            </a:r>
          </a:p>
          <a:p>
            <a:pPr algn="ctr">
              <a:lnSpc>
                <a:spcPct val="85000"/>
              </a:lnSpc>
              <a:spcBef>
                <a:spcPct val="25000"/>
              </a:spcBef>
            </a:pPr>
            <a:r>
              <a:rPr lang="pt-BR" altLang="pt-BR" sz="2200" b="1" dirty="0">
                <a:latin typeface="Arial" charset="0"/>
              </a:rPr>
              <a:t>(LRF, art. 4º, § 2º)</a:t>
            </a:r>
          </a:p>
        </p:txBody>
      </p:sp>
      <p:sp>
        <p:nvSpPr>
          <p:cNvPr id="7" name="Oval 1028"/>
          <p:cNvSpPr>
            <a:spLocks noChangeArrowheads="1"/>
          </p:cNvSpPr>
          <p:nvPr/>
        </p:nvSpPr>
        <p:spPr bwMode="auto">
          <a:xfrm>
            <a:off x="5410200" y="3581400"/>
            <a:ext cx="3505200" cy="2743200"/>
          </a:xfrm>
          <a:prstGeom prst="ellipse">
            <a:avLst/>
          </a:prstGeom>
          <a:solidFill>
            <a:srgbClr val="FFFF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t-BR" altLang="pt-BR" sz="2800" b="1" dirty="0">
                <a:latin typeface="Arial" charset="0"/>
              </a:rPr>
              <a:t>LOA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t-BR" altLang="pt-BR" b="1" dirty="0">
                <a:latin typeface="Arial" charset="0"/>
              </a:rPr>
              <a:t>Orçamento Fiscal,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t-BR" altLang="pt-BR" b="1" dirty="0" err="1">
                <a:latin typeface="Arial" charset="0"/>
              </a:rPr>
              <a:t>Orç</a:t>
            </a:r>
            <a:r>
              <a:rPr lang="pt-BR" altLang="pt-BR" b="1" dirty="0">
                <a:latin typeface="Arial" charset="0"/>
              </a:rPr>
              <a:t>. de Investimento, e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t-BR" altLang="pt-BR" b="1" dirty="0" err="1">
                <a:latin typeface="Arial" charset="0"/>
              </a:rPr>
              <a:t>Orç</a:t>
            </a:r>
            <a:r>
              <a:rPr lang="pt-BR" altLang="pt-BR" b="1" dirty="0">
                <a:latin typeface="Arial" charset="0"/>
              </a:rPr>
              <a:t>. da </a:t>
            </a:r>
            <a:r>
              <a:rPr lang="pt-BR" altLang="pt-BR" b="1" dirty="0" err="1">
                <a:latin typeface="Arial" charset="0"/>
              </a:rPr>
              <a:t>Segur</a:t>
            </a:r>
            <a:r>
              <a:rPr lang="pt-BR" altLang="pt-BR" b="1" dirty="0">
                <a:latin typeface="Arial" charset="0"/>
              </a:rPr>
              <a:t>. Social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t-BR" altLang="pt-BR" sz="2000" b="1" dirty="0">
                <a:latin typeface="Arial" charset="0"/>
              </a:rPr>
              <a:t>(LRF, art. 5º, I)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pt-BR" altLang="pt-BR" sz="1800" dirty="0">
              <a:latin typeface="Arial" charset="0"/>
            </a:endParaRPr>
          </a:p>
        </p:txBody>
      </p:sp>
      <p:sp>
        <p:nvSpPr>
          <p:cNvPr id="8" name="AutoShape 1029"/>
          <p:cNvSpPr>
            <a:spLocks noChangeArrowheads="1"/>
          </p:cNvSpPr>
          <p:nvPr/>
        </p:nvSpPr>
        <p:spPr bwMode="auto">
          <a:xfrm rot="2130976">
            <a:off x="1143000" y="2133600"/>
            <a:ext cx="658813" cy="1836738"/>
          </a:xfrm>
          <a:prstGeom prst="curvedRightArrow">
            <a:avLst>
              <a:gd name="adj1" fmla="val 55759"/>
              <a:gd name="adj2" fmla="val 111518"/>
              <a:gd name="adj3" fmla="val 33333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pt-BR" altLang="pt-BR"/>
          </a:p>
        </p:txBody>
      </p:sp>
      <p:sp>
        <p:nvSpPr>
          <p:cNvPr id="9" name="AutoShape 1030"/>
          <p:cNvSpPr>
            <a:spLocks noChangeArrowheads="1"/>
          </p:cNvSpPr>
          <p:nvPr/>
        </p:nvSpPr>
        <p:spPr bwMode="auto">
          <a:xfrm rot="15997930">
            <a:off x="4440238" y="4932363"/>
            <a:ext cx="495300" cy="2209800"/>
          </a:xfrm>
          <a:prstGeom prst="curvedRightArrow">
            <a:avLst>
              <a:gd name="adj1" fmla="val 89231"/>
              <a:gd name="adj2" fmla="val 178462"/>
              <a:gd name="adj3" fmla="val 33333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pt-BR" altLang="pt-BR"/>
          </a:p>
        </p:txBody>
      </p:sp>
      <p:sp>
        <p:nvSpPr>
          <p:cNvPr id="10" name="AutoShape 1031"/>
          <p:cNvSpPr>
            <a:spLocks noChangeArrowheads="1"/>
          </p:cNvSpPr>
          <p:nvPr/>
        </p:nvSpPr>
        <p:spPr bwMode="auto">
          <a:xfrm rot="7525707">
            <a:off x="6858001" y="1828800"/>
            <a:ext cx="658812" cy="1836737"/>
          </a:xfrm>
          <a:prstGeom prst="curvedRightArrow">
            <a:avLst>
              <a:gd name="adj1" fmla="val 55759"/>
              <a:gd name="adj2" fmla="val 111518"/>
              <a:gd name="adj3" fmla="val 33333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pt-BR" altLang="pt-BR"/>
          </a:p>
        </p:txBody>
      </p:sp>
      <p:sp>
        <p:nvSpPr>
          <p:cNvPr id="11" name="AutoShape 1032"/>
          <p:cNvSpPr>
            <a:spLocks noChangeArrowheads="1"/>
          </p:cNvSpPr>
          <p:nvPr/>
        </p:nvSpPr>
        <p:spPr bwMode="auto">
          <a:xfrm>
            <a:off x="726281" y="1120616"/>
            <a:ext cx="7923213" cy="544830"/>
          </a:xfrm>
          <a:prstGeom prst="flowChartAlternateProcess">
            <a:avLst/>
          </a:prstGeom>
          <a:solidFill>
            <a:srgbClr val="CCFFFF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pt-BR" altLang="pt-BR" sz="3200" b="1" dirty="0">
                <a:latin typeface="Arial" charset="0"/>
              </a:rPr>
              <a:t>PLANEJAMENTO E  AS METAS</a:t>
            </a:r>
            <a:endParaRPr lang="pt-BR" altLang="pt-BR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87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  <p:bldP spid="7" grpId="0" animBg="1" autoUpdateAnimBg="0"/>
      <p:bldP spid="8" grpId="0" animBg="1"/>
      <p:bldP spid="9" grpId="0" animBg="1"/>
      <p:bldP spid="10" grpId="0" animBg="1"/>
      <p:bldP spid="11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681042" y="1196752"/>
            <a:ext cx="7772400" cy="5142731"/>
          </a:xfrm>
        </p:spPr>
        <p:txBody>
          <a:bodyPr>
            <a:noAutofit/>
          </a:bodyPr>
          <a:lstStyle/>
          <a:p>
            <a:pPr algn="l"/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Receita Orçamentária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Receita Corrente Líquida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Execução Orçamentária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Metas de Arrecadação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Cronograma de Desembolso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Resultado Nominal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Resultado Primário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Aplicação de Recursos em Saúde (15%)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Aplicação de Recursos em Educação (25%)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Aplicação dos Recursos Recebidos do FUNDEB (60%)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Despesas com Pessoal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Alienação de Ativos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Divida Interna Fundada e Débitos Consolidados</a:t>
            </a:r>
            <a:b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 Movimentação da Divida Ativa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966842" y="437797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TEMAS A SEREM APRESENTADOS</a:t>
            </a:r>
          </a:p>
        </p:txBody>
      </p:sp>
    </p:spTree>
    <p:extLst>
      <p:ext uri="{BB962C8B-B14F-4D97-AF65-F5344CB8AC3E}">
        <p14:creationId xmlns:p14="http://schemas.microsoft.com/office/powerpoint/2010/main" xmlns="" val="172593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dirty="0"/>
              <a:t>Receita Arrecadada em Exercícios Anteriores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sz="2000" dirty="0"/>
          </a:p>
          <a:p>
            <a:pPr marL="0" indent="0" algn="ctr">
              <a:buNone/>
            </a:pPr>
            <a:r>
              <a:rPr lang="pt-BR" b="1" dirty="0"/>
              <a:t>Receita Arrecadada até o 1º </a:t>
            </a:r>
            <a:r>
              <a:rPr lang="pt-BR" b="1" dirty="0" smtClean="0"/>
              <a:t>Quadrimestre/2017</a:t>
            </a:r>
            <a:endParaRPr lang="pt-BR" b="1" dirty="0"/>
          </a:p>
          <a:p>
            <a:pPr marL="0" indent="0" algn="ctr"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3600" b="0" dirty="0">
                <a:solidFill>
                  <a:schemeClr val="tx1"/>
                </a:solidFill>
                <a:effectLst/>
              </a:rPr>
              <a:t>RECEITA ORÇAMENTÁRIA</a:t>
            </a:r>
            <a:r>
              <a:rPr lang="pt-BR" b="0" dirty="0">
                <a:solidFill>
                  <a:schemeClr val="tx1"/>
                </a:solidFill>
                <a:effectLst/>
              </a:rPr>
              <a:t/>
            </a:r>
            <a:br>
              <a:rPr lang="pt-BR" b="0" dirty="0">
                <a:solidFill>
                  <a:schemeClr val="tx1"/>
                </a:solidFill>
                <a:effectLst/>
              </a:rPr>
            </a:br>
            <a:r>
              <a:rPr lang="it-IT" sz="1800" b="0" dirty="0">
                <a:solidFill>
                  <a:schemeClr val="tx1"/>
                </a:solidFill>
                <a:effectLst/>
              </a:rPr>
              <a:t>Lei 4.320/64, Art. 2°, § 1° e 2°</a:t>
            </a:r>
            <a:endParaRPr lang="pt-BR" sz="1800" b="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36485160"/>
              </p:ext>
            </p:extLst>
          </p:nvPr>
        </p:nvGraphicFramePr>
        <p:xfrm>
          <a:off x="971600" y="1916833"/>
          <a:ext cx="7272808" cy="306294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6364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364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8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7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Exercício</a:t>
                      </a:r>
                      <a:r>
                        <a:rPr lang="pt-BR" sz="27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7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Valores</a:t>
                      </a:r>
                      <a:r>
                        <a:rPr lang="pt-BR" sz="27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8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7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2013</a:t>
                      </a: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7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11.364.058,56</a:t>
                      </a:r>
                    </a:p>
                  </a:txBody>
                  <a:tcPr marL="63500" marR="63500" marT="12700" marB="12700" anchor="ctr"/>
                </a:tc>
              </a:tr>
              <a:tr h="368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7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2014</a:t>
                      </a: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7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12.118.708,05</a:t>
                      </a:r>
                    </a:p>
                  </a:txBody>
                  <a:tcPr marL="63500" marR="63500" marT="12700" marB="12700" anchor="ctr"/>
                </a:tc>
              </a:tr>
              <a:tr h="3682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7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2015</a:t>
                      </a: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7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12.271.267,58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68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7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2016</a:t>
                      </a: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7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13.735.286,00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88707028"/>
              </p:ext>
            </p:extLst>
          </p:nvPr>
        </p:nvGraphicFramePr>
        <p:xfrm>
          <a:off x="611560" y="5373216"/>
          <a:ext cx="7848872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244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244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Receita</a:t>
                      </a:r>
                      <a:r>
                        <a:rPr lang="pt-BR" sz="2400" baseline="0" dirty="0"/>
                        <a:t> Orçamentária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3.983.676,04</a:t>
                      </a:r>
                      <a:endParaRPr lang="pt-BR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Média Mensal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995.919,01</a:t>
                      </a:r>
                      <a:endParaRPr lang="pt-BR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7359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524000" y="1571612"/>
          <a:ext cx="6096000" cy="571504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Evolução da Receita </a:t>
                      </a:r>
                      <a:r>
                        <a:rPr lang="pt-BR" sz="2000" b="1" dirty="0" smtClean="0">
                          <a:latin typeface="Arial"/>
                          <a:ea typeface="Times New Roman"/>
                          <a:cs typeface="Times New Roman"/>
                        </a:rPr>
                        <a:t>Orçamentária</a:t>
                      </a:r>
                      <a:endParaRPr lang="pt-BR" sz="20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1"/>
            <a:ext cx="8429652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RECEITA ORÇAMENTÁRIA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4.320/64, Art. 2°, § 1° e 2°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285720" y="2500306"/>
            <a:ext cx="8501122" cy="3475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dirty="0"/>
              <a:t>Receita Arrecadada em Exercícios Anteriores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b="1" dirty="0" smtClean="0"/>
              <a:t>Receita </a:t>
            </a:r>
            <a:r>
              <a:rPr lang="pt-BR" b="1" dirty="0"/>
              <a:t>Liquida até o 1º </a:t>
            </a:r>
            <a:r>
              <a:rPr lang="pt-BR" b="1" dirty="0" smtClean="0"/>
              <a:t>Quadrimestre/2017</a:t>
            </a:r>
            <a:endParaRPr lang="pt-BR" b="1" dirty="0"/>
          </a:p>
          <a:p>
            <a:pPr marL="0" indent="0" algn="ctr"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3600" dirty="0"/>
              <a:t>RECEITA CORRENTE LÍQUIDA</a:t>
            </a:r>
            <a:br>
              <a:rPr lang="pt-BR" sz="3600" dirty="0"/>
            </a:br>
            <a:r>
              <a:rPr lang="pt-BR" sz="1800" dirty="0"/>
              <a:t>Lei Complementar n°101/2000, Art. 2°, IV, ‘c’, § 1° e 3°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2659532"/>
              </p:ext>
            </p:extLst>
          </p:nvPr>
        </p:nvGraphicFramePr>
        <p:xfrm>
          <a:off x="971600" y="1916832"/>
          <a:ext cx="7272808" cy="22047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6364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364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33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 Exercício</a:t>
                      </a:r>
                      <a:endParaRPr lang="pt-BR" sz="24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 Valores</a:t>
                      </a:r>
                      <a:endParaRPr lang="pt-BR" sz="2400" b="1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33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2013</a:t>
                      </a: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10.317.361,65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33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2014</a:t>
                      </a: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10.155.356,76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33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2015</a:t>
                      </a: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4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10.451.624,96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33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2016</a:t>
                      </a:r>
                    </a:p>
                  </a:txBody>
                  <a:tcPr marL="63500" marR="63500" marT="12700" marB="127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11.937.740,14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26811599"/>
              </p:ext>
            </p:extLst>
          </p:nvPr>
        </p:nvGraphicFramePr>
        <p:xfrm>
          <a:off x="611560" y="5373216"/>
          <a:ext cx="7848872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244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244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Receita</a:t>
                      </a:r>
                      <a:r>
                        <a:rPr lang="pt-BR" sz="2400" baseline="0" dirty="0"/>
                        <a:t> Corrente Liquida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3.793.382,13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Média Mensal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4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948.345,53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0447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524000" y="1785926"/>
          <a:ext cx="6096000" cy="428628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Evolução da Receita Corrente Líquida (RCL)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1214414" y="571480"/>
            <a:ext cx="685804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RECEITA CORRENTE LÍQUIDA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Complementar n°101/2000, Art. 2°, IV, ‘c’, § 1° e 3°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142843" y="2428868"/>
            <a:ext cx="8786875" cy="3475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pt-BR" sz="2600" dirty="0"/>
              <a:t>EXECUÇÃO ORÇAMENTÁRIA</a:t>
            </a:r>
            <a:br>
              <a:rPr lang="pt-BR" sz="2600" dirty="0"/>
            </a:br>
            <a:r>
              <a:rPr lang="pt-BR" sz="2600" dirty="0"/>
              <a:t>Lei Complementar nº 101/2000, Art. 52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0835175"/>
              </p:ext>
            </p:extLst>
          </p:nvPr>
        </p:nvGraphicFramePr>
        <p:xfrm>
          <a:off x="251518" y="1268760"/>
          <a:ext cx="8712970" cy="51845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705">
                  <a:extLst>
                    <a:ext uri="{9D8B030D-6E8A-4147-A177-3AD203B41FA5}">
                      <a16:colId xmlns:a16="http://schemas.microsoft.com/office/drawing/2014/main" xmlns="" val="1254326434"/>
                    </a:ext>
                  </a:extLst>
                </a:gridCol>
                <a:gridCol w="1149537">
                  <a:extLst>
                    <a:ext uri="{9D8B030D-6E8A-4147-A177-3AD203B41FA5}">
                      <a16:colId xmlns:a16="http://schemas.microsoft.com/office/drawing/2014/main" xmlns="" val="3764133393"/>
                    </a:ext>
                  </a:extLst>
                </a:gridCol>
                <a:gridCol w="993854">
                  <a:extLst>
                    <a:ext uri="{9D8B030D-6E8A-4147-A177-3AD203B41FA5}">
                      <a16:colId xmlns:a16="http://schemas.microsoft.com/office/drawing/2014/main" xmlns="" val="993749768"/>
                    </a:ext>
                  </a:extLst>
                </a:gridCol>
                <a:gridCol w="1166386">
                  <a:extLst>
                    <a:ext uri="{9D8B030D-6E8A-4147-A177-3AD203B41FA5}">
                      <a16:colId xmlns:a16="http://schemas.microsoft.com/office/drawing/2014/main" xmlns="" val="391634687"/>
                    </a:ext>
                  </a:extLst>
                </a:gridCol>
                <a:gridCol w="1058905">
                  <a:extLst>
                    <a:ext uri="{9D8B030D-6E8A-4147-A177-3AD203B41FA5}">
                      <a16:colId xmlns:a16="http://schemas.microsoft.com/office/drawing/2014/main" xmlns="" val="1172999182"/>
                    </a:ext>
                  </a:extLst>
                </a:gridCol>
                <a:gridCol w="1059498">
                  <a:extLst>
                    <a:ext uri="{9D8B030D-6E8A-4147-A177-3AD203B41FA5}">
                      <a16:colId xmlns:a16="http://schemas.microsoft.com/office/drawing/2014/main" xmlns="" val="819921950"/>
                    </a:ext>
                  </a:extLst>
                </a:gridCol>
                <a:gridCol w="1134429">
                  <a:extLst>
                    <a:ext uri="{9D8B030D-6E8A-4147-A177-3AD203B41FA5}">
                      <a16:colId xmlns:a16="http://schemas.microsoft.com/office/drawing/2014/main" xmlns="" val="959624936"/>
                    </a:ext>
                  </a:extLst>
                </a:gridCol>
                <a:gridCol w="1139656">
                  <a:extLst>
                    <a:ext uri="{9D8B030D-6E8A-4147-A177-3AD203B41FA5}">
                      <a16:colId xmlns:a16="http://schemas.microsoft.com/office/drawing/2014/main" xmlns="" val="1227809769"/>
                    </a:ext>
                  </a:extLst>
                </a:gridCol>
              </a:tblGrid>
              <a:tr h="50484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  <a:endParaRPr lang="pt-BR" sz="105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</a:t>
                      </a:r>
                      <a:endParaRPr lang="pt-BR" sz="105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38382715"/>
                  </a:ext>
                </a:extLst>
              </a:tr>
              <a:tr h="794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solidFill>
                            <a:schemeClr val="tx1"/>
                          </a:solidFill>
                          <a:effectLst/>
                        </a:rPr>
                        <a:t>Receita Orçamentária</a:t>
                      </a:r>
                      <a:endParaRPr lang="pt-B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Orçada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Arrecadada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Diferença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Orçamentária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Fixação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Execução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Diferença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extLst>
                  <a:ext uri="{0D108BD9-81ED-4DB2-BD59-A6C34878D82A}">
                    <a16:rowId xmlns:a16="http://schemas.microsoft.com/office/drawing/2014/main" xmlns="" val="1851543151"/>
                  </a:ext>
                </a:extLst>
              </a:tr>
              <a:tr h="790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solidFill>
                            <a:schemeClr val="tx1"/>
                          </a:solidFill>
                          <a:effectLst/>
                        </a:rPr>
                        <a:t>Receitas correntes</a:t>
                      </a:r>
                      <a:endParaRPr lang="pt-B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13.149.987,00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3.916.593,84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-9.233.393,16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Correntes</a:t>
                      </a:r>
                      <a:endParaRPr lang="pt-BR" sz="105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12.736.609,75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4.417.399,02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-9.319.210,73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extLst>
                  <a:ext uri="{0D108BD9-81ED-4DB2-BD59-A6C34878D82A}">
                    <a16:rowId xmlns:a16="http://schemas.microsoft.com/office/drawing/2014/main" xmlns="" val="3375909126"/>
                  </a:ext>
                </a:extLst>
              </a:tr>
              <a:tr h="790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solidFill>
                            <a:schemeClr val="tx1"/>
                          </a:solidFill>
                          <a:effectLst/>
                        </a:rPr>
                        <a:t>Receitas de capital</a:t>
                      </a:r>
                      <a:endParaRPr lang="pt-B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13,00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148.915,00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148.902,00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de Capital</a:t>
                      </a:r>
                      <a:endParaRPr lang="pt-BR" sz="105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1.199.505,00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841.228,39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-358.276,61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extLst>
                  <a:ext uri="{0D108BD9-81ED-4DB2-BD59-A6C34878D82A}">
                    <a16:rowId xmlns:a16="http://schemas.microsoft.com/office/drawing/2014/main" xmlns="" val="1392899921"/>
                  </a:ext>
                </a:extLst>
              </a:tr>
              <a:tr h="790361">
                <a:tc gridSpan="4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Reserva de Contingência</a:t>
                      </a:r>
                      <a:endParaRPr lang="pt-BR" sz="105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26.620,00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0,00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-26.620,00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extLst>
                  <a:ext uri="{0D108BD9-81ED-4DB2-BD59-A6C34878D82A}">
                    <a16:rowId xmlns:a16="http://schemas.microsoft.com/office/drawing/2014/main" xmlns="" val="3831195337"/>
                  </a:ext>
                </a:extLst>
              </a:tr>
              <a:tr h="5048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solidFill>
                            <a:schemeClr val="tx1"/>
                          </a:solidFill>
                          <a:effectLst/>
                        </a:rPr>
                        <a:t>Soma</a:t>
                      </a:r>
                      <a:endParaRPr lang="pt-B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13.150.000,00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4.065.508,84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-9.084.491,16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Soma</a:t>
                      </a:r>
                      <a:endParaRPr lang="pt-BR" sz="105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13.962.734,75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5.258.627,41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-9.730.727,34</a:t>
                      </a: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extLst>
                  <a:ext uri="{0D108BD9-81ED-4DB2-BD59-A6C34878D82A}">
                    <a16:rowId xmlns:a16="http://schemas.microsoft.com/office/drawing/2014/main" xmlns="" val="2489841857"/>
                  </a:ext>
                </a:extLst>
              </a:tr>
              <a:tr h="5048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solidFill>
                            <a:schemeClr val="tx1"/>
                          </a:solidFill>
                          <a:effectLst/>
                        </a:rPr>
                        <a:t>Déficit</a:t>
                      </a:r>
                      <a:endParaRPr lang="pt-B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535" marR="90535" marT="45267" marB="45267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-9.804.491,16</a:t>
                      </a:r>
                      <a:endParaRPr lang="pt-BR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8.704.107,34</a:t>
                      </a:r>
                      <a:endParaRPr lang="pt-BR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extLst>
                  <a:ext uri="{0D108BD9-81ED-4DB2-BD59-A6C34878D82A}">
                    <a16:rowId xmlns:a16="http://schemas.microsoft.com/office/drawing/2014/main" xmlns="" val="2993601500"/>
                  </a:ext>
                </a:extLst>
              </a:tr>
              <a:tr h="5048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pt-BR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13.150.000,00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4.065.508,84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-9.084.491,16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13.962.734,75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5.258.627,,41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26.620,00</a:t>
                      </a:r>
                      <a:endParaRPr lang="pt-BR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535" marR="90535" marT="45267" marB="45267" anchor="ctr"/>
                </a:tc>
                <a:extLst>
                  <a:ext uri="{0D108BD9-81ED-4DB2-BD59-A6C34878D82A}">
                    <a16:rowId xmlns:a16="http://schemas.microsoft.com/office/drawing/2014/main" xmlns="" val="19027153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9476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142976" y="785795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/>
              <a:t>despesa orçamentária</a:t>
            </a:r>
          </a:p>
          <a:p>
            <a:pPr algn="ctr"/>
            <a:r>
              <a:rPr lang="pt-BR" b="1" dirty="0" smtClean="0"/>
              <a:t>Lei 4.320/64, Art. 2°, § 1° e 2°</a:t>
            </a:r>
            <a:endParaRPr lang="pt-BR" b="1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714348" y="1397001"/>
          <a:ext cx="7715304" cy="2389190"/>
        </p:xfrm>
        <a:graphic>
          <a:graphicData uri="http://schemas.openxmlformats.org/drawingml/2006/table">
            <a:tbl>
              <a:tblPr/>
              <a:tblGrid>
                <a:gridCol w="2062507"/>
                <a:gridCol w="2890231"/>
                <a:gridCol w="2762566"/>
              </a:tblGrid>
              <a:tr h="28518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  <a:cs typeface="Times New Roman"/>
                        </a:rPr>
                        <a:t>Despesa Realizada em Exercícios Anteriores</a:t>
                      </a:r>
                    </a:p>
                  </a:txBody>
                  <a:tcPr marL="25892" marR="25892" marT="5178" marB="517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24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Exercício 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Empenhado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Liquidado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5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2013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9.727.188,98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9.718.364,04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12.053.120,24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12.038.871,04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11.915.864,08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11.855.205,93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13.920.540,97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13.463.308,80</a:t>
                      </a:r>
                    </a:p>
                  </a:txBody>
                  <a:tcPr marL="25892" marR="25892" marT="5178" marB="51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642910" y="4143380"/>
          <a:ext cx="7858180" cy="1571636"/>
        </p:xfrm>
        <a:graphic>
          <a:graphicData uri="http://schemas.openxmlformats.org/drawingml/2006/table">
            <a:tbl>
              <a:tblPr/>
              <a:tblGrid>
                <a:gridCol w="3664769"/>
                <a:gridCol w="2239582"/>
                <a:gridCol w="1953829"/>
              </a:tblGrid>
              <a:tr h="62027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Despesa até 1º Quadrimestre/2017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75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latin typeface="Arial"/>
                          <a:ea typeface="Times New Roman"/>
                          <a:cs typeface="Times New Roman"/>
                        </a:rPr>
                        <a:t>Despesa Orçamentária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>
                          <a:latin typeface="Arial"/>
                          <a:ea typeface="Times New Roman"/>
                          <a:cs typeface="Times New Roman"/>
                        </a:rPr>
                        <a:t>5.188.234,56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>
                          <a:latin typeface="Arial"/>
                          <a:ea typeface="Times New Roman"/>
                          <a:cs typeface="Times New Roman"/>
                        </a:rPr>
                        <a:t>4.107.888,15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dirty="0">
                          <a:latin typeface="Arial"/>
                          <a:ea typeface="Times New Roman"/>
                          <a:cs typeface="Times New Roman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dirty="0">
                          <a:latin typeface="Arial"/>
                          <a:ea typeface="Times New Roman"/>
                          <a:cs typeface="Times New Roman"/>
                        </a:rPr>
                        <a:t>1.297.058,64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dirty="0">
                          <a:latin typeface="Arial"/>
                          <a:ea typeface="Times New Roman"/>
                          <a:cs typeface="Times New Roman"/>
                        </a:rPr>
                        <a:t>959.678,82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524000" y="1714488"/>
          <a:ext cx="6096000" cy="37592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Evolução da Despesa </a:t>
                      </a:r>
                      <a:r>
                        <a:rPr lang="pt-BR" sz="2000" b="1" dirty="0" smtClean="0">
                          <a:latin typeface="Arial"/>
                          <a:ea typeface="Times New Roman"/>
                          <a:cs typeface="Times New Roman"/>
                        </a:rPr>
                        <a:t>Orçamentária </a:t>
                      </a: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Realizada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1142976" y="428604"/>
            <a:ext cx="671517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DESPESA ORÇAMENTÁRIA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4.320/64, Art. 2°, § 1° e 2°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500035" y="1691116"/>
            <a:ext cx="7929618" cy="4023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195736" y="62068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175" b="1" i="0" u="none" strike="noStrike" kern="1200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EXECUÇÃO ORÇAMENTÁRIA
 1º QUADRIMESTRE  </a:t>
            </a:r>
            <a:r>
              <a:rPr lang="pt-B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2017</a:t>
            </a:r>
            <a:endParaRPr lang="pt-B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Gráfico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84335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69504190"/>
              </p:ext>
            </p:extLst>
          </p:nvPr>
        </p:nvGraphicFramePr>
        <p:xfrm>
          <a:off x="500034" y="980728"/>
          <a:ext cx="8104415" cy="490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1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5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81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4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Receitas Orçamentárias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Fixado Atualizado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R$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Empenhado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</a:rPr>
                        <a:t>R$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01 – Legislativa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4800" algn="l"/>
                        </a:tabLst>
                      </a:pPr>
                      <a:r>
                        <a:rPr kumimoji="0" lang="pt-BR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630.000,00</a:t>
                      </a:r>
                      <a:endParaRPr kumimoji="0" lang="pt-B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4800" algn="l"/>
                        </a:tabLst>
                      </a:pPr>
                      <a:r>
                        <a:rPr kumimoji="0" lang="pt-BR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209.824,72</a:t>
                      </a:r>
                      <a:endParaRPr kumimoji="0" lang="pt-B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04 – Administração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4800" algn="l"/>
                        </a:tabLs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2.120.300,00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4800" algn="l"/>
                        </a:tabLs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1.022.563,06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06 – Segurança Pública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4800" algn="l"/>
                        </a:tabLs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39.326,00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4800" algn="l"/>
                        </a:tabLs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11.944,35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08 – Assistência Social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850.000,00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211.542,07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09  - Previdência</a:t>
                      </a:r>
                      <a:r>
                        <a:rPr lang="pt-BR" sz="14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Social</a:t>
                      </a:r>
                      <a:endParaRPr lang="pt-BR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166.000,00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22.311,65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10 – Saúde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3.752.706,00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1.274.941,62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12 – Educação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3.110.473,75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904.011,50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13 – Cultura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170.000,00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50.980,76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15 – Urbanismo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927.166,00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766.893,60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16 – Habitação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6.000,00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17 – Saneamento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3.0001,00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20 –Agricultura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442.001,00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183.998,33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22 – Indústria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108.000,00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30.322,22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26 – Transportes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1.241.141,00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340.992,90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27 – Desporto e Lazer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20.000,00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6.805,00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28 – Encargos Especiais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350.000,00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151.102,78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99 – Reserva de Contingência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26.620,00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423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Total</a:t>
                      </a:r>
                      <a:endParaRPr lang="pt-BR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13.962.734,75</a:t>
                      </a:r>
                      <a:endParaRPr lang="pt-BR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5.188.234,56</a:t>
                      </a:r>
                      <a:endParaRPr lang="pt-BR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2123728" y="5486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pt-BR" b="1" dirty="0"/>
              <a:t>DAS DESPESA POR FUNÇÃO </a:t>
            </a:r>
          </a:p>
        </p:txBody>
      </p:sp>
    </p:spTree>
    <p:extLst>
      <p:ext uri="{BB962C8B-B14F-4D97-AF65-F5344CB8AC3E}">
        <p14:creationId xmlns:p14="http://schemas.microsoft.com/office/powerpoint/2010/main" xmlns="" val="318360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METAS DE ARRECADAÇÃO</a:t>
            </a:r>
            <a:br>
              <a:rPr lang="pt-B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 Complementar nº 101/2000, Art. 8º e Art. 13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4534401"/>
              </p:ext>
            </p:extLst>
          </p:nvPr>
        </p:nvGraphicFramePr>
        <p:xfrm>
          <a:off x="467544" y="1484786"/>
          <a:ext cx="8208912" cy="4896541"/>
        </p:xfrm>
        <a:graphic>
          <a:graphicData uri="http://schemas.openxmlformats.org/drawingml/2006/table">
            <a:tbl>
              <a:tblPr firstRow="1" firstCol="1" bandRow="1"/>
              <a:tblGrid>
                <a:gridCol w="19039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64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88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Metas Bimestrais de Arrecadação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Valor Previsto R$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Valor Arrecadado R$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Diferença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Valor %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1º Bimestre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2.181.266,00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2.185.615,92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Calibri"/>
                          <a:ea typeface="Times New Roman"/>
                        </a:rPr>
                        <a:t>4.349,92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effectLst/>
                          <a:latin typeface="Calibri"/>
                          <a:ea typeface="Times New Roman"/>
                        </a:rPr>
                        <a:t>100,20</a:t>
                      </a:r>
                      <a:endParaRPr lang="pt-BR" sz="18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2º Bimestre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2.079.928,00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1.798.060,12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Calibri"/>
                          <a:ea typeface="Times New Roman"/>
                        </a:rPr>
                        <a:t>-281.867,88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 smtClean="0">
                          <a:effectLst/>
                          <a:latin typeface="Calibri"/>
                          <a:ea typeface="Times New Roman"/>
                        </a:rPr>
                        <a:t>-86,45</a:t>
                      </a:r>
                      <a:endParaRPr lang="pt-BR" sz="18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3º Bimestre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2.103.568,00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4º Bimestre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2.118.267,00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5º Bimestre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2.156.765,00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6º Bimestre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2.510.206,00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4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Total das Metas</a:t>
                      </a:r>
                      <a:endParaRPr lang="pt-BR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13.150.000,00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5283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979712" y="548680"/>
            <a:ext cx="4788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325" b="1" i="0" u="none" strike="noStrike" kern="1200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MOVIMENTAÇÃO DA RECEITA </a:t>
            </a:r>
          </a:p>
          <a:p>
            <a:pPr algn="ctr">
              <a:defRPr sz="1325" b="1" i="0" u="none" strike="noStrike" kern="1200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1º Quadrimestre </a:t>
            </a:r>
            <a:r>
              <a:rPr lang="pt-B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2017</a:t>
            </a:r>
            <a:endParaRPr lang="pt-B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7" name="Gráfico 6"/>
          <p:cNvGraphicFramePr/>
          <p:nvPr/>
        </p:nvGraphicFramePr>
        <p:xfrm>
          <a:off x="928662" y="1785926"/>
          <a:ext cx="726284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56289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>
                <a:solidFill>
                  <a:schemeClr val="tx1"/>
                </a:solidFill>
                <a:effectLst/>
              </a:rPr>
              <a:t>CRONOGRAMA DE DESEMBOLSO</a:t>
            </a:r>
            <a:r>
              <a:rPr lang="pt-BR" sz="2400" b="0" dirty="0">
                <a:solidFill>
                  <a:schemeClr val="tx1"/>
                </a:solidFill>
                <a:effectLst/>
              </a:rPr>
              <a:t/>
            </a:r>
            <a:br>
              <a:rPr lang="pt-BR" sz="2400" b="0" dirty="0">
                <a:solidFill>
                  <a:schemeClr val="tx1"/>
                </a:solidFill>
                <a:effectLst/>
              </a:rPr>
            </a:br>
            <a:r>
              <a:rPr lang="pt-BR" sz="1800" b="0" dirty="0">
                <a:solidFill>
                  <a:schemeClr val="tx1"/>
                </a:solidFill>
                <a:effectLst/>
              </a:rPr>
              <a:t>Lei Complementar nº 101/2000, Art. 8º e Art. 13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642910" y="1428745"/>
          <a:ext cx="7929617" cy="4977321"/>
        </p:xfrm>
        <a:graphic>
          <a:graphicData uri="http://schemas.openxmlformats.org/drawingml/2006/table">
            <a:tbl>
              <a:tblPr/>
              <a:tblGrid>
                <a:gridCol w="2879473"/>
                <a:gridCol w="1210852"/>
                <a:gridCol w="1210852"/>
                <a:gridCol w="1299454"/>
                <a:gridCol w="1328986"/>
              </a:tblGrid>
              <a:tr h="21311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EXERCÍCIO  2017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311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 dirty="0">
                          <a:latin typeface="Calibri" pitchFamily="34" charset="0"/>
                          <a:cs typeface="Calibri" pitchFamily="34" charset="0"/>
                        </a:rPr>
                        <a:t>ENTRADAS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2666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BIMESTRAL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1º BIMESTRE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2º BIMESTRE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4852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(+) METAS BIMESTRAIS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2.181.266,00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2.079.928,00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4852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DE ARRECADAÇÃO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4852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(+) SUPERAVIT FINANCEIRO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4852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DO EXERCÍCIO 2015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2666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(+) SALDO BIM. ANTERIOR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223.561,00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2666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(=) DISPONIBILIDADES  (A)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2.181.266,00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2.303.489,00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266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 dirty="0"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311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SAÍDAS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2666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SEMESTRAL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JANEIRO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FEVEREIRO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MARÇO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ABRIL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85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DESPESAS CORRENTES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943.000,00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953.000,00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993.000,00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993.000,00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852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&gt; Pessoal e Encargos Soc.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540.000,00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540.000,00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540.000,00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540.000,00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852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&gt; Juros e Enc. Da Dívida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3.000,00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3.000,00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3.000,00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3.000,00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852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&gt;  Outras Despesas Corr.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400.000,00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410.000,00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450.000,00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450.000,00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85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DESPESAS DE CAPITAL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25.705,00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36.000,00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46.000,00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26.000,00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852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&gt; Investimentos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9.705,00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20.000,00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30.000,00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10.000,00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852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&gt; Inversões Financeiras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66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&gt; Amortização da Dívida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16.000,00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16.000,00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16.000,00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16.000,00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TOTAL DAS DESPESAS 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968.705,00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989.000,00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1.039.000,00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1.019.000,00</a:t>
                      </a:r>
                    </a:p>
                  </a:txBody>
                  <a:tcPr marL="8451" marR="8451" marT="8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66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(=) EXIGIBILIDADES  (B)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1.957.705,00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300" b="1" i="0" u="none" strike="noStrike">
                          <a:latin typeface="Calibri" pitchFamily="34" charset="0"/>
                          <a:cs typeface="Calibri" pitchFamily="34" charset="0"/>
                        </a:rPr>
                        <a:t>2.058.000,00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266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2666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latin typeface="Calibri" pitchFamily="34" charset="0"/>
                          <a:cs typeface="Calibri" pitchFamily="34" charset="0"/>
                        </a:rPr>
                        <a:t>SUPERÁVIT =  (A - B)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>
                          <a:latin typeface="Calibri" pitchFamily="34" charset="0"/>
                          <a:cs typeface="Calibri" pitchFamily="34" charset="0"/>
                        </a:rPr>
                        <a:t>223.561,00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pt-BR" sz="1300" b="0" i="0" u="none" strike="noStrike" dirty="0">
                          <a:latin typeface="Calibri" pitchFamily="34" charset="0"/>
                          <a:cs typeface="Calibri" pitchFamily="34" charset="0"/>
                        </a:rPr>
                        <a:t>245.489,00</a:t>
                      </a:r>
                    </a:p>
                  </a:txBody>
                  <a:tcPr marL="8451" marR="8451" marT="8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4206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700" dirty="0">
                <a:solidFill>
                  <a:schemeClr val="tx1"/>
                </a:solidFill>
              </a:rPr>
              <a:t>META FISCAL DO RESULTADO PRIMÁRIO</a:t>
            </a:r>
            <a:r>
              <a:rPr lang="pt-BR" sz="3600" dirty="0"/>
              <a:t/>
            </a:r>
            <a:br>
              <a:rPr lang="pt-BR" sz="3600" dirty="0"/>
            </a:br>
            <a:r>
              <a:rPr lang="pt-BR" sz="1600" dirty="0"/>
              <a:t>Lei Complementar nº 101/2000, Art. 53, III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642910" y="1428737"/>
          <a:ext cx="7929619" cy="2214578"/>
        </p:xfrm>
        <a:graphic>
          <a:graphicData uri="http://schemas.openxmlformats.org/drawingml/2006/table">
            <a:tbl>
              <a:tblPr/>
              <a:tblGrid>
                <a:gridCol w="4572032"/>
                <a:gridCol w="1643074"/>
                <a:gridCol w="1714513"/>
              </a:tblGrid>
              <a:tr h="8619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Resultado Primário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Quadrimestre</a:t>
                      </a: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Até Quadrimestre</a:t>
                      </a: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Receitas Fiscais (A)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3.931.171,17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3.931.171,17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50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Despesas Fiscais (B)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4.010.707,61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4.010.707,61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(A-B) = Resultado Primário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-79.536,44</a:t>
                      </a:r>
                      <a:endParaRPr lang="pt-BR" sz="18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-79.536,44</a:t>
                      </a:r>
                      <a:endParaRPr lang="pt-BR" sz="18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1472" y="3971741"/>
          <a:ext cx="8072494" cy="2397637"/>
        </p:xfrm>
        <a:graphic>
          <a:graphicData uri="http://schemas.openxmlformats.org/drawingml/2006/table">
            <a:tbl>
              <a:tblPr/>
              <a:tblGrid>
                <a:gridCol w="6457995"/>
                <a:gridCol w="1614499"/>
              </a:tblGrid>
              <a:tr h="4286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  <a:cs typeface="Times New Roman"/>
                        </a:rPr>
                        <a:t>Discriminação da Meta Fiscal</a:t>
                      </a: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  <a:cs typeface="Times New Roman"/>
                        </a:rPr>
                        <a:t>Valor Corrente</a:t>
                      </a: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Meta Fiscal do Resultado Primário Prevista na LDO para o Exercício de Referência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 smtClean="0">
                          <a:latin typeface="Arial"/>
                          <a:ea typeface="Times New Roman"/>
                          <a:cs typeface="Times New Roman"/>
                        </a:rPr>
                        <a:t>160.999,00 </a:t>
                      </a:r>
                      <a:endParaRPr lang="pt-BR" sz="18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Meta Fiscal do Resultado Primário Realizada no quadrimestre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  <a:cs typeface="Times New Roman"/>
                        </a:rPr>
                        <a:t>-79.536,44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Meta Fiscal do Resultado Primário Realizada Até o quadrimestre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  <a:cs typeface="Times New Roman"/>
                        </a:rPr>
                        <a:t>-79.536,44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5644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877555" y="332656"/>
            <a:ext cx="55675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325" b="1" i="0" u="none" strike="noStrike" kern="1200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META FISCAL DO RESULTADO PRIMÁRIO</a:t>
            </a:r>
            <a:b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Lei Complementar nº 101/2000, Art. 53, III</a:t>
            </a:r>
          </a:p>
        </p:txBody>
      </p:sp>
      <p:graphicFrame>
        <p:nvGraphicFramePr>
          <p:cNvPr id="6" name="Gráfic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14798201"/>
              </p:ext>
            </p:extLst>
          </p:nvPr>
        </p:nvGraphicFramePr>
        <p:xfrm>
          <a:off x="251520" y="1124744"/>
          <a:ext cx="856895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44059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6613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ea typeface="Times New Roman"/>
                <a:cs typeface="Calibri"/>
              </a:rPr>
              <a:t>RECEITA ARRECADADA COM IMPOSTOS MUNICIPAIS E TRANSFERÊNCIAS CONSTITUCIONAIS</a:t>
            </a:r>
            <a:endParaRPr lang="pt-BR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3848444"/>
              </p:ext>
            </p:extLst>
          </p:nvPr>
        </p:nvGraphicFramePr>
        <p:xfrm>
          <a:off x="467544" y="1340768"/>
          <a:ext cx="8208912" cy="4898514"/>
        </p:xfrm>
        <a:graphic>
          <a:graphicData uri="http://schemas.openxmlformats.org/drawingml/2006/table">
            <a:tbl>
              <a:tblPr firstRow="1" firstCol="1" bandRow="1"/>
              <a:tblGrid>
                <a:gridCol w="58730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358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65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Receitas</a:t>
                      </a:r>
                      <a:endParaRPr lang="pt-BR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Valor R$</a:t>
                      </a:r>
                      <a:endParaRPr lang="pt-BR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I) Impostos Municipais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04800" algn="l"/>
                        </a:tabLst>
                      </a:pPr>
                      <a:r>
                        <a:rPr lang="pt-BR" sz="1400" b="1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38.966,79</a:t>
                      </a:r>
                      <a:endParaRPr lang="pt-BR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IPTU – Imposto Predial e Territorial Urbano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318,53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IRRF – Imposto s/ Renda e Proventos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16.671,54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ITBI – Imposto s/ Transmissão Inter Vivos de Bens Imóveis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2.174,45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ISS – Imposto s/ Serviços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18.920,83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Multas e Juros de Mora de Impostos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881,44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Multas e Juros de Mora da Divida Ativa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0,00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Divida Ativa dos Impostos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0,00</a:t>
                      </a:r>
                      <a:endParaRPr lang="pt-BR" sz="14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II) Transferências do Estado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1.055.600,87</a:t>
                      </a:r>
                      <a:endParaRPr lang="pt-BR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Cota Parte do ICMS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998.468,25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Cota Parte do IPVA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43.847,12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Cota Parte do IPI de Exportação do Estado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13.285,50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II) Transferências do União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2.271.776,76</a:t>
                      </a:r>
                      <a:endParaRPr lang="pt-BR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Cota Parte do FPM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2.260.436,43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Cota Parte do FPM – Parcela ref. Art. 159 alínea d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0,00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Cota Parte do ITR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7.748,05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36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Transferência Financeira do ICMS – Desoneração – LC 87/96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3.592,28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473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Total Receita Arrecadada com Impostos Municipais e Transferências Constitucionais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</a:rPr>
                        <a:t>3.366.344,42</a:t>
                      </a:r>
                      <a:endParaRPr lang="pt-BR" sz="1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1835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0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APLICAÇÃO DE RECURSOS NA</a:t>
            </a:r>
            <a:br>
              <a:rPr lang="pt-BR" sz="20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20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MANUTENÇÃO E DESENVOLVIMENTO DO ENSINO</a:t>
            </a:r>
            <a:br>
              <a:rPr lang="pt-BR" sz="20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14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Constituição Federal, Art. 212 e LDB, Art. 72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85788" y="1374426"/>
          <a:ext cx="7643864" cy="455694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821932"/>
                <a:gridCol w="3821932"/>
              </a:tblGrid>
              <a:tr h="652247">
                <a:tc>
                  <a:txBody>
                    <a:bodyPr/>
                    <a:lstStyle/>
                    <a:p>
                      <a:r>
                        <a:rPr lang="pt-BR" sz="2000" dirty="0"/>
                        <a:t>Receita bruta de Impostos e Transferências(IV)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3.366.344,42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</a:tr>
              <a:tr h="501728">
                <a:tc>
                  <a:txBody>
                    <a:bodyPr/>
                    <a:lstStyle/>
                    <a:p>
                      <a:r>
                        <a:rPr lang="pt-BR" sz="2000" dirty="0"/>
                        <a:t>Despesas por função/</a:t>
                      </a:r>
                      <a:r>
                        <a:rPr lang="pt-BR" sz="2000" dirty="0" err="1"/>
                        <a:t>subfunção</a:t>
                      </a:r>
                      <a:r>
                        <a:rPr lang="pt-BR" sz="2000" dirty="0"/>
                        <a:t>(IX)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865.068,81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</a:tr>
              <a:tr h="200691">
                <a:tc>
                  <a:txBody>
                    <a:bodyPr/>
                    <a:lstStyle/>
                    <a:p>
                      <a:r>
                        <a:rPr lang="pt-BR" sz="2000" dirty="0"/>
                        <a:t>Deduções(X+XI)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238.102,18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</a:tr>
              <a:tr h="802765">
                <a:tc>
                  <a:txBody>
                    <a:bodyPr/>
                    <a:lstStyle/>
                    <a:p>
                      <a:r>
                        <a:rPr lang="pt-BR" sz="2000" dirty="0"/>
                        <a:t>Resultado líquido da transf. do FUNDEB (VI-VII) - Perda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- 194.649,96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</a:tr>
              <a:tr h="652247">
                <a:tc>
                  <a:txBody>
                    <a:bodyPr/>
                    <a:lstStyle/>
                    <a:p>
                      <a:r>
                        <a:rPr lang="pt-BR" sz="2000" dirty="0"/>
                        <a:t>Despesas para efeito de cálculo((IX)-(X+XI+VIII))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821.616,59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</a:tr>
              <a:tr h="351210">
                <a:tc>
                  <a:txBody>
                    <a:bodyPr/>
                    <a:lstStyle/>
                    <a:p>
                      <a:r>
                        <a:rPr lang="pt-BR" sz="2000" dirty="0"/>
                        <a:t>Mínimo a ser aplicado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841.586,19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</a:tr>
              <a:tr h="351210">
                <a:tc>
                  <a:txBody>
                    <a:bodyPr/>
                    <a:lstStyle/>
                    <a:p>
                      <a:r>
                        <a:rPr lang="pt-BR" sz="2000" dirty="0"/>
                        <a:t>Aplicado à Menor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- 19.969,60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</a:tr>
              <a:tr h="351210">
                <a:tc>
                  <a:txBody>
                    <a:bodyPr/>
                    <a:lstStyle/>
                    <a:p>
                      <a:r>
                        <a:rPr lang="pt-BR" sz="2000" dirty="0"/>
                        <a:t>Percentual aplicado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24,41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</a:tr>
              <a:tr h="200691">
                <a:tc>
                  <a:txBody>
                    <a:bodyPr/>
                    <a:lstStyle/>
                    <a:p>
                      <a:r>
                        <a:rPr lang="pt-BR" sz="2000" dirty="0"/>
                        <a:t>Déficit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- 0,59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50173" marR="50173" marT="25086" marB="2508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1295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214283" y="1691116"/>
            <a:ext cx="8501122" cy="3475768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785786" y="500042"/>
            <a:ext cx="757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APLICAÇÃO DE RECURSOS NA</a:t>
            </a:r>
            <a:br>
              <a:rPr lang="pt-BR" b="1" cap="all" dirty="0" smtClean="0"/>
            </a:br>
            <a:r>
              <a:rPr lang="pt-BR" b="1" cap="all" dirty="0" smtClean="0"/>
              <a:t>MANUTENÇÃO E DESENVOLVIMENTO DO ENSINO</a:t>
            </a:r>
          </a:p>
          <a:p>
            <a:r>
              <a:rPr lang="pt-BR" dirty="0" smtClean="0"/>
              <a:t>Constituição Federal, Art. 212 e LDB, Art. 72</a:t>
            </a:r>
            <a:endParaRPr lang="pt-B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584176"/>
          </a:xfrm>
        </p:spPr>
        <p:txBody>
          <a:bodyPr>
            <a:noAutofit/>
          </a:bodyPr>
          <a:lstStyle/>
          <a:p>
            <a:pPr algn="ctr"/>
            <a:r>
              <a:rPr lang="pt-BR" sz="2000" dirty="0">
                <a:solidFill>
                  <a:schemeClr val="tx1"/>
                </a:solidFill>
                <a:effectLst/>
              </a:rPr>
              <a:t>APLICAÇÃO DE 60% DOS RECURSOS DO FUNDEB</a:t>
            </a:r>
            <a:br>
              <a:rPr lang="pt-BR" sz="2000" dirty="0">
                <a:solidFill>
                  <a:schemeClr val="tx1"/>
                </a:solidFill>
                <a:effectLst/>
              </a:rPr>
            </a:br>
            <a:r>
              <a:rPr lang="pt-BR" sz="2000" dirty="0">
                <a:solidFill>
                  <a:schemeClr val="tx1"/>
                </a:solidFill>
                <a:effectLst/>
              </a:rPr>
              <a:t>NA REMUNERAÇÃO DOS PROFISSIONAIS DO MAGISTÉRIO DA EDUCAÇÃO BASICA</a:t>
            </a:r>
            <a:br>
              <a:rPr lang="pt-BR" sz="2000" dirty="0">
                <a:solidFill>
                  <a:schemeClr val="tx1"/>
                </a:solidFill>
                <a:effectLst/>
              </a:rPr>
            </a:br>
            <a:r>
              <a:rPr lang="pt-BR" sz="1400" dirty="0">
                <a:solidFill>
                  <a:schemeClr val="tx1"/>
                </a:solidFill>
                <a:effectLst/>
              </a:rPr>
              <a:t>ADCT, Art. 60, XII, MP 339/2006, EC 53/2006 e Lei Federal n°9.424/96</a:t>
            </a:r>
            <a:r>
              <a:rPr lang="pt-BR" sz="2000" dirty="0">
                <a:solidFill>
                  <a:schemeClr val="tx1"/>
                </a:solidFill>
                <a:effectLst/>
              </a:rPr>
              <a:t/>
            </a:r>
            <a:br>
              <a:rPr lang="pt-BR" sz="2000" dirty="0">
                <a:solidFill>
                  <a:schemeClr val="tx1"/>
                </a:solidFill>
                <a:effectLst/>
              </a:rPr>
            </a:br>
            <a:endParaRPr lang="pt-BR" sz="20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85720" y="2282381"/>
          <a:ext cx="8143932" cy="394536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678338"/>
                <a:gridCol w="2465594"/>
              </a:tblGrid>
              <a:tr h="615410">
                <a:tc>
                  <a:txBody>
                    <a:bodyPr/>
                    <a:lstStyle/>
                    <a:p>
                      <a:r>
                        <a:rPr lang="pt-BR" sz="1800" dirty="0"/>
                        <a:t>Receitas do FUNDEB 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/>
                        <a:t>471.569,53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</a:tr>
              <a:tr h="869835">
                <a:tc>
                  <a:txBody>
                    <a:bodyPr/>
                    <a:lstStyle/>
                    <a:p>
                      <a:r>
                        <a:rPr lang="pt-BR" sz="1800" dirty="0"/>
                        <a:t>Despesas para Efeito de Cálculo 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/>
                        <a:t>391.106,92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</a:tr>
              <a:tr h="616765">
                <a:tc>
                  <a:txBody>
                    <a:bodyPr/>
                    <a:lstStyle/>
                    <a:p>
                      <a:r>
                        <a:rPr lang="pt-BR" sz="1800" dirty="0"/>
                        <a:t>Mínimo a ser Aplicado 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/>
                        <a:t>282.941,72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</a:tr>
              <a:tr h="608885">
                <a:tc>
                  <a:txBody>
                    <a:bodyPr/>
                    <a:lstStyle/>
                    <a:p>
                      <a:r>
                        <a:rPr lang="pt-BR" sz="1800" dirty="0"/>
                        <a:t>Aplicado à Maior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/>
                        <a:t>108.165,20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</a:tr>
              <a:tr h="869835">
                <a:tc>
                  <a:txBody>
                    <a:bodyPr/>
                    <a:lstStyle/>
                    <a:p>
                      <a:r>
                        <a:rPr lang="pt-BR" sz="1800" dirty="0"/>
                        <a:t>Percentual Aplicado (VI) / (IV) x 100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/>
                        <a:t>82,94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</a:tr>
              <a:tr h="351970">
                <a:tc>
                  <a:txBody>
                    <a:bodyPr/>
                    <a:lstStyle/>
                    <a:p>
                      <a:r>
                        <a:rPr lang="pt-BR" sz="1800"/>
                        <a:t>Superávit</a:t>
                      </a:r>
                      <a:endParaRPr lang="pt-BR" sz="180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/>
                        <a:t>22,94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0311" marR="90311" marT="45156" marB="4515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2275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00100" y="642918"/>
            <a:ext cx="7715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APLICAÇÃO DE 60% DOS RECURSOS DO FUNDEB NA REMUNERAÇÃO DOS PROFISSIONAIS DO MAGISTÉRIO DA EDUCAÇÃO BÁSICA </a:t>
            </a:r>
          </a:p>
          <a:p>
            <a:r>
              <a:rPr lang="pt-BR" dirty="0" smtClean="0"/>
              <a:t>ADCT, Art. 60, XII, MP 339/2006, EC 53/2006 e Lei Federal n°9.424/96</a:t>
            </a:r>
          </a:p>
          <a:p>
            <a:endParaRPr lang="pt-BR" dirty="0"/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500033" y="2071678"/>
            <a:ext cx="8286809" cy="364333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400" dirty="0">
                <a:solidFill>
                  <a:schemeClr val="tx1"/>
                </a:solidFill>
                <a:effectLst/>
              </a:rPr>
              <a:t>APLICAÇÃO DE RECURSOS EM AÇÕES</a:t>
            </a:r>
            <a:br>
              <a:rPr lang="pt-BR" sz="2400" dirty="0">
                <a:solidFill>
                  <a:schemeClr val="tx1"/>
                </a:solidFill>
                <a:effectLst/>
              </a:rPr>
            </a:br>
            <a:r>
              <a:rPr lang="pt-BR" sz="2400" dirty="0">
                <a:solidFill>
                  <a:schemeClr val="tx1"/>
                </a:solidFill>
                <a:effectLst/>
              </a:rPr>
              <a:t>E SERVIÇOS PÚBLICOS DE SAÚDE</a:t>
            </a:r>
            <a:br>
              <a:rPr lang="pt-BR" sz="2400" dirty="0">
                <a:solidFill>
                  <a:schemeClr val="tx1"/>
                </a:solidFill>
                <a:effectLst/>
              </a:rPr>
            </a:br>
            <a:r>
              <a:rPr lang="pt-BR" sz="1400" dirty="0">
                <a:solidFill>
                  <a:schemeClr val="tx1"/>
                </a:solidFill>
                <a:effectLst/>
              </a:rPr>
              <a:t>ADCT, Art. 77, III e Emenda Constitucional n°29 de 13/09/2000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642910" y="1679698"/>
          <a:ext cx="7929618" cy="443291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786478"/>
                <a:gridCol w="2143140"/>
              </a:tblGrid>
              <a:tr h="637960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Resumo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/>
                        <a:t>Até o Período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</a:tr>
              <a:tr h="637960">
                <a:tc>
                  <a:txBody>
                    <a:bodyPr/>
                    <a:lstStyle/>
                    <a:p>
                      <a:r>
                        <a:rPr lang="pt-BR" sz="2000" dirty="0"/>
                        <a:t>Receita bruta de Impostos e Transferências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3.366.344,42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</a:tr>
              <a:tr h="637960">
                <a:tc>
                  <a:txBody>
                    <a:bodyPr/>
                    <a:lstStyle/>
                    <a:p>
                      <a:r>
                        <a:rPr lang="pt-BR" sz="2000" dirty="0"/>
                        <a:t>Despesas por função/</a:t>
                      </a:r>
                      <a:r>
                        <a:rPr lang="pt-BR" sz="2000" dirty="0" err="1"/>
                        <a:t>subfunção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/>
                        <a:t>1.058.736,19</a:t>
                      </a:r>
                      <a:endParaRPr lang="pt-BR" sz="2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</a:tr>
              <a:tr h="446571">
                <a:tc>
                  <a:txBody>
                    <a:bodyPr/>
                    <a:lstStyle/>
                    <a:p>
                      <a:r>
                        <a:rPr lang="pt-BR" sz="2000" dirty="0"/>
                        <a:t>Deduções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323.094,85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</a:tr>
              <a:tr h="446571">
                <a:tc>
                  <a:txBody>
                    <a:bodyPr/>
                    <a:lstStyle/>
                    <a:p>
                      <a:r>
                        <a:rPr lang="pt-BR" sz="2000" dirty="0"/>
                        <a:t>Despesas para efeito de cálculo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735.641,34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</a:tr>
              <a:tr h="446571">
                <a:tc>
                  <a:txBody>
                    <a:bodyPr/>
                    <a:lstStyle/>
                    <a:p>
                      <a:r>
                        <a:rPr lang="pt-BR" sz="2000" dirty="0"/>
                        <a:t>Mínimo a ser aplicado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/>
                        <a:t>504.951,69</a:t>
                      </a:r>
                      <a:endParaRPr lang="pt-BR" sz="2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</a:tr>
              <a:tr h="446571">
                <a:tc>
                  <a:txBody>
                    <a:bodyPr/>
                    <a:lstStyle/>
                    <a:p>
                      <a:r>
                        <a:rPr lang="pt-BR" sz="2000" dirty="0"/>
                        <a:t>Aplicado à maior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/>
                        <a:t>230.689,65</a:t>
                      </a:r>
                      <a:endParaRPr lang="pt-BR" sz="200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</a:tr>
              <a:tr h="274733">
                <a:tc>
                  <a:txBody>
                    <a:bodyPr/>
                    <a:lstStyle/>
                    <a:p>
                      <a:r>
                        <a:rPr lang="pt-BR" sz="2000" dirty="0"/>
                        <a:t>Percentual aplicado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21,85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</a:tr>
              <a:tr h="274733">
                <a:tc>
                  <a:txBody>
                    <a:bodyPr/>
                    <a:lstStyle/>
                    <a:p>
                      <a:r>
                        <a:rPr lang="pt-BR" sz="2000" dirty="0"/>
                        <a:t>Superávit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/>
                        <a:t>6,85</a:t>
                      </a:r>
                      <a:endParaRPr lang="pt-B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1576" marR="61576" marT="30788" marB="30788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3625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42910" y="785794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APLICAÇÃO DE RECURSOS EM AÇÕES E SERVIÇOS PÚBLICOS DE SAÚDE</a:t>
            </a:r>
          </a:p>
          <a:p>
            <a:r>
              <a:rPr lang="pt-BR" dirty="0" smtClean="0"/>
              <a:t>ADCT, Art. 77, III e Emenda Constitucional n°29 de 13/09/2000</a:t>
            </a:r>
            <a:endParaRPr lang="pt-BR" dirty="0"/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428595" y="1691116"/>
            <a:ext cx="8072495" cy="347576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200" dirty="0">
                <a:solidFill>
                  <a:schemeClr val="tx1"/>
                </a:solidFill>
                <a:effectLst/>
              </a:rPr>
              <a:t>DESPESAS COM PESSOAL DO PODER EXECUTIVO</a:t>
            </a:r>
            <a:r>
              <a:rPr lang="pt-BR" sz="3200" dirty="0">
                <a:solidFill>
                  <a:schemeClr val="tx1"/>
                </a:solidFill>
                <a:effectLst/>
              </a:rPr>
              <a:t/>
            </a:r>
            <a:br>
              <a:rPr lang="pt-BR" sz="3200" dirty="0">
                <a:solidFill>
                  <a:schemeClr val="tx1"/>
                </a:solidFill>
                <a:effectLst/>
              </a:rPr>
            </a:br>
            <a:r>
              <a:rPr lang="pt-BR" sz="1400" dirty="0">
                <a:solidFill>
                  <a:schemeClr val="tx1"/>
                </a:solidFill>
                <a:effectLst/>
              </a:rPr>
              <a:t>Constituição Federal, Art. 169, caput</a:t>
            </a:r>
            <a:br>
              <a:rPr lang="pt-BR" sz="1400" dirty="0">
                <a:solidFill>
                  <a:schemeClr val="tx1"/>
                </a:solidFill>
                <a:effectLst/>
              </a:rPr>
            </a:br>
            <a:r>
              <a:rPr lang="pt-BR" sz="1400" dirty="0">
                <a:solidFill>
                  <a:schemeClr val="tx1"/>
                </a:solidFill>
                <a:effectLst/>
              </a:rPr>
              <a:t>Lei Complementar n°101/2000, Art. 19, III e Art. 20, III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4917381"/>
              </p:ext>
            </p:extLst>
          </p:nvPr>
        </p:nvGraphicFramePr>
        <p:xfrm>
          <a:off x="323528" y="1628799"/>
          <a:ext cx="8496944" cy="4896544"/>
        </p:xfrm>
        <a:graphic>
          <a:graphicData uri="http://schemas.openxmlformats.org/drawingml/2006/table">
            <a:tbl>
              <a:tblPr firstRow="1" firstCol="1" bandRow="1"/>
              <a:tblGrid>
                <a:gridCol w="60791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178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2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Despesas com Pessoal do Poder Executivo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Valor R$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Total da Receita Corrente Liquida dos Últimos 12 Meses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effectLst/>
                          <a:latin typeface="Calibri"/>
                          <a:ea typeface="Times New Roman"/>
                        </a:rPr>
                        <a:t>12.276.489,54</a:t>
                      </a:r>
                      <a:endParaRPr lang="pt-BR" sz="14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Limite Prudencial de 51,30% da Receita Corrente Liquida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/>
                          <a:ea typeface="Times New Roman"/>
                        </a:rPr>
                        <a:t>6.297.839,14</a:t>
                      </a:r>
                      <a:endParaRPr lang="pt-B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Limite Máximo de 54,00% da Receita Corrente Liquida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/>
                          <a:ea typeface="Times New Roman"/>
                        </a:rPr>
                        <a:t>6.629.304,35</a:t>
                      </a:r>
                      <a:endParaRPr lang="pt-B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Total das Despesas com Pessoal do Poder </a:t>
                      </a:r>
                      <a:r>
                        <a:rPr lang="pt-BR" sz="16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Executivo</a:t>
                      </a:r>
                      <a:r>
                        <a:rPr lang="pt-BR" sz="1600" b="1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pt-BR" sz="1600" b="1" baseline="0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Liq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/>
                          <a:ea typeface="Times New Roman"/>
                        </a:rPr>
                        <a:t>6.210.793,17</a:t>
                      </a:r>
                      <a:endParaRPr lang="pt-B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Limite Prudencial (51,30%) – Cumprido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/>
                          <a:ea typeface="Times New Roman"/>
                        </a:rPr>
                        <a:t>87.045,96</a:t>
                      </a:r>
                      <a:endParaRPr lang="pt-B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Limite Máximo (54,00%) – Cumprido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Calibri"/>
                          <a:ea typeface="Times New Roman"/>
                        </a:rPr>
                        <a:t>418.511,18</a:t>
                      </a:r>
                      <a:endParaRPr lang="pt-BR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120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Percentual Gasto no Período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effectLst/>
                          <a:latin typeface="Calibri"/>
                          <a:ea typeface="Times New Roman"/>
                        </a:rPr>
                        <a:t>50,59</a:t>
                      </a:r>
                      <a:endParaRPr lang="pt-BR" sz="14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1064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28662" y="428604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cap="all" dirty="0" smtClean="0"/>
              <a:t>DESPESAS COM PESSOAL DO PODER EXECUTIVO</a:t>
            </a:r>
          </a:p>
          <a:p>
            <a:r>
              <a:rPr lang="pt-BR" dirty="0" smtClean="0"/>
              <a:t>Constituição Federal, Art. 169, </a:t>
            </a:r>
            <a:r>
              <a:rPr lang="pt-BR" i="1" dirty="0" smtClean="0"/>
              <a:t>caput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Lei Complementar n°101/2000, Art. 19, III e Art. 20, III </a:t>
            </a:r>
            <a:endParaRPr lang="pt-BR" dirty="0"/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428595" y="1691116"/>
            <a:ext cx="8215371" cy="347576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000" b="0" dirty="0">
                <a:solidFill>
                  <a:schemeClr val="tx1"/>
                </a:solidFill>
                <a:effectLst/>
              </a:rPr>
              <a:t>ALIENAÇÃO DE ATIVOS</a:t>
            </a:r>
            <a:br>
              <a:rPr lang="pt-BR" sz="2000" b="0" dirty="0">
                <a:solidFill>
                  <a:schemeClr val="tx1"/>
                </a:solidFill>
                <a:effectLst/>
              </a:rPr>
            </a:br>
            <a:r>
              <a:rPr lang="pt-BR" sz="2000" b="0" dirty="0">
                <a:solidFill>
                  <a:schemeClr val="tx1"/>
                </a:solidFill>
                <a:effectLst/>
              </a:rPr>
              <a:t>E APLICAÇÃO DE RECURSOS</a:t>
            </a:r>
            <a:r>
              <a:rPr lang="pt-BR" sz="2000" dirty="0">
                <a:solidFill>
                  <a:schemeClr val="tx1"/>
                </a:solidFill>
                <a:effectLst/>
              </a:rPr>
              <a:t/>
            </a:r>
            <a:br>
              <a:rPr lang="pt-BR" sz="2000" dirty="0">
                <a:solidFill>
                  <a:schemeClr val="tx1"/>
                </a:solidFill>
                <a:effectLst/>
              </a:rPr>
            </a:br>
            <a:r>
              <a:rPr lang="pt-BR" sz="1400" dirty="0">
                <a:solidFill>
                  <a:schemeClr val="tx1"/>
                </a:solidFill>
                <a:effectLst/>
              </a:rPr>
              <a:t>Lei Complementar n°101/2000, Art. 53, § 1°, inciso III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857225" y="1571613"/>
          <a:ext cx="7321241" cy="2612160"/>
        </p:xfrm>
        <a:graphic>
          <a:graphicData uri="http://schemas.openxmlformats.org/drawingml/2006/table">
            <a:tbl>
              <a:tblPr/>
              <a:tblGrid>
                <a:gridCol w="2928497"/>
                <a:gridCol w="1464248"/>
                <a:gridCol w="1464248"/>
                <a:gridCol w="1464248"/>
              </a:tblGrid>
              <a:tr h="1127700"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Calibri" pitchFamily="34" charset="0"/>
                          <a:cs typeface="Calibri" pitchFamily="34" charset="0"/>
                        </a:rPr>
                        <a:t>Receitas de Capital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>
                          <a:latin typeface="Calibri" pitchFamily="34" charset="0"/>
                          <a:cs typeface="Calibri" pitchFamily="34" charset="0"/>
                        </a:rPr>
                        <a:t>Previsão Atualizada (a)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>
                          <a:latin typeface="Calibri" pitchFamily="34" charset="0"/>
                          <a:cs typeface="Calibri" pitchFamily="34" charset="0"/>
                        </a:rPr>
                        <a:t>Receitas Realizadas Até Mês (b)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>
                          <a:latin typeface="Calibri" pitchFamily="34" charset="0"/>
                          <a:cs typeface="Calibri" pitchFamily="34" charset="0"/>
                        </a:rPr>
                        <a:t>Saldo a Realizar</a:t>
                      </a:r>
                      <a:br>
                        <a:rPr lang="pt-BR" sz="200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pt-BR" sz="2000">
                          <a:latin typeface="Calibri" pitchFamily="34" charset="0"/>
                          <a:cs typeface="Calibri" pitchFamily="34" charset="0"/>
                        </a:rPr>
                        <a:t>(c) = (a-b) 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6984"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Calibri" pitchFamily="34" charset="0"/>
                          <a:cs typeface="Calibri" pitchFamily="34" charset="0"/>
                        </a:rPr>
                        <a:t>Alienação de Ativos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>
                          <a:latin typeface="Calibri" pitchFamily="34" charset="0"/>
                          <a:cs typeface="Calibri" pitchFamily="34" charset="0"/>
                        </a:rPr>
                        <a:t>363,00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>
                          <a:latin typeface="Calibri" pitchFamily="34" charset="0"/>
                          <a:cs typeface="Calibri" pitchFamily="34" charset="0"/>
                        </a:rPr>
                        <a:t>21,94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>
                          <a:latin typeface="Calibri" pitchFamily="34" charset="0"/>
                          <a:cs typeface="Calibri" pitchFamily="34" charset="0"/>
                        </a:rPr>
                        <a:t>341,06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7223">
                <a:tc>
                  <a:txBody>
                    <a:bodyPr/>
                    <a:lstStyle/>
                    <a:p>
                      <a:r>
                        <a:rPr lang="pt-BR" sz="2000" dirty="0">
                          <a:latin typeface="Calibri" pitchFamily="34" charset="0"/>
                          <a:cs typeface="Calibri" pitchFamily="34" charset="0"/>
                        </a:rPr>
                        <a:t>Remuneração de Depósitos Bancários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>
                          <a:latin typeface="Calibri" pitchFamily="34" charset="0"/>
                          <a:cs typeface="Calibri" pitchFamily="34" charset="0"/>
                        </a:rPr>
                        <a:t>363,00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>
                          <a:latin typeface="Calibri" pitchFamily="34" charset="0"/>
                          <a:cs typeface="Calibri" pitchFamily="34" charset="0"/>
                        </a:rPr>
                        <a:t>21,94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>
                          <a:latin typeface="Calibri" pitchFamily="34" charset="0"/>
                          <a:cs typeface="Calibri" pitchFamily="34" charset="0"/>
                        </a:rPr>
                        <a:t>341,06</a:t>
                      </a: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6984">
                <a:tc>
                  <a:txBody>
                    <a:bodyPr/>
                    <a:lstStyle/>
                    <a:p>
                      <a:r>
                        <a:rPr lang="pt-BR" sz="2000" b="1" dirty="0">
                          <a:latin typeface="Calibri" pitchFamily="34" charset="0"/>
                          <a:cs typeface="Calibri" pitchFamily="34" charset="0"/>
                        </a:rPr>
                        <a:t>Total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latin typeface="Calibri" pitchFamily="34" charset="0"/>
                          <a:cs typeface="Calibri" pitchFamily="34" charset="0"/>
                        </a:rPr>
                        <a:t>363,00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latin typeface="Calibri" pitchFamily="34" charset="0"/>
                          <a:cs typeface="Calibri" pitchFamily="34" charset="0"/>
                        </a:rPr>
                        <a:t>21,94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Calibri" pitchFamily="34" charset="0"/>
                          <a:cs typeface="Calibri" pitchFamily="34" charset="0"/>
                        </a:rPr>
                        <a:t>341,06</a:t>
                      </a:r>
                      <a:endParaRPr lang="pt-BR" sz="2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88419" marR="88419" marT="44210" marB="442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85786" y="4572008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DESPESAS NÃO HOUVE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xmlns="" val="372212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928662" y="3000373"/>
          <a:ext cx="7715304" cy="2739024"/>
        </p:xfrm>
        <a:graphic>
          <a:graphicData uri="http://schemas.openxmlformats.org/drawingml/2006/table">
            <a:tbl>
              <a:tblPr/>
              <a:tblGrid>
                <a:gridCol w="6172244"/>
                <a:gridCol w="1543060"/>
              </a:tblGrid>
              <a:tr h="41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Receita Corrente Líquida Arrecadada nos Últimos 12 (doze) Meses </a:t>
                      </a:r>
                      <a:endParaRPr lang="pt-BR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b="1">
                          <a:latin typeface="Arial"/>
                          <a:ea typeface="Times New Roman"/>
                          <a:cs typeface="Times New Roman"/>
                        </a:rPr>
                        <a:t>12.276.489,54</a:t>
                      </a:r>
                      <a:r>
                        <a:rPr lang="pt-BR" sz="20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63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Despesa Líquida com Pessoal Realizada nos Últimos 12 (doze) Meses </a:t>
                      </a:r>
                      <a:endParaRPr lang="pt-BR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b="1">
                          <a:latin typeface="Arial"/>
                          <a:ea typeface="Times New Roman"/>
                          <a:cs typeface="Times New Roman"/>
                        </a:rPr>
                        <a:t>491.699,93</a:t>
                      </a:r>
                      <a:r>
                        <a:rPr lang="pt-BR" sz="20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Limite Prudencial - 5,70%</a:t>
                      </a:r>
                      <a:r>
                        <a:rPr lang="pt-BR" sz="20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b="1">
                          <a:latin typeface="Arial"/>
                          <a:ea typeface="Times New Roman"/>
                          <a:cs typeface="Times New Roman"/>
                        </a:rPr>
                        <a:t>699.759,90</a:t>
                      </a:r>
                      <a:r>
                        <a:rPr lang="pt-BR" sz="20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Limite Máximo - 6,00%</a:t>
                      </a:r>
                      <a:r>
                        <a:rPr lang="pt-BR" sz="20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b="1">
                          <a:latin typeface="Arial"/>
                          <a:ea typeface="Times New Roman"/>
                          <a:cs typeface="Times New Roman"/>
                        </a:rPr>
                        <a:t>736.589,37</a:t>
                      </a:r>
                      <a:r>
                        <a:rPr lang="pt-BR" sz="20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Percentual aplicado = </a:t>
                      </a:r>
                      <a:endParaRPr lang="pt-BR" sz="2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  <a:cs typeface="Times New Roman"/>
                        </a:rPr>
                        <a:t>4,00</a:t>
                      </a:r>
                      <a:r>
                        <a:rPr lang="pt-BR" sz="20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57159" y="428604"/>
            <a:ext cx="857256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DESPESAS COM PESSOAL DO PODER LEGISLATIVO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Constituição Federal, Art. 169, </a:t>
            </a:r>
            <a:r>
              <a:rPr kumimoji="0" lang="pt-B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caput</a:t>
            </a: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Complementar n°101/2000, Art. 19, III e Art. 20, III 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524000" y="3319907"/>
          <a:ext cx="6096000" cy="21818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642909" y="0"/>
            <a:ext cx="735811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DESPESAS COM PESSOAL DO PODER LEGISLATIVO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Constituição Federal, Art. 169, </a:t>
            </a:r>
            <a:r>
              <a:rPr kumimoji="0" lang="pt-B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caput</a:t>
            </a: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Complementar n°101/2000, Art. 19, III e Art. 20, III 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357158" y="2571744"/>
            <a:ext cx="8358245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642910" y="2786057"/>
          <a:ext cx="8143932" cy="3071832"/>
        </p:xfrm>
        <a:graphic>
          <a:graphicData uri="http://schemas.openxmlformats.org/drawingml/2006/table">
            <a:tbl>
              <a:tblPr/>
              <a:tblGrid>
                <a:gridCol w="6515146"/>
                <a:gridCol w="1628786"/>
              </a:tblGrid>
              <a:tr h="6791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Receita Corrente Líquida Arrecadada nos Últimos 12 (doze) Meses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12.276.489,54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791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Despesa Líquida com Pessoal Realizada nos Últimos 12 (doze) Meses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6.702.493,10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91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Limite Prudencial - 57,00%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6.997.599,04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91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Limite Máximo - 60,00%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7.365.893,72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Percentual aplicado =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54,60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714348" y="571481"/>
            <a:ext cx="7715304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DESPESAS COM PESSOAL CONSOLIDADO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Constituição Federal, Art. 169, </a:t>
            </a:r>
            <a:r>
              <a:rPr kumimoji="0" lang="pt-B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caput</a:t>
            </a: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Complementar n°101/2000, Art. 19, III e Art. 20, III 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524000" y="3319907"/>
          <a:ext cx="6096000" cy="21818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428596" y="0"/>
            <a:ext cx="8324698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DESPESAS COM PESSOAL CONSOLIDADO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Constituição Federal, Art. 169, </a:t>
            </a:r>
            <a:r>
              <a:rPr kumimoji="0" lang="pt-B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caput</a:t>
            </a: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Complementar n°101/2000, Art. 19, III e Art. 20, III 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214283" y="2357430"/>
            <a:ext cx="8429684" cy="371477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000" dirty="0">
                <a:solidFill>
                  <a:schemeClr val="tx1"/>
                </a:solidFill>
                <a:effectLst/>
              </a:rPr>
              <a:t>DÍVIDA FUNDADA INTERNA E DÉBITOS CONSOLIDADOS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9316708"/>
              </p:ext>
            </p:extLst>
          </p:nvPr>
        </p:nvGraphicFramePr>
        <p:xfrm>
          <a:off x="467544" y="1484786"/>
          <a:ext cx="8136905" cy="4896540"/>
        </p:xfrm>
        <a:graphic>
          <a:graphicData uri="http://schemas.openxmlformats.org/drawingml/2006/table">
            <a:tbl>
              <a:tblPr firstRow="1" firstCol="1" bandRow="1"/>
              <a:tblGrid>
                <a:gridCol w="4470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14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753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793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Movimentação da Divida Fundada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2016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2017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Saldo do Exercício Anterior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  <a:latin typeface="Calibri"/>
                          <a:ea typeface="Times New Roman"/>
                        </a:rPr>
                        <a:t>719.109,90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(+) Formação da Divida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  <a:latin typeface="Calibri"/>
                          <a:ea typeface="Times New Roman"/>
                        </a:rPr>
                        <a:t>833.275,45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7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(-) Baixa da Divida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  <a:latin typeface="Calibri"/>
                          <a:ea typeface="Times New Roman"/>
                        </a:rPr>
                        <a:t>39.659,72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7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Saldo para o Período Seguinte</a:t>
                      </a:r>
                      <a:endParaRPr lang="pt-BR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6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 smtClean="0">
                          <a:effectLst/>
                          <a:latin typeface="Calibri"/>
                          <a:ea typeface="Times New Roman"/>
                        </a:rPr>
                        <a:t>1.512.725,63</a:t>
                      </a:r>
                      <a:endParaRPr lang="pt-BR" sz="1600" b="1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6713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000" dirty="0">
                <a:solidFill>
                  <a:schemeClr val="tx1"/>
                </a:solidFill>
                <a:effectLst/>
              </a:rPr>
              <a:t>MOVIMENTAÇÃO DA DÍVIDA ATIVA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857224" y="1714490"/>
          <a:ext cx="7643865" cy="3009916"/>
        </p:xfrm>
        <a:graphic>
          <a:graphicData uri="http://schemas.openxmlformats.org/drawingml/2006/table">
            <a:tbl>
              <a:tblPr/>
              <a:tblGrid>
                <a:gridCol w="4234877"/>
                <a:gridCol w="1603854"/>
                <a:gridCol w="1805134"/>
              </a:tblGrid>
              <a:tr h="6000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 b="1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Movimentação da Dívida Ativa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endParaRPr lang="pt-BR" sz="2000" b="1" dirty="0" smtClean="0">
                        <a:solidFill>
                          <a:srgbClr val="0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 b="1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2016</a:t>
                      </a:r>
                      <a:endParaRPr lang="pt-BR" sz="200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endParaRPr lang="pt-BR" sz="2000" b="1" dirty="0" smtClean="0">
                        <a:solidFill>
                          <a:srgbClr val="000000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 b="1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2017</a:t>
                      </a:r>
                      <a:endParaRPr lang="pt-BR" sz="200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0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 b="1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Saldo do Exercício Anterior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 b="1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123.203,12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 b="1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123.203,12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0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(+) Formação da Divida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0,00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0,00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0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(-) Baixa da Divida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0,00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1.806,65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0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 b="1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Saldo para o Período Seguinte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 b="1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123.203,12</a:t>
                      </a:r>
                      <a:endParaRPr lang="pt-BR" sz="200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121.396,47</a:t>
                      </a:r>
                      <a:endParaRPr lang="pt-BR" sz="2000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5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656184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OBRIGADO, POR SUA PRESENÇA!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793" y="3573016"/>
            <a:ext cx="4411191" cy="1368152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Mariza </a:t>
            </a:r>
            <a:r>
              <a:rPr lang="pt-BR" sz="24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Granemann</a:t>
            </a: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de Mello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Analista Controle </a:t>
            </a:r>
            <a:r>
              <a:rPr lang="pt-BR" sz="2400" dirty="0">
                <a:solidFill>
                  <a:schemeClr val="tx1"/>
                </a:solidFill>
                <a:latin typeface="Calibri" panose="020F0502020204030204" pitchFamily="34" charset="0"/>
              </a:rPr>
              <a:t>Interno</a:t>
            </a:r>
          </a:p>
          <a:p>
            <a:pPr algn="ctr">
              <a:spcBef>
                <a:spcPts val="0"/>
              </a:spcBef>
            </a:pPr>
            <a:r>
              <a:rPr lang="pt-B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controle@matoscosta.sc.gov.br</a:t>
            </a:r>
            <a:endParaRPr lang="pt-BR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4644852" y="3506341"/>
            <a:ext cx="4464496" cy="14401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sz="2800" dirty="0">
                <a:solidFill>
                  <a:schemeClr val="tx1"/>
                </a:solidFill>
                <a:latin typeface="Calibri" panose="020F0502020204030204" pitchFamily="34" charset="0"/>
              </a:rPr>
              <a:t>Adair da Silva Mattos</a:t>
            </a:r>
          </a:p>
          <a:p>
            <a:pPr>
              <a:spcBef>
                <a:spcPts val="0"/>
              </a:spcBef>
            </a:pPr>
            <a:r>
              <a:rPr lang="pt-BR" sz="2800" dirty="0">
                <a:solidFill>
                  <a:schemeClr val="tx1"/>
                </a:solidFill>
                <a:latin typeface="Calibri" panose="020F0502020204030204" pitchFamily="34" charset="0"/>
              </a:rPr>
              <a:t>Contador</a:t>
            </a:r>
          </a:p>
          <a:p>
            <a:pPr>
              <a:spcBef>
                <a:spcPts val="0"/>
              </a:spcBef>
            </a:pPr>
            <a:r>
              <a:rPr lang="pt-BR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contabil@matoscosta.sc.gov.br</a:t>
            </a:r>
            <a:endParaRPr lang="pt-BR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878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4103</TotalTime>
  <Words>1450</Words>
  <Application>Microsoft Office PowerPoint</Application>
  <PresentationFormat>Apresentação na tela (4:3)</PresentationFormat>
  <Paragraphs>558</Paragraphs>
  <Slides>35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37" baseType="lpstr">
      <vt:lpstr>Concurso</vt:lpstr>
      <vt:lpstr>mini Office Draw</vt:lpstr>
      <vt:lpstr>Slide 1</vt:lpstr>
      <vt:lpstr> AUDIÊNCIA PÚBLICA DE AVALIAÇÃO DO CUMPRIMENTO DAS METAS FISCAIS 1º QUADRIMESTRE/2017</vt:lpstr>
      <vt:lpstr>Slide 3</vt:lpstr>
      <vt:lpstr>» Receita Orçamentária » Receita Corrente Líquida » Execução Orçamentária » Metas de Arrecadação » Cronograma de Desembolso » Resultado Nominal » Resultado Primário » Aplicação de Recursos em Saúde (15%) » Aplicação de Recursos em Educação (25%) » Aplicação dos Recursos Recebidos do FUNDEB (60%) » Despesas com Pessoal » Alienação de Ativos » Divida Interna Fundada e Débitos Consolidados » Movimentação da Divida Ativa</vt:lpstr>
      <vt:lpstr>RECEITA ORÇAMENTÁRIA Lei 4.320/64, Art. 2°, § 1° e 2°</vt:lpstr>
      <vt:lpstr>Slide 6</vt:lpstr>
      <vt:lpstr>RECEITA CORRENTE LÍQUIDA Lei Complementar n°101/2000, Art. 2°, IV, ‘c’, § 1° e 3°</vt:lpstr>
      <vt:lpstr>Slide 8</vt:lpstr>
      <vt:lpstr>EXECUÇÃO ORÇAMENTÁRIA Lei Complementar nº 101/2000, Art. 52</vt:lpstr>
      <vt:lpstr>Slide 10</vt:lpstr>
      <vt:lpstr>Slide 11</vt:lpstr>
      <vt:lpstr>Slide 12</vt:lpstr>
      <vt:lpstr>Slide 13</vt:lpstr>
      <vt:lpstr>METAS DE ARRECADAÇÃO Lei Complementar nº 101/2000, Art. 8º e Art. 13</vt:lpstr>
      <vt:lpstr>Slide 15</vt:lpstr>
      <vt:lpstr>CRONOGRAMA DE DESEMBOLSO Lei Complementar nº 101/2000, Art. 8º e Art. 13</vt:lpstr>
      <vt:lpstr>META FISCAL DO RESULTADO PRIMÁRIO Lei Complementar nº 101/2000, Art. 53, III</vt:lpstr>
      <vt:lpstr>Slide 18</vt:lpstr>
      <vt:lpstr>RECEITA ARRECADADA COM IMPOSTOS MUNICIPAIS E TRANSFERÊNCIAS CONSTITUCIONAIS</vt:lpstr>
      <vt:lpstr>APLICAÇÃO DE RECURSOS NA MANUTENÇÃO E DESENVOLVIMENTO DO ENSINO Constituição Federal, Art. 212 e LDB, Art. 72</vt:lpstr>
      <vt:lpstr>Slide 21</vt:lpstr>
      <vt:lpstr>APLICAÇÃO DE 60% DOS RECURSOS DO FUNDEB NA REMUNERAÇÃO DOS PROFISSIONAIS DO MAGISTÉRIO DA EDUCAÇÃO BASICA ADCT, Art. 60, XII, MP 339/2006, EC 53/2006 e Lei Federal n°9.424/96 </vt:lpstr>
      <vt:lpstr>Slide 23</vt:lpstr>
      <vt:lpstr>APLICAÇÃO DE RECURSOS EM AÇÕES E SERVIÇOS PÚBLICOS DE SAÚDE ADCT, Art. 77, III e Emenda Constitucional n°29 de 13/09/2000</vt:lpstr>
      <vt:lpstr>Slide 25</vt:lpstr>
      <vt:lpstr>DESPESAS COM PESSOAL DO PODER EXECUTIVO Constituição Federal, Art. 169, caput Lei Complementar n°101/2000, Art. 19, III e Art. 20, III</vt:lpstr>
      <vt:lpstr>Slide 27</vt:lpstr>
      <vt:lpstr>ALIENAÇÃO DE ATIVOS E APLICAÇÃO DE RECURSOS Lei Complementar n°101/2000, Art. 53, § 1°, inciso III</vt:lpstr>
      <vt:lpstr>Slide 29</vt:lpstr>
      <vt:lpstr>Slide 30</vt:lpstr>
      <vt:lpstr>Slide 31</vt:lpstr>
      <vt:lpstr>Slide 32</vt:lpstr>
      <vt:lpstr>DÍVIDA FUNDADA INTERNA E DÉBITOS CONSOLIDADOS</vt:lpstr>
      <vt:lpstr>MOVIMENTAÇÃO DA DÍVIDA ATIVA</vt:lpstr>
      <vt:lpstr>OBRIGADO, POR SUA PRESENÇA!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AVALIAÇÃO DO CUMPRIMENTO 2º QUADRIMESTRE/2012 DAS METAS FISCAIS</dc:title>
  <dc:creator>Sergio</dc:creator>
  <cp:lastModifiedBy>Mariza</cp:lastModifiedBy>
  <cp:revision>474</cp:revision>
  <cp:lastPrinted>2016-05-28T20:59:06Z</cp:lastPrinted>
  <dcterms:created xsi:type="dcterms:W3CDTF">2012-09-01T14:45:08Z</dcterms:created>
  <dcterms:modified xsi:type="dcterms:W3CDTF">2017-08-29T17:43:13Z</dcterms:modified>
</cp:coreProperties>
</file>