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7" r:id="rId2"/>
    <p:sldId id="262" r:id="rId3"/>
    <p:sldId id="260" r:id="rId4"/>
    <p:sldId id="265" r:id="rId5"/>
    <p:sldId id="325" r:id="rId6"/>
    <p:sldId id="316" r:id="rId7"/>
    <p:sldId id="327" r:id="rId8"/>
    <p:sldId id="313" r:id="rId9"/>
    <p:sldId id="269" r:id="rId10"/>
    <p:sldId id="329" r:id="rId11"/>
    <p:sldId id="330" r:id="rId12"/>
    <p:sldId id="331" r:id="rId13"/>
    <p:sldId id="332" r:id="rId14"/>
    <p:sldId id="333" r:id="rId15"/>
    <p:sldId id="334" r:id="rId16"/>
    <p:sldId id="335" r:id="rId17"/>
    <p:sldId id="298" r:id="rId18"/>
    <p:sldId id="276" r:id="rId19"/>
    <p:sldId id="336" r:id="rId20"/>
    <p:sldId id="337" r:id="rId21"/>
    <p:sldId id="280" r:id="rId22"/>
    <p:sldId id="311" r:id="rId23"/>
    <p:sldId id="283" r:id="rId24"/>
    <p:sldId id="284" r:id="rId25"/>
    <p:sldId id="338" r:id="rId26"/>
    <p:sldId id="339" r:id="rId27"/>
    <p:sldId id="340" r:id="rId28"/>
    <p:sldId id="306" r:id="rId2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Estilo com Tema 1 - Ênfas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86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18FE07-81C3-4970-99ED-02345B29A47C}" type="datetimeFigureOut">
              <a:rPr lang="pt-BR" smtClean="0"/>
              <a:pPr/>
              <a:t>26/03/2021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5580E-F50D-46F1-AFFA-C03895544CB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7DFA4-DD2C-433B-A2B1-074EB4BC1EC7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929470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7DFA4-DD2C-433B-A2B1-074EB4BC1EC7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929470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21CB-6A6B-46D0-B166-3FE99DD4372E}" type="datetimeFigureOut">
              <a:rPr lang="pt-BR" smtClean="0"/>
              <a:pPr/>
              <a:t>26/03/2021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13BE-5F2B-4542-BF5A-B4A3B50B3E4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21CB-6A6B-46D0-B166-3FE99DD4372E}" type="datetimeFigureOut">
              <a:rPr lang="pt-BR" smtClean="0"/>
              <a:pPr/>
              <a:t>26/03/2021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13BE-5F2B-4542-BF5A-B4A3B50B3E4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21CB-6A6B-46D0-B166-3FE99DD4372E}" type="datetimeFigureOut">
              <a:rPr lang="pt-BR" smtClean="0"/>
              <a:pPr/>
              <a:t>26/03/2021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13BE-5F2B-4542-BF5A-B4A3B50B3E4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21CB-6A6B-46D0-B166-3FE99DD4372E}" type="datetimeFigureOut">
              <a:rPr lang="pt-BR" smtClean="0"/>
              <a:pPr/>
              <a:t>26/03/2021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13BE-5F2B-4542-BF5A-B4A3B50B3E4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21CB-6A6B-46D0-B166-3FE99DD4372E}" type="datetimeFigureOut">
              <a:rPr lang="pt-BR" smtClean="0"/>
              <a:pPr/>
              <a:t>26/03/2021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13BE-5F2B-4542-BF5A-B4A3B50B3E4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21CB-6A6B-46D0-B166-3FE99DD4372E}" type="datetimeFigureOut">
              <a:rPr lang="pt-BR" smtClean="0"/>
              <a:pPr/>
              <a:t>26/03/2021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13BE-5F2B-4542-BF5A-B4A3B50B3E4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21CB-6A6B-46D0-B166-3FE99DD4372E}" type="datetimeFigureOut">
              <a:rPr lang="pt-BR" smtClean="0"/>
              <a:pPr/>
              <a:t>26/03/2021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13BE-5F2B-4542-BF5A-B4A3B50B3E4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21CB-6A6B-46D0-B166-3FE99DD4372E}" type="datetimeFigureOut">
              <a:rPr lang="pt-BR" smtClean="0"/>
              <a:pPr/>
              <a:t>26/03/2021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13BE-5F2B-4542-BF5A-B4A3B50B3E4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com Único Canto Aparado e Arredondad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ângulo retângu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21CB-6A6B-46D0-B166-3FE99DD4372E}" type="datetimeFigureOut">
              <a:rPr lang="pt-BR" smtClean="0"/>
              <a:pPr/>
              <a:t>26/03/2021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52613BE-5F2B-4542-BF5A-B4A3B50B3E45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orma liv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a liv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21CB-6A6B-46D0-B166-3FE99DD4372E}" type="datetimeFigureOut">
              <a:rPr lang="pt-BR" smtClean="0"/>
              <a:pPr/>
              <a:t>26/03/2021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13BE-5F2B-4542-BF5A-B4A3B50B3E4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21CB-6A6B-46D0-B166-3FE99DD4372E}" type="datetimeFigureOut">
              <a:rPr lang="pt-BR" smtClean="0"/>
              <a:pPr/>
              <a:t>26/03/2021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13BE-5F2B-4542-BF5A-B4A3B50B3E4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6221CB-6A6B-46D0-B166-3FE99DD4372E}" type="datetimeFigureOut">
              <a:rPr lang="pt-BR" smtClean="0"/>
              <a:pPr/>
              <a:t>26/03/2021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52613BE-5F2B-4542-BF5A-B4A3B50B3E45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2" name="Gru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a liv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a liv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571480"/>
            <a:ext cx="8501122" cy="5986254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5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ESTADO DE SANTA CATARINA</a:t>
            </a:r>
            <a:br>
              <a:rPr kumimoji="0" lang="pt-BR" sz="35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pt-BR" sz="35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MUNICÍPIO DE MATOS COSTA</a:t>
            </a:r>
            <a:endParaRPr kumimoji="0" lang="pt-BR" sz="800" b="0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pt-BR" sz="1100" b="0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pt-BR" sz="1100" b="0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pt-BR" sz="1100" b="0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endParaRPr kumimoji="0" lang="pt-BR" sz="800" b="0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500" b="1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5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AUDIÊNCIA PÚBLICA</a:t>
            </a:r>
            <a:br>
              <a:rPr kumimoji="0" lang="pt-BR" sz="35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pt-BR" sz="35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DE AVALIAÇÃO DO CUMPRIMENTO</a:t>
            </a:r>
            <a:br>
              <a:rPr kumimoji="0" lang="pt-BR" sz="35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pt-BR" sz="35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DAS METAS FISCAIS</a:t>
            </a:r>
            <a:endParaRPr kumimoji="0" lang="pt-BR" sz="800" b="0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pt-BR" sz="1100" b="0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pt-BR" sz="1100" b="0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pt-BR" sz="1100" b="0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endParaRPr kumimoji="0" lang="pt-BR" sz="800" b="0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5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3º </a:t>
            </a:r>
            <a:r>
              <a:rPr kumimoji="0" lang="pt-BR" sz="35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QUADRIMESTRE/2020</a:t>
            </a:r>
            <a:endParaRPr kumimoji="0" lang="pt-BR" sz="800" b="0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sz="20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Lei Complementar n°101, de 04 de Maio de 2000, Art. 9°, § 4°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1538" y="857232"/>
            <a:ext cx="72866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b="1" dirty="0" smtClean="0">
                <a:latin typeface="Arial" pitchFamily="34" charset="0"/>
                <a:cs typeface="Arial" pitchFamily="34" charset="0"/>
              </a:rPr>
              <a:t>RECEITA ORÇAMENTARIA  2020</a:t>
            </a:r>
            <a:endParaRPr lang="pt-BR" sz="32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78"/>
          <p:cNvGrpSpPr>
            <a:grpSpLocks/>
          </p:cNvGrpSpPr>
          <p:nvPr/>
        </p:nvGrpSpPr>
        <p:grpSpPr bwMode="auto">
          <a:xfrm>
            <a:off x="3214678" y="3214686"/>
            <a:ext cx="5786329" cy="3389172"/>
            <a:chOff x="4675" y="3391"/>
            <a:chExt cx="7442" cy="4903"/>
          </a:xfrm>
        </p:grpSpPr>
        <p:pic>
          <p:nvPicPr>
            <p:cNvPr id="4" name="Picture 8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025" y="3391"/>
              <a:ext cx="7092" cy="2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AutoShape 82"/>
            <p:cNvSpPr>
              <a:spLocks/>
            </p:cNvSpPr>
            <p:nvPr/>
          </p:nvSpPr>
          <p:spPr bwMode="auto">
            <a:xfrm>
              <a:off x="5337" y="3684"/>
              <a:ext cx="6443" cy="2268"/>
            </a:xfrm>
            <a:custGeom>
              <a:avLst/>
              <a:gdLst/>
              <a:ahLst/>
              <a:cxnLst>
                <a:cxn ang="0">
                  <a:pos x="4" y="2257"/>
                </a:cxn>
                <a:cxn ang="0">
                  <a:pos x="84" y="2056"/>
                </a:cxn>
                <a:cxn ang="0">
                  <a:pos x="177" y="1861"/>
                </a:cxn>
                <a:cxn ang="0">
                  <a:pos x="280" y="1673"/>
                </a:cxn>
                <a:cxn ang="0">
                  <a:pos x="395" y="1493"/>
                </a:cxn>
                <a:cxn ang="0">
                  <a:pos x="521" y="1321"/>
                </a:cxn>
                <a:cxn ang="0">
                  <a:pos x="657" y="1157"/>
                </a:cxn>
                <a:cxn ang="0">
                  <a:pos x="803" y="1002"/>
                </a:cxn>
                <a:cxn ang="0">
                  <a:pos x="958" y="856"/>
                </a:cxn>
                <a:cxn ang="0">
                  <a:pos x="1122" y="720"/>
                </a:cxn>
                <a:cxn ang="0">
                  <a:pos x="1295" y="594"/>
                </a:cxn>
                <a:cxn ang="0">
                  <a:pos x="1475" y="479"/>
                </a:cxn>
                <a:cxn ang="0">
                  <a:pos x="1662" y="375"/>
                </a:cxn>
                <a:cxn ang="0">
                  <a:pos x="1857" y="283"/>
                </a:cxn>
                <a:cxn ang="0">
                  <a:pos x="2058" y="203"/>
                </a:cxn>
                <a:cxn ang="0">
                  <a:pos x="2265" y="135"/>
                </a:cxn>
                <a:cxn ang="0">
                  <a:pos x="2478" y="81"/>
                </a:cxn>
                <a:cxn ang="0">
                  <a:pos x="2696" y="40"/>
                </a:cxn>
                <a:cxn ang="0">
                  <a:pos x="2918" y="13"/>
                </a:cxn>
                <a:cxn ang="0">
                  <a:pos x="3145" y="1"/>
                </a:cxn>
                <a:cxn ang="0">
                  <a:pos x="3374" y="3"/>
                </a:cxn>
                <a:cxn ang="0">
                  <a:pos x="3599" y="21"/>
                </a:cxn>
                <a:cxn ang="0">
                  <a:pos x="3820" y="52"/>
                </a:cxn>
                <a:cxn ang="0">
                  <a:pos x="4036" y="98"/>
                </a:cxn>
                <a:cxn ang="0">
                  <a:pos x="4247" y="156"/>
                </a:cxn>
                <a:cxn ang="0">
                  <a:pos x="4452" y="228"/>
                </a:cxn>
                <a:cxn ang="0">
                  <a:pos x="4651" y="312"/>
                </a:cxn>
                <a:cxn ang="0">
                  <a:pos x="4844" y="409"/>
                </a:cxn>
                <a:cxn ang="0">
                  <a:pos x="5029" y="516"/>
                </a:cxn>
                <a:cxn ang="0">
                  <a:pos x="5207" y="635"/>
                </a:cxn>
                <a:cxn ang="0">
                  <a:pos x="5376" y="764"/>
                </a:cxn>
                <a:cxn ang="0">
                  <a:pos x="5537" y="903"/>
                </a:cxn>
                <a:cxn ang="0">
                  <a:pos x="5689" y="1052"/>
                </a:cxn>
                <a:cxn ang="0">
                  <a:pos x="5832" y="1211"/>
                </a:cxn>
                <a:cxn ang="0">
                  <a:pos x="5965" y="1377"/>
                </a:cxn>
                <a:cxn ang="0">
                  <a:pos x="6087" y="1552"/>
                </a:cxn>
                <a:cxn ang="0">
                  <a:pos x="6183" y="1709"/>
                </a:cxn>
                <a:cxn ang="0">
                  <a:pos x="3070" y="1715"/>
                </a:cxn>
                <a:cxn ang="0">
                  <a:pos x="2849" y="1749"/>
                </a:cxn>
                <a:cxn ang="0">
                  <a:pos x="2639" y="1810"/>
                </a:cxn>
                <a:cxn ang="0">
                  <a:pos x="2441" y="1896"/>
                </a:cxn>
                <a:cxn ang="0">
                  <a:pos x="2257" y="2006"/>
                </a:cxn>
                <a:cxn ang="0">
                  <a:pos x="2089" y="2137"/>
                </a:cxn>
                <a:cxn ang="0">
                  <a:pos x="1956" y="2268"/>
                </a:cxn>
                <a:cxn ang="0">
                  <a:pos x="4454" y="2235"/>
                </a:cxn>
                <a:cxn ang="0">
                  <a:pos x="4298" y="2091"/>
                </a:cxn>
                <a:cxn ang="0">
                  <a:pos x="4124" y="1967"/>
                </a:cxn>
                <a:cxn ang="0">
                  <a:pos x="3936" y="1865"/>
                </a:cxn>
                <a:cxn ang="0">
                  <a:pos x="3734" y="1787"/>
                </a:cxn>
                <a:cxn ang="0">
                  <a:pos x="3520" y="1735"/>
                </a:cxn>
                <a:cxn ang="0">
                  <a:pos x="3297" y="1710"/>
                </a:cxn>
                <a:cxn ang="0">
                  <a:pos x="6198" y="1735"/>
                </a:cxn>
                <a:cxn ang="0">
                  <a:pos x="6298" y="1925"/>
                </a:cxn>
                <a:cxn ang="0">
                  <a:pos x="6386" y="2122"/>
                </a:cxn>
                <a:cxn ang="0">
                  <a:pos x="6442" y="2268"/>
                </a:cxn>
              </a:cxnLst>
              <a:rect l="0" t="0" r="r" b="b"/>
              <a:pathLst>
                <a:path w="6443" h="2268">
                  <a:moveTo>
                    <a:pt x="1956" y="2268"/>
                  </a:moveTo>
                  <a:lnTo>
                    <a:pt x="0" y="2268"/>
                  </a:lnTo>
                  <a:lnTo>
                    <a:pt x="4" y="2257"/>
                  </a:lnTo>
                  <a:lnTo>
                    <a:pt x="30" y="2189"/>
                  </a:lnTo>
                  <a:lnTo>
                    <a:pt x="56" y="2122"/>
                  </a:lnTo>
                  <a:lnTo>
                    <a:pt x="84" y="2056"/>
                  </a:lnTo>
                  <a:lnTo>
                    <a:pt x="114" y="1990"/>
                  </a:lnTo>
                  <a:lnTo>
                    <a:pt x="145" y="1925"/>
                  </a:lnTo>
                  <a:lnTo>
                    <a:pt x="177" y="1861"/>
                  </a:lnTo>
                  <a:lnTo>
                    <a:pt x="210" y="1798"/>
                  </a:lnTo>
                  <a:lnTo>
                    <a:pt x="245" y="1735"/>
                  </a:lnTo>
                  <a:lnTo>
                    <a:pt x="280" y="1673"/>
                  </a:lnTo>
                  <a:lnTo>
                    <a:pt x="318" y="1612"/>
                  </a:lnTo>
                  <a:lnTo>
                    <a:pt x="356" y="1552"/>
                  </a:lnTo>
                  <a:lnTo>
                    <a:pt x="395" y="1493"/>
                  </a:lnTo>
                  <a:lnTo>
                    <a:pt x="436" y="1435"/>
                  </a:lnTo>
                  <a:lnTo>
                    <a:pt x="478" y="1377"/>
                  </a:lnTo>
                  <a:lnTo>
                    <a:pt x="521" y="1321"/>
                  </a:lnTo>
                  <a:lnTo>
                    <a:pt x="565" y="1265"/>
                  </a:lnTo>
                  <a:lnTo>
                    <a:pt x="611" y="1211"/>
                  </a:lnTo>
                  <a:lnTo>
                    <a:pt x="657" y="1157"/>
                  </a:lnTo>
                  <a:lnTo>
                    <a:pt x="705" y="1104"/>
                  </a:lnTo>
                  <a:lnTo>
                    <a:pt x="753" y="1052"/>
                  </a:lnTo>
                  <a:lnTo>
                    <a:pt x="803" y="1002"/>
                  </a:lnTo>
                  <a:lnTo>
                    <a:pt x="854" y="952"/>
                  </a:lnTo>
                  <a:lnTo>
                    <a:pt x="906" y="903"/>
                  </a:lnTo>
                  <a:lnTo>
                    <a:pt x="958" y="856"/>
                  </a:lnTo>
                  <a:lnTo>
                    <a:pt x="1012" y="809"/>
                  </a:lnTo>
                  <a:lnTo>
                    <a:pt x="1067" y="764"/>
                  </a:lnTo>
                  <a:lnTo>
                    <a:pt x="1122" y="720"/>
                  </a:lnTo>
                  <a:lnTo>
                    <a:pt x="1179" y="677"/>
                  </a:lnTo>
                  <a:lnTo>
                    <a:pt x="1236" y="635"/>
                  </a:lnTo>
                  <a:lnTo>
                    <a:pt x="1295" y="594"/>
                  </a:lnTo>
                  <a:lnTo>
                    <a:pt x="1354" y="555"/>
                  </a:lnTo>
                  <a:lnTo>
                    <a:pt x="1414" y="516"/>
                  </a:lnTo>
                  <a:lnTo>
                    <a:pt x="1475" y="479"/>
                  </a:lnTo>
                  <a:lnTo>
                    <a:pt x="1537" y="443"/>
                  </a:lnTo>
                  <a:lnTo>
                    <a:pt x="1599" y="409"/>
                  </a:lnTo>
                  <a:lnTo>
                    <a:pt x="1662" y="375"/>
                  </a:lnTo>
                  <a:lnTo>
                    <a:pt x="1727" y="343"/>
                  </a:lnTo>
                  <a:lnTo>
                    <a:pt x="1791" y="312"/>
                  </a:lnTo>
                  <a:lnTo>
                    <a:pt x="1857" y="283"/>
                  </a:lnTo>
                  <a:lnTo>
                    <a:pt x="1923" y="255"/>
                  </a:lnTo>
                  <a:lnTo>
                    <a:pt x="1991" y="228"/>
                  </a:lnTo>
                  <a:lnTo>
                    <a:pt x="2058" y="203"/>
                  </a:lnTo>
                  <a:lnTo>
                    <a:pt x="2127" y="179"/>
                  </a:lnTo>
                  <a:lnTo>
                    <a:pt x="2196" y="156"/>
                  </a:lnTo>
                  <a:lnTo>
                    <a:pt x="2265" y="135"/>
                  </a:lnTo>
                  <a:lnTo>
                    <a:pt x="2336" y="116"/>
                  </a:lnTo>
                  <a:lnTo>
                    <a:pt x="2407" y="98"/>
                  </a:lnTo>
                  <a:lnTo>
                    <a:pt x="2478" y="81"/>
                  </a:lnTo>
                  <a:lnTo>
                    <a:pt x="2550" y="66"/>
                  </a:lnTo>
                  <a:lnTo>
                    <a:pt x="2623" y="52"/>
                  </a:lnTo>
                  <a:lnTo>
                    <a:pt x="2696" y="40"/>
                  </a:lnTo>
                  <a:lnTo>
                    <a:pt x="2770" y="30"/>
                  </a:lnTo>
                  <a:lnTo>
                    <a:pt x="2844" y="21"/>
                  </a:lnTo>
                  <a:lnTo>
                    <a:pt x="2918" y="13"/>
                  </a:lnTo>
                  <a:lnTo>
                    <a:pt x="2994" y="7"/>
                  </a:lnTo>
                  <a:lnTo>
                    <a:pt x="3069" y="3"/>
                  </a:lnTo>
                  <a:lnTo>
                    <a:pt x="3145" y="1"/>
                  </a:lnTo>
                  <a:lnTo>
                    <a:pt x="3221" y="0"/>
                  </a:lnTo>
                  <a:lnTo>
                    <a:pt x="3298" y="1"/>
                  </a:lnTo>
                  <a:lnTo>
                    <a:pt x="3374" y="3"/>
                  </a:lnTo>
                  <a:lnTo>
                    <a:pt x="3449" y="7"/>
                  </a:lnTo>
                  <a:lnTo>
                    <a:pt x="3524" y="13"/>
                  </a:lnTo>
                  <a:lnTo>
                    <a:pt x="3599" y="21"/>
                  </a:lnTo>
                  <a:lnTo>
                    <a:pt x="3673" y="30"/>
                  </a:lnTo>
                  <a:lnTo>
                    <a:pt x="3747" y="40"/>
                  </a:lnTo>
                  <a:lnTo>
                    <a:pt x="3820" y="52"/>
                  </a:lnTo>
                  <a:lnTo>
                    <a:pt x="3893" y="66"/>
                  </a:lnTo>
                  <a:lnTo>
                    <a:pt x="3965" y="81"/>
                  </a:lnTo>
                  <a:lnTo>
                    <a:pt x="4036" y="98"/>
                  </a:lnTo>
                  <a:lnTo>
                    <a:pt x="4107" y="116"/>
                  </a:lnTo>
                  <a:lnTo>
                    <a:pt x="4177" y="135"/>
                  </a:lnTo>
                  <a:lnTo>
                    <a:pt x="4247" y="156"/>
                  </a:lnTo>
                  <a:lnTo>
                    <a:pt x="4316" y="179"/>
                  </a:lnTo>
                  <a:lnTo>
                    <a:pt x="4385" y="203"/>
                  </a:lnTo>
                  <a:lnTo>
                    <a:pt x="4452" y="228"/>
                  </a:lnTo>
                  <a:lnTo>
                    <a:pt x="4519" y="255"/>
                  </a:lnTo>
                  <a:lnTo>
                    <a:pt x="4586" y="283"/>
                  </a:lnTo>
                  <a:lnTo>
                    <a:pt x="4651" y="312"/>
                  </a:lnTo>
                  <a:lnTo>
                    <a:pt x="4716" y="343"/>
                  </a:lnTo>
                  <a:lnTo>
                    <a:pt x="4780" y="375"/>
                  </a:lnTo>
                  <a:lnTo>
                    <a:pt x="4844" y="409"/>
                  </a:lnTo>
                  <a:lnTo>
                    <a:pt x="4906" y="443"/>
                  </a:lnTo>
                  <a:lnTo>
                    <a:pt x="4968" y="479"/>
                  </a:lnTo>
                  <a:lnTo>
                    <a:pt x="5029" y="516"/>
                  </a:lnTo>
                  <a:lnTo>
                    <a:pt x="5089" y="555"/>
                  </a:lnTo>
                  <a:lnTo>
                    <a:pt x="5148" y="594"/>
                  </a:lnTo>
                  <a:lnTo>
                    <a:pt x="5207" y="635"/>
                  </a:lnTo>
                  <a:lnTo>
                    <a:pt x="5264" y="677"/>
                  </a:lnTo>
                  <a:lnTo>
                    <a:pt x="5321" y="720"/>
                  </a:lnTo>
                  <a:lnTo>
                    <a:pt x="5376" y="764"/>
                  </a:lnTo>
                  <a:lnTo>
                    <a:pt x="5431" y="809"/>
                  </a:lnTo>
                  <a:lnTo>
                    <a:pt x="5485" y="856"/>
                  </a:lnTo>
                  <a:lnTo>
                    <a:pt x="5537" y="903"/>
                  </a:lnTo>
                  <a:lnTo>
                    <a:pt x="5589" y="952"/>
                  </a:lnTo>
                  <a:lnTo>
                    <a:pt x="5640" y="1002"/>
                  </a:lnTo>
                  <a:lnTo>
                    <a:pt x="5689" y="1052"/>
                  </a:lnTo>
                  <a:lnTo>
                    <a:pt x="5738" y="1104"/>
                  </a:lnTo>
                  <a:lnTo>
                    <a:pt x="5786" y="1157"/>
                  </a:lnTo>
                  <a:lnTo>
                    <a:pt x="5832" y="1211"/>
                  </a:lnTo>
                  <a:lnTo>
                    <a:pt x="5877" y="1265"/>
                  </a:lnTo>
                  <a:lnTo>
                    <a:pt x="5922" y="1321"/>
                  </a:lnTo>
                  <a:lnTo>
                    <a:pt x="5965" y="1377"/>
                  </a:lnTo>
                  <a:lnTo>
                    <a:pt x="6007" y="1435"/>
                  </a:lnTo>
                  <a:lnTo>
                    <a:pt x="6047" y="1493"/>
                  </a:lnTo>
                  <a:lnTo>
                    <a:pt x="6087" y="1552"/>
                  </a:lnTo>
                  <a:lnTo>
                    <a:pt x="6125" y="1612"/>
                  </a:lnTo>
                  <a:lnTo>
                    <a:pt x="6162" y="1673"/>
                  </a:lnTo>
                  <a:lnTo>
                    <a:pt x="6183" y="1709"/>
                  </a:lnTo>
                  <a:lnTo>
                    <a:pt x="3221" y="1709"/>
                  </a:lnTo>
                  <a:lnTo>
                    <a:pt x="3145" y="1710"/>
                  </a:lnTo>
                  <a:lnTo>
                    <a:pt x="3070" y="1715"/>
                  </a:lnTo>
                  <a:lnTo>
                    <a:pt x="2995" y="1724"/>
                  </a:lnTo>
                  <a:lnTo>
                    <a:pt x="2922" y="1735"/>
                  </a:lnTo>
                  <a:lnTo>
                    <a:pt x="2849" y="1749"/>
                  </a:lnTo>
                  <a:lnTo>
                    <a:pt x="2778" y="1767"/>
                  </a:lnTo>
                  <a:lnTo>
                    <a:pt x="2708" y="1787"/>
                  </a:lnTo>
                  <a:lnTo>
                    <a:pt x="2639" y="1810"/>
                  </a:lnTo>
                  <a:lnTo>
                    <a:pt x="2572" y="1836"/>
                  </a:lnTo>
                  <a:lnTo>
                    <a:pt x="2506" y="1865"/>
                  </a:lnTo>
                  <a:lnTo>
                    <a:pt x="2441" y="1896"/>
                  </a:lnTo>
                  <a:lnTo>
                    <a:pt x="2378" y="1930"/>
                  </a:lnTo>
                  <a:lnTo>
                    <a:pt x="2317" y="1967"/>
                  </a:lnTo>
                  <a:lnTo>
                    <a:pt x="2257" y="2006"/>
                  </a:lnTo>
                  <a:lnTo>
                    <a:pt x="2199" y="2047"/>
                  </a:lnTo>
                  <a:lnTo>
                    <a:pt x="2143" y="2091"/>
                  </a:lnTo>
                  <a:lnTo>
                    <a:pt x="2089" y="2137"/>
                  </a:lnTo>
                  <a:lnTo>
                    <a:pt x="2037" y="2185"/>
                  </a:lnTo>
                  <a:lnTo>
                    <a:pt x="1986" y="2235"/>
                  </a:lnTo>
                  <a:lnTo>
                    <a:pt x="1956" y="2268"/>
                  </a:lnTo>
                  <a:close/>
                  <a:moveTo>
                    <a:pt x="6442" y="2268"/>
                  </a:moveTo>
                  <a:lnTo>
                    <a:pt x="4485" y="2268"/>
                  </a:lnTo>
                  <a:lnTo>
                    <a:pt x="4454" y="2235"/>
                  </a:lnTo>
                  <a:lnTo>
                    <a:pt x="4404" y="2185"/>
                  </a:lnTo>
                  <a:lnTo>
                    <a:pt x="4352" y="2137"/>
                  </a:lnTo>
                  <a:lnTo>
                    <a:pt x="4298" y="2091"/>
                  </a:lnTo>
                  <a:lnTo>
                    <a:pt x="4242" y="2047"/>
                  </a:lnTo>
                  <a:lnTo>
                    <a:pt x="4184" y="2006"/>
                  </a:lnTo>
                  <a:lnTo>
                    <a:pt x="4124" y="1967"/>
                  </a:lnTo>
                  <a:lnTo>
                    <a:pt x="4063" y="1930"/>
                  </a:lnTo>
                  <a:lnTo>
                    <a:pt x="4000" y="1896"/>
                  </a:lnTo>
                  <a:lnTo>
                    <a:pt x="3936" y="1865"/>
                  </a:lnTo>
                  <a:lnTo>
                    <a:pt x="3870" y="1836"/>
                  </a:lnTo>
                  <a:lnTo>
                    <a:pt x="3802" y="1810"/>
                  </a:lnTo>
                  <a:lnTo>
                    <a:pt x="3734" y="1787"/>
                  </a:lnTo>
                  <a:lnTo>
                    <a:pt x="3664" y="1767"/>
                  </a:lnTo>
                  <a:lnTo>
                    <a:pt x="3593" y="1749"/>
                  </a:lnTo>
                  <a:lnTo>
                    <a:pt x="3520" y="1735"/>
                  </a:lnTo>
                  <a:lnTo>
                    <a:pt x="3447" y="1724"/>
                  </a:lnTo>
                  <a:lnTo>
                    <a:pt x="3373" y="1715"/>
                  </a:lnTo>
                  <a:lnTo>
                    <a:pt x="3297" y="1710"/>
                  </a:lnTo>
                  <a:lnTo>
                    <a:pt x="3221" y="1709"/>
                  </a:lnTo>
                  <a:lnTo>
                    <a:pt x="6183" y="1709"/>
                  </a:lnTo>
                  <a:lnTo>
                    <a:pt x="6198" y="1735"/>
                  </a:lnTo>
                  <a:lnTo>
                    <a:pt x="6233" y="1798"/>
                  </a:lnTo>
                  <a:lnTo>
                    <a:pt x="6266" y="1861"/>
                  </a:lnTo>
                  <a:lnTo>
                    <a:pt x="6298" y="1925"/>
                  </a:lnTo>
                  <a:lnTo>
                    <a:pt x="6329" y="1990"/>
                  </a:lnTo>
                  <a:lnTo>
                    <a:pt x="6358" y="2056"/>
                  </a:lnTo>
                  <a:lnTo>
                    <a:pt x="6386" y="2122"/>
                  </a:lnTo>
                  <a:lnTo>
                    <a:pt x="6413" y="2189"/>
                  </a:lnTo>
                  <a:lnTo>
                    <a:pt x="6439" y="2257"/>
                  </a:lnTo>
                  <a:lnTo>
                    <a:pt x="6442" y="2268"/>
                  </a:lnTo>
                  <a:close/>
                </a:path>
              </a:pathLst>
            </a:custGeom>
            <a:solidFill>
              <a:srgbClr val="1636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" name="AutoShape 83"/>
            <p:cNvSpPr>
              <a:spLocks/>
            </p:cNvSpPr>
            <p:nvPr/>
          </p:nvSpPr>
          <p:spPr bwMode="auto">
            <a:xfrm>
              <a:off x="5330" y="3676"/>
              <a:ext cx="6456" cy="2276"/>
            </a:xfrm>
            <a:custGeom>
              <a:avLst/>
              <a:gdLst/>
              <a:ahLst/>
              <a:cxnLst>
                <a:cxn ang="0">
                  <a:pos x="69" y="2093"/>
                </a:cxn>
                <a:cxn ang="0">
                  <a:pos x="386" y="1512"/>
                </a:cxn>
                <a:cxn ang="0">
                  <a:pos x="803" y="1003"/>
                </a:cxn>
                <a:cxn ang="0">
                  <a:pos x="1312" y="585"/>
                </a:cxn>
                <a:cxn ang="0">
                  <a:pos x="1893" y="269"/>
                </a:cxn>
                <a:cxn ang="0">
                  <a:pos x="2536" y="69"/>
                </a:cxn>
                <a:cxn ang="0">
                  <a:pos x="3227" y="0"/>
                </a:cxn>
                <a:cxn ang="0">
                  <a:pos x="3052" y="19"/>
                </a:cxn>
                <a:cxn ang="0">
                  <a:pos x="2375" y="122"/>
                </a:cxn>
                <a:cxn ang="0">
                  <a:pos x="1747" y="350"/>
                </a:cxn>
                <a:cxn ang="0">
                  <a:pos x="1185" y="693"/>
                </a:cxn>
                <a:cxn ang="0">
                  <a:pos x="700" y="1133"/>
                </a:cxn>
                <a:cxn ang="0">
                  <a:pos x="309" y="1658"/>
                </a:cxn>
                <a:cxn ang="0">
                  <a:pos x="21" y="2253"/>
                </a:cxn>
                <a:cxn ang="0">
                  <a:pos x="6434" y="2253"/>
                </a:cxn>
                <a:cxn ang="0">
                  <a:pos x="6146" y="1658"/>
                </a:cxn>
                <a:cxn ang="0">
                  <a:pos x="5755" y="1133"/>
                </a:cxn>
                <a:cxn ang="0">
                  <a:pos x="5270" y="691"/>
                </a:cxn>
                <a:cxn ang="0">
                  <a:pos x="4706" y="350"/>
                </a:cxn>
                <a:cxn ang="0">
                  <a:pos x="4079" y="122"/>
                </a:cxn>
                <a:cxn ang="0">
                  <a:pos x="3403" y="19"/>
                </a:cxn>
                <a:cxn ang="0">
                  <a:pos x="3751" y="38"/>
                </a:cxn>
                <a:cxn ang="0">
                  <a:pos x="4406" y="209"/>
                </a:cxn>
                <a:cxn ang="0">
                  <a:pos x="5006" y="497"/>
                </a:cxn>
                <a:cxn ang="0">
                  <a:pos x="5531" y="890"/>
                </a:cxn>
                <a:cxn ang="0">
                  <a:pos x="5973" y="1377"/>
                </a:cxn>
                <a:cxn ang="0">
                  <a:pos x="6316" y="1941"/>
                </a:cxn>
                <a:cxn ang="0">
                  <a:pos x="3271" y="1711"/>
                </a:cxn>
                <a:cxn ang="0">
                  <a:pos x="1974" y="2275"/>
                </a:cxn>
                <a:cxn ang="0">
                  <a:pos x="2073" y="2155"/>
                </a:cxn>
                <a:cxn ang="0">
                  <a:pos x="2337" y="1958"/>
                </a:cxn>
                <a:cxn ang="0">
                  <a:pos x="2558" y="1845"/>
                </a:cxn>
                <a:cxn ang="0">
                  <a:pos x="2839" y="1754"/>
                </a:cxn>
                <a:cxn ang="0">
                  <a:pos x="3139" y="1711"/>
                </a:cxn>
                <a:cxn ang="0">
                  <a:pos x="3446" y="1723"/>
                </a:cxn>
                <a:cxn ang="0">
                  <a:pos x="3095" y="1728"/>
                </a:cxn>
                <a:cxn ang="0">
                  <a:pos x="2762" y="1788"/>
                </a:cxn>
                <a:cxn ang="0">
                  <a:pos x="2603" y="1843"/>
                </a:cxn>
                <a:cxn ang="0">
                  <a:pos x="2344" y="1970"/>
                </a:cxn>
                <a:cxn ang="0">
                  <a:pos x="2083" y="2167"/>
                </a:cxn>
                <a:cxn ang="0">
                  <a:pos x="4481" y="2275"/>
                </a:cxn>
                <a:cxn ang="0">
                  <a:pos x="4180" y="2016"/>
                </a:cxn>
                <a:cxn ang="0">
                  <a:pos x="3890" y="1857"/>
                </a:cxn>
                <a:cxn ang="0">
                  <a:pos x="3571" y="1759"/>
                </a:cxn>
                <a:cxn ang="0">
                  <a:pos x="3316" y="1725"/>
                </a:cxn>
                <a:cxn ang="0">
                  <a:pos x="3573" y="1745"/>
                </a:cxn>
                <a:cxn ang="0">
                  <a:pos x="3777" y="1800"/>
                </a:cxn>
                <a:cxn ang="0">
                  <a:pos x="4046" y="1917"/>
                </a:cxn>
                <a:cxn ang="0">
                  <a:pos x="4319" y="2102"/>
                </a:cxn>
                <a:cxn ang="0">
                  <a:pos x="4501" y="2275"/>
                </a:cxn>
              </a:cxnLst>
              <a:rect l="0" t="0" r="r" b="b"/>
              <a:pathLst>
                <a:path w="6456" h="2276">
                  <a:moveTo>
                    <a:pt x="14" y="2275"/>
                  </a:moveTo>
                  <a:lnTo>
                    <a:pt x="0" y="2275"/>
                  </a:lnTo>
                  <a:lnTo>
                    <a:pt x="9" y="2249"/>
                  </a:lnTo>
                  <a:lnTo>
                    <a:pt x="69" y="2093"/>
                  </a:lnTo>
                  <a:lnTo>
                    <a:pt x="139" y="1941"/>
                  </a:lnTo>
                  <a:lnTo>
                    <a:pt x="213" y="1793"/>
                  </a:lnTo>
                  <a:lnTo>
                    <a:pt x="297" y="1649"/>
                  </a:lnTo>
                  <a:lnTo>
                    <a:pt x="386" y="1512"/>
                  </a:lnTo>
                  <a:lnTo>
                    <a:pt x="482" y="1377"/>
                  </a:lnTo>
                  <a:lnTo>
                    <a:pt x="583" y="1248"/>
                  </a:lnTo>
                  <a:lnTo>
                    <a:pt x="691" y="1123"/>
                  </a:lnTo>
                  <a:lnTo>
                    <a:pt x="803" y="1003"/>
                  </a:lnTo>
                  <a:lnTo>
                    <a:pt x="923" y="890"/>
                  </a:lnTo>
                  <a:lnTo>
                    <a:pt x="1048" y="782"/>
                  </a:lnTo>
                  <a:lnTo>
                    <a:pt x="1178" y="681"/>
                  </a:lnTo>
                  <a:lnTo>
                    <a:pt x="1312" y="585"/>
                  </a:lnTo>
                  <a:lnTo>
                    <a:pt x="1451" y="497"/>
                  </a:lnTo>
                  <a:lnTo>
                    <a:pt x="1593" y="413"/>
                  </a:lnTo>
                  <a:lnTo>
                    <a:pt x="1742" y="338"/>
                  </a:lnTo>
                  <a:lnTo>
                    <a:pt x="1893" y="269"/>
                  </a:lnTo>
                  <a:lnTo>
                    <a:pt x="2049" y="209"/>
                  </a:lnTo>
                  <a:lnTo>
                    <a:pt x="2207" y="153"/>
                  </a:lnTo>
                  <a:lnTo>
                    <a:pt x="2371" y="108"/>
                  </a:lnTo>
                  <a:lnTo>
                    <a:pt x="2536" y="69"/>
                  </a:lnTo>
                  <a:lnTo>
                    <a:pt x="2707" y="38"/>
                  </a:lnTo>
                  <a:lnTo>
                    <a:pt x="2877" y="17"/>
                  </a:lnTo>
                  <a:lnTo>
                    <a:pt x="3052" y="5"/>
                  </a:lnTo>
                  <a:lnTo>
                    <a:pt x="3227" y="0"/>
                  </a:lnTo>
                  <a:lnTo>
                    <a:pt x="3405" y="5"/>
                  </a:lnTo>
                  <a:lnTo>
                    <a:pt x="3543" y="14"/>
                  </a:lnTo>
                  <a:lnTo>
                    <a:pt x="3227" y="14"/>
                  </a:lnTo>
                  <a:lnTo>
                    <a:pt x="3052" y="19"/>
                  </a:lnTo>
                  <a:lnTo>
                    <a:pt x="2879" y="31"/>
                  </a:lnTo>
                  <a:lnTo>
                    <a:pt x="2707" y="53"/>
                  </a:lnTo>
                  <a:lnTo>
                    <a:pt x="2539" y="84"/>
                  </a:lnTo>
                  <a:lnTo>
                    <a:pt x="2375" y="122"/>
                  </a:lnTo>
                  <a:lnTo>
                    <a:pt x="2212" y="168"/>
                  </a:lnTo>
                  <a:lnTo>
                    <a:pt x="2054" y="221"/>
                  </a:lnTo>
                  <a:lnTo>
                    <a:pt x="1898" y="283"/>
                  </a:lnTo>
                  <a:lnTo>
                    <a:pt x="1747" y="350"/>
                  </a:lnTo>
                  <a:lnTo>
                    <a:pt x="1600" y="427"/>
                  </a:lnTo>
                  <a:lnTo>
                    <a:pt x="1459" y="509"/>
                  </a:lnTo>
                  <a:lnTo>
                    <a:pt x="1319" y="597"/>
                  </a:lnTo>
                  <a:lnTo>
                    <a:pt x="1185" y="693"/>
                  </a:lnTo>
                  <a:lnTo>
                    <a:pt x="1055" y="794"/>
                  </a:lnTo>
                  <a:lnTo>
                    <a:pt x="933" y="900"/>
                  </a:lnTo>
                  <a:lnTo>
                    <a:pt x="813" y="1015"/>
                  </a:lnTo>
                  <a:lnTo>
                    <a:pt x="700" y="1133"/>
                  </a:lnTo>
                  <a:lnTo>
                    <a:pt x="595" y="1257"/>
                  </a:lnTo>
                  <a:lnTo>
                    <a:pt x="491" y="1385"/>
                  </a:lnTo>
                  <a:lnTo>
                    <a:pt x="398" y="1519"/>
                  </a:lnTo>
                  <a:lnTo>
                    <a:pt x="309" y="1658"/>
                  </a:lnTo>
                  <a:lnTo>
                    <a:pt x="227" y="1800"/>
                  </a:lnTo>
                  <a:lnTo>
                    <a:pt x="151" y="1949"/>
                  </a:lnTo>
                  <a:lnTo>
                    <a:pt x="83" y="2100"/>
                  </a:lnTo>
                  <a:lnTo>
                    <a:pt x="21" y="2253"/>
                  </a:lnTo>
                  <a:lnTo>
                    <a:pt x="14" y="2275"/>
                  </a:lnTo>
                  <a:close/>
                  <a:moveTo>
                    <a:pt x="6455" y="2275"/>
                  </a:moveTo>
                  <a:lnTo>
                    <a:pt x="6441" y="2275"/>
                  </a:lnTo>
                  <a:lnTo>
                    <a:pt x="6434" y="2253"/>
                  </a:lnTo>
                  <a:lnTo>
                    <a:pt x="6371" y="2097"/>
                  </a:lnTo>
                  <a:lnTo>
                    <a:pt x="6304" y="1946"/>
                  </a:lnTo>
                  <a:lnTo>
                    <a:pt x="6227" y="1800"/>
                  </a:lnTo>
                  <a:lnTo>
                    <a:pt x="6146" y="1658"/>
                  </a:lnTo>
                  <a:lnTo>
                    <a:pt x="6057" y="1519"/>
                  </a:lnTo>
                  <a:lnTo>
                    <a:pt x="5961" y="1385"/>
                  </a:lnTo>
                  <a:lnTo>
                    <a:pt x="5860" y="1255"/>
                  </a:lnTo>
                  <a:lnTo>
                    <a:pt x="5755" y="1133"/>
                  </a:lnTo>
                  <a:lnTo>
                    <a:pt x="5639" y="1013"/>
                  </a:lnTo>
                  <a:lnTo>
                    <a:pt x="5522" y="900"/>
                  </a:lnTo>
                  <a:lnTo>
                    <a:pt x="5397" y="794"/>
                  </a:lnTo>
                  <a:lnTo>
                    <a:pt x="5270" y="691"/>
                  </a:lnTo>
                  <a:lnTo>
                    <a:pt x="5135" y="597"/>
                  </a:lnTo>
                  <a:lnTo>
                    <a:pt x="4996" y="509"/>
                  </a:lnTo>
                  <a:lnTo>
                    <a:pt x="4855" y="427"/>
                  </a:lnTo>
                  <a:lnTo>
                    <a:pt x="4706" y="350"/>
                  </a:lnTo>
                  <a:lnTo>
                    <a:pt x="4555" y="283"/>
                  </a:lnTo>
                  <a:lnTo>
                    <a:pt x="4401" y="221"/>
                  </a:lnTo>
                  <a:lnTo>
                    <a:pt x="4243" y="168"/>
                  </a:lnTo>
                  <a:lnTo>
                    <a:pt x="4079" y="122"/>
                  </a:lnTo>
                  <a:lnTo>
                    <a:pt x="3916" y="84"/>
                  </a:lnTo>
                  <a:lnTo>
                    <a:pt x="3746" y="53"/>
                  </a:lnTo>
                  <a:lnTo>
                    <a:pt x="3575" y="31"/>
                  </a:lnTo>
                  <a:lnTo>
                    <a:pt x="3403" y="19"/>
                  </a:lnTo>
                  <a:lnTo>
                    <a:pt x="3227" y="14"/>
                  </a:lnTo>
                  <a:lnTo>
                    <a:pt x="3543" y="14"/>
                  </a:lnTo>
                  <a:lnTo>
                    <a:pt x="3578" y="17"/>
                  </a:lnTo>
                  <a:lnTo>
                    <a:pt x="3751" y="38"/>
                  </a:lnTo>
                  <a:lnTo>
                    <a:pt x="3919" y="69"/>
                  </a:lnTo>
                  <a:lnTo>
                    <a:pt x="4084" y="108"/>
                  </a:lnTo>
                  <a:lnTo>
                    <a:pt x="4247" y="153"/>
                  </a:lnTo>
                  <a:lnTo>
                    <a:pt x="4406" y="209"/>
                  </a:lnTo>
                  <a:lnTo>
                    <a:pt x="4562" y="269"/>
                  </a:lnTo>
                  <a:lnTo>
                    <a:pt x="4713" y="338"/>
                  </a:lnTo>
                  <a:lnTo>
                    <a:pt x="4862" y="413"/>
                  </a:lnTo>
                  <a:lnTo>
                    <a:pt x="5006" y="497"/>
                  </a:lnTo>
                  <a:lnTo>
                    <a:pt x="5143" y="585"/>
                  </a:lnTo>
                  <a:lnTo>
                    <a:pt x="5277" y="681"/>
                  </a:lnTo>
                  <a:lnTo>
                    <a:pt x="5407" y="782"/>
                  </a:lnTo>
                  <a:lnTo>
                    <a:pt x="5531" y="890"/>
                  </a:lnTo>
                  <a:lnTo>
                    <a:pt x="5651" y="1003"/>
                  </a:lnTo>
                  <a:lnTo>
                    <a:pt x="5764" y="1123"/>
                  </a:lnTo>
                  <a:lnTo>
                    <a:pt x="5872" y="1248"/>
                  </a:lnTo>
                  <a:lnTo>
                    <a:pt x="5973" y="1377"/>
                  </a:lnTo>
                  <a:lnTo>
                    <a:pt x="6069" y="1512"/>
                  </a:lnTo>
                  <a:lnTo>
                    <a:pt x="6158" y="1651"/>
                  </a:lnTo>
                  <a:lnTo>
                    <a:pt x="6242" y="1793"/>
                  </a:lnTo>
                  <a:lnTo>
                    <a:pt x="6316" y="1941"/>
                  </a:lnTo>
                  <a:lnTo>
                    <a:pt x="6386" y="2093"/>
                  </a:lnTo>
                  <a:lnTo>
                    <a:pt x="6446" y="2249"/>
                  </a:lnTo>
                  <a:lnTo>
                    <a:pt x="6455" y="2275"/>
                  </a:lnTo>
                  <a:close/>
                  <a:moveTo>
                    <a:pt x="3271" y="1711"/>
                  </a:moveTo>
                  <a:lnTo>
                    <a:pt x="3182" y="1711"/>
                  </a:lnTo>
                  <a:lnTo>
                    <a:pt x="3227" y="1709"/>
                  </a:lnTo>
                  <a:lnTo>
                    <a:pt x="3271" y="1711"/>
                  </a:lnTo>
                  <a:close/>
                  <a:moveTo>
                    <a:pt x="1974" y="2275"/>
                  </a:moveTo>
                  <a:lnTo>
                    <a:pt x="1953" y="2275"/>
                  </a:lnTo>
                  <a:lnTo>
                    <a:pt x="1955" y="2273"/>
                  </a:lnTo>
                  <a:lnTo>
                    <a:pt x="2013" y="2213"/>
                  </a:lnTo>
                  <a:lnTo>
                    <a:pt x="2073" y="2155"/>
                  </a:lnTo>
                  <a:lnTo>
                    <a:pt x="2135" y="2102"/>
                  </a:lnTo>
                  <a:lnTo>
                    <a:pt x="2200" y="2052"/>
                  </a:lnTo>
                  <a:lnTo>
                    <a:pt x="2267" y="2004"/>
                  </a:lnTo>
                  <a:lnTo>
                    <a:pt x="2337" y="1958"/>
                  </a:lnTo>
                  <a:lnTo>
                    <a:pt x="2409" y="1917"/>
                  </a:lnTo>
                  <a:lnTo>
                    <a:pt x="2483" y="1879"/>
                  </a:lnTo>
                  <a:lnTo>
                    <a:pt x="2519" y="1862"/>
                  </a:lnTo>
                  <a:lnTo>
                    <a:pt x="2558" y="1845"/>
                  </a:lnTo>
                  <a:lnTo>
                    <a:pt x="2599" y="1829"/>
                  </a:lnTo>
                  <a:lnTo>
                    <a:pt x="2675" y="1800"/>
                  </a:lnTo>
                  <a:lnTo>
                    <a:pt x="2798" y="1764"/>
                  </a:lnTo>
                  <a:lnTo>
                    <a:pt x="2839" y="1754"/>
                  </a:lnTo>
                  <a:lnTo>
                    <a:pt x="2882" y="1745"/>
                  </a:lnTo>
                  <a:lnTo>
                    <a:pt x="3009" y="1723"/>
                  </a:lnTo>
                  <a:lnTo>
                    <a:pt x="3095" y="1713"/>
                  </a:lnTo>
                  <a:lnTo>
                    <a:pt x="3139" y="1711"/>
                  </a:lnTo>
                  <a:lnTo>
                    <a:pt x="3316" y="1711"/>
                  </a:lnTo>
                  <a:lnTo>
                    <a:pt x="3359" y="1716"/>
                  </a:lnTo>
                  <a:lnTo>
                    <a:pt x="3403" y="1718"/>
                  </a:lnTo>
                  <a:lnTo>
                    <a:pt x="3446" y="1723"/>
                  </a:lnTo>
                  <a:lnTo>
                    <a:pt x="3227" y="1723"/>
                  </a:lnTo>
                  <a:lnTo>
                    <a:pt x="3184" y="1725"/>
                  </a:lnTo>
                  <a:lnTo>
                    <a:pt x="3139" y="1725"/>
                  </a:lnTo>
                  <a:lnTo>
                    <a:pt x="3095" y="1728"/>
                  </a:lnTo>
                  <a:lnTo>
                    <a:pt x="3011" y="1737"/>
                  </a:lnTo>
                  <a:lnTo>
                    <a:pt x="2968" y="1745"/>
                  </a:lnTo>
                  <a:lnTo>
                    <a:pt x="2925" y="1749"/>
                  </a:lnTo>
                  <a:lnTo>
                    <a:pt x="2762" y="1788"/>
                  </a:lnTo>
                  <a:lnTo>
                    <a:pt x="2721" y="1800"/>
                  </a:lnTo>
                  <a:lnTo>
                    <a:pt x="2680" y="1814"/>
                  </a:lnTo>
                  <a:lnTo>
                    <a:pt x="2642" y="1826"/>
                  </a:lnTo>
                  <a:lnTo>
                    <a:pt x="2603" y="1843"/>
                  </a:lnTo>
                  <a:lnTo>
                    <a:pt x="2565" y="1857"/>
                  </a:lnTo>
                  <a:lnTo>
                    <a:pt x="2488" y="1891"/>
                  </a:lnTo>
                  <a:lnTo>
                    <a:pt x="2416" y="1929"/>
                  </a:lnTo>
                  <a:lnTo>
                    <a:pt x="2344" y="1970"/>
                  </a:lnTo>
                  <a:lnTo>
                    <a:pt x="2275" y="2016"/>
                  </a:lnTo>
                  <a:lnTo>
                    <a:pt x="2210" y="2061"/>
                  </a:lnTo>
                  <a:lnTo>
                    <a:pt x="2145" y="2112"/>
                  </a:lnTo>
                  <a:lnTo>
                    <a:pt x="2083" y="2167"/>
                  </a:lnTo>
                  <a:lnTo>
                    <a:pt x="2023" y="2222"/>
                  </a:lnTo>
                  <a:lnTo>
                    <a:pt x="1974" y="2275"/>
                  </a:lnTo>
                  <a:close/>
                  <a:moveTo>
                    <a:pt x="4501" y="2275"/>
                  </a:moveTo>
                  <a:lnTo>
                    <a:pt x="4481" y="2275"/>
                  </a:lnTo>
                  <a:lnTo>
                    <a:pt x="4432" y="2222"/>
                  </a:lnTo>
                  <a:lnTo>
                    <a:pt x="4372" y="2167"/>
                  </a:lnTo>
                  <a:lnTo>
                    <a:pt x="4247" y="2061"/>
                  </a:lnTo>
                  <a:lnTo>
                    <a:pt x="4180" y="2016"/>
                  </a:lnTo>
                  <a:lnTo>
                    <a:pt x="4111" y="1970"/>
                  </a:lnTo>
                  <a:lnTo>
                    <a:pt x="4039" y="1929"/>
                  </a:lnTo>
                  <a:lnTo>
                    <a:pt x="3967" y="1891"/>
                  </a:lnTo>
                  <a:lnTo>
                    <a:pt x="3890" y="1857"/>
                  </a:lnTo>
                  <a:lnTo>
                    <a:pt x="3775" y="1814"/>
                  </a:lnTo>
                  <a:lnTo>
                    <a:pt x="3734" y="1800"/>
                  </a:lnTo>
                  <a:lnTo>
                    <a:pt x="3693" y="1788"/>
                  </a:lnTo>
                  <a:lnTo>
                    <a:pt x="3571" y="1759"/>
                  </a:lnTo>
                  <a:lnTo>
                    <a:pt x="3443" y="1737"/>
                  </a:lnTo>
                  <a:lnTo>
                    <a:pt x="3403" y="1733"/>
                  </a:lnTo>
                  <a:lnTo>
                    <a:pt x="3359" y="1730"/>
                  </a:lnTo>
                  <a:lnTo>
                    <a:pt x="3316" y="1725"/>
                  </a:lnTo>
                  <a:lnTo>
                    <a:pt x="3271" y="1725"/>
                  </a:lnTo>
                  <a:lnTo>
                    <a:pt x="3227" y="1723"/>
                  </a:lnTo>
                  <a:lnTo>
                    <a:pt x="3446" y="1723"/>
                  </a:lnTo>
                  <a:lnTo>
                    <a:pt x="3573" y="1745"/>
                  </a:lnTo>
                  <a:lnTo>
                    <a:pt x="3616" y="1754"/>
                  </a:lnTo>
                  <a:lnTo>
                    <a:pt x="3657" y="1764"/>
                  </a:lnTo>
                  <a:lnTo>
                    <a:pt x="3739" y="1788"/>
                  </a:lnTo>
                  <a:lnTo>
                    <a:pt x="3777" y="1800"/>
                  </a:lnTo>
                  <a:lnTo>
                    <a:pt x="3818" y="1814"/>
                  </a:lnTo>
                  <a:lnTo>
                    <a:pt x="3856" y="1829"/>
                  </a:lnTo>
                  <a:lnTo>
                    <a:pt x="3971" y="1879"/>
                  </a:lnTo>
                  <a:lnTo>
                    <a:pt x="4046" y="1917"/>
                  </a:lnTo>
                  <a:lnTo>
                    <a:pt x="4118" y="1958"/>
                  </a:lnTo>
                  <a:lnTo>
                    <a:pt x="4187" y="2004"/>
                  </a:lnTo>
                  <a:lnTo>
                    <a:pt x="4255" y="2052"/>
                  </a:lnTo>
                  <a:lnTo>
                    <a:pt x="4319" y="2102"/>
                  </a:lnTo>
                  <a:lnTo>
                    <a:pt x="4382" y="2155"/>
                  </a:lnTo>
                  <a:lnTo>
                    <a:pt x="4442" y="2213"/>
                  </a:lnTo>
                  <a:lnTo>
                    <a:pt x="4499" y="2273"/>
                  </a:lnTo>
                  <a:lnTo>
                    <a:pt x="4501" y="2275"/>
                  </a:lnTo>
                  <a:close/>
                </a:path>
              </a:pathLst>
            </a:custGeom>
            <a:solidFill>
              <a:srgbClr val="001F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pic>
          <p:nvPicPr>
            <p:cNvPr id="7" name="Picture 9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251" y="5911"/>
              <a:ext cx="670" cy="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Freeform 91"/>
            <p:cNvSpPr>
              <a:spLocks/>
            </p:cNvSpPr>
            <p:nvPr/>
          </p:nvSpPr>
          <p:spPr bwMode="auto">
            <a:xfrm>
              <a:off x="5293" y="4207"/>
              <a:ext cx="2360" cy="1745"/>
            </a:xfrm>
            <a:custGeom>
              <a:avLst/>
              <a:gdLst/>
              <a:ahLst/>
              <a:cxnLst>
                <a:cxn ang="0">
                  <a:pos x="2360" y="1467"/>
                </a:cxn>
                <a:cxn ang="0">
                  <a:pos x="2355" y="1457"/>
                </a:cxn>
                <a:cxn ang="0">
                  <a:pos x="2352" y="1452"/>
                </a:cxn>
                <a:cxn ang="0">
                  <a:pos x="1397" y="31"/>
                </a:cxn>
                <a:cxn ang="0">
                  <a:pos x="1383" y="10"/>
                </a:cxn>
                <a:cxn ang="0">
                  <a:pos x="1380" y="5"/>
                </a:cxn>
                <a:cxn ang="0">
                  <a:pos x="1376" y="3"/>
                </a:cxn>
                <a:cxn ang="0">
                  <a:pos x="1371" y="3"/>
                </a:cxn>
                <a:cxn ang="0">
                  <a:pos x="1366" y="0"/>
                </a:cxn>
                <a:cxn ang="0">
                  <a:pos x="1265" y="67"/>
                </a:cxn>
                <a:cxn ang="0">
                  <a:pos x="1176" y="132"/>
                </a:cxn>
                <a:cxn ang="0">
                  <a:pos x="1090" y="197"/>
                </a:cxn>
                <a:cxn ang="0">
                  <a:pos x="1006" y="267"/>
                </a:cxn>
                <a:cxn ang="0">
                  <a:pos x="924" y="339"/>
                </a:cxn>
                <a:cxn ang="0">
                  <a:pos x="845" y="413"/>
                </a:cxn>
                <a:cxn ang="0">
                  <a:pos x="768" y="490"/>
                </a:cxn>
                <a:cxn ang="0">
                  <a:pos x="694" y="569"/>
                </a:cxn>
                <a:cxn ang="0">
                  <a:pos x="624" y="651"/>
                </a:cxn>
                <a:cxn ang="0">
                  <a:pos x="557" y="732"/>
                </a:cxn>
                <a:cxn ang="0">
                  <a:pos x="490" y="816"/>
                </a:cxn>
                <a:cxn ang="0">
                  <a:pos x="428" y="903"/>
                </a:cxn>
                <a:cxn ang="0">
                  <a:pos x="368" y="991"/>
                </a:cxn>
                <a:cxn ang="0">
                  <a:pos x="310" y="1083"/>
                </a:cxn>
                <a:cxn ang="0">
                  <a:pos x="257" y="1174"/>
                </a:cxn>
                <a:cxn ang="0">
                  <a:pos x="204" y="1267"/>
                </a:cxn>
                <a:cxn ang="0">
                  <a:pos x="156" y="1363"/>
                </a:cxn>
                <a:cxn ang="0">
                  <a:pos x="70" y="1555"/>
                </a:cxn>
                <a:cxn ang="0">
                  <a:pos x="32" y="1656"/>
                </a:cxn>
                <a:cxn ang="0">
                  <a:pos x="0" y="1745"/>
                </a:cxn>
                <a:cxn ang="0">
                  <a:pos x="42" y="1745"/>
                </a:cxn>
                <a:cxn ang="0">
                  <a:pos x="1983" y="1745"/>
                </a:cxn>
                <a:cxn ang="0">
                  <a:pos x="2037" y="1745"/>
                </a:cxn>
                <a:cxn ang="0">
                  <a:pos x="2064" y="1716"/>
                </a:cxn>
                <a:cxn ang="0">
                  <a:pos x="2100" y="1680"/>
                </a:cxn>
                <a:cxn ang="0">
                  <a:pos x="2177" y="1611"/>
                </a:cxn>
                <a:cxn ang="0">
                  <a:pos x="2261" y="1546"/>
                </a:cxn>
                <a:cxn ang="0">
                  <a:pos x="2350" y="1486"/>
                </a:cxn>
                <a:cxn ang="0">
                  <a:pos x="2355" y="1483"/>
                </a:cxn>
                <a:cxn ang="0">
                  <a:pos x="2356" y="1481"/>
                </a:cxn>
                <a:cxn ang="0">
                  <a:pos x="2357" y="1479"/>
                </a:cxn>
                <a:cxn ang="0">
                  <a:pos x="2357" y="1474"/>
                </a:cxn>
                <a:cxn ang="0">
                  <a:pos x="2360" y="1467"/>
                </a:cxn>
              </a:cxnLst>
              <a:rect l="0" t="0" r="r" b="b"/>
              <a:pathLst>
                <a:path w="2360" h="1745">
                  <a:moveTo>
                    <a:pt x="2360" y="1467"/>
                  </a:moveTo>
                  <a:lnTo>
                    <a:pt x="2355" y="1457"/>
                  </a:lnTo>
                  <a:lnTo>
                    <a:pt x="2352" y="1452"/>
                  </a:lnTo>
                  <a:lnTo>
                    <a:pt x="1397" y="31"/>
                  </a:lnTo>
                  <a:lnTo>
                    <a:pt x="1383" y="10"/>
                  </a:lnTo>
                  <a:lnTo>
                    <a:pt x="1380" y="5"/>
                  </a:lnTo>
                  <a:lnTo>
                    <a:pt x="1376" y="3"/>
                  </a:lnTo>
                  <a:lnTo>
                    <a:pt x="1371" y="3"/>
                  </a:lnTo>
                  <a:lnTo>
                    <a:pt x="1366" y="0"/>
                  </a:lnTo>
                  <a:lnTo>
                    <a:pt x="1265" y="67"/>
                  </a:lnTo>
                  <a:lnTo>
                    <a:pt x="1176" y="132"/>
                  </a:lnTo>
                  <a:lnTo>
                    <a:pt x="1090" y="197"/>
                  </a:lnTo>
                  <a:lnTo>
                    <a:pt x="1006" y="267"/>
                  </a:lnTo>
                  <a:lnTo>
                    <a:pt x="924" y="339"/>
                  </a:lnTo>
                  <a:lnTo>
                    <a:pt x="845" y="413"/>
                  </a:lnTo>
                  <a:lnTo>
                    <a:pt x="768" y="490"/>
                  </a:lnTo>
                  <a:lnTo>
                    <a:pt x="694" y="569"/>
                  </a:lnTo>
                  <a:lnTo>
                    <a:pt x="624" y="651"/>
                  </a:lnTo>
                  <a:lnTo>
                    <a:pt x="557" y="732"/>
                  </a:lnTo>
                  <a:lnTo>
                    <a:pt x="490" y="816"/>
                  </a:lnTo>
                  <a:lnTo>
                    <a:pt x="428" y="903"/>
                  </a:lnTo>
                  <a:lnTo>
                    <a:pt x="368" y="991"/>
                  </a:lnTo>
                  <a:lnTo>
                    <a:pt x="310" y="1083"/>
                  </a:lnTo>
                  <a:lnTo>
                    <a:pt x="257" y="1174"/>
                  </a:lnTo>
                  <a:lnTo>
                    <a:pt x="204" y="1267"/>
                  </a:lnTo>
                  <a:lnTo>
                    <a:pt x="156" y="1363"/>
                  </a:lnTo>
                  <a:lnTo>
                    <a:pt x="70" y="1555"/>
                  </a:lnTo>
                  <a:lnTo>
                    <a:pt x="32" y="1656"/>
                  </a:lnTo>
                  <a:lnTo>
                    <a:pt x="0" y="1745"/>
                  </a:lnTo>
                  <a:lnTo>
                    <a:pt x="42" y="1745"/>
                  </a:lnTo>
                  <a:lnTo>
                    <a:pt x="1983" y="1745"/>
                  </a:lnTo>
                  <a:lnTo>
                    <a:pt x="2037" y="1745"/>
                  </a:lnTo>
                  <a:lnTo>
                    <a:pt x="2064" y="1716"/>
                  </a:lnTo>
                  <a:lnTo>
                    <a:pt x="2100" y="1680"/>
                  </a:lnTo>
                  <a:lnTo>
                    <a:pt x="2177" y="1611"/>
                  </a:lnTo>
                  <a:lnTo>
                    <a:pt x="2261" y="1546"/>
                  </a:lnTo>
                  <a:lnTo>
                    <a:pt x="2350" y="1486"/>
                  </a:lnTo>
                  <a:lnTo>
                    <a:pt x="2355" y="1483"/>
                  </a:lnTo>
                  <a:lnTo>
                    <a:pt x="2356" y="1481"/>
                  </a:lnTo>
                  <a:lnTo>
                    <a:pt x="2357" y="1479"/>
                  </a:lnTo>
                  <a:lnTo>
                    <a:pt x="2357" y="1474"/>
                  </a:lnTo>
                  <a:lnTo>
                    <a:pt x="2360" y="1467"/>
                  </a:lnTo>
                </a:path>
              </a:pathLst>
            </a:custGeom>
            <a:solidFill>
              <a:srgbClr val="00793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9" name="AutoShape 92"/>
            <p:cNvSpPr>
              <a:spLocks/>
            </p:cNvSpPr>
            <p:nvPr/>
          </p:nvSpPr>
          <p:spPr bwMode="auto">
            <a:xfrm>
              <a:off x="4675" y="4160"/>
              <a:ext cx="2539" cy="1757"/>
            </a:xfrm>
            <a:custGeom>
              <a:avLst/>
              <a:gdLst/>
              <a:ahLst/>
              <a:cxnLst>
                <a:cxn ang="0">
                  <a:pos x="84" y="579"/>
                </a:cxn>
                <a:cxn ang="0">
                  <a:pos x="60" y="575"/>
                </a:cxn>
                <a:cxn ang="0">
                  <a:pos x="41" y="563"/>
                </a:cxn>
                <a:cxn ang="0">
                  <a:pos x="28" y="544"/>
                </a:cxn>
                <a:cxn ang="0">
                  <a:pos x="22" y="521"/>
                </a:cxn>
                <a:cxn ang="0">
                  <a:pos x="0" y="0"/>
                </a:cxn>
                <a:cxn ang="0">
                  <a:pos x="136" y="70"/>
                </a:cxn>
                <a:cxn ang="0">
                  <a:pos x="115" y="70"/>
                </a:cxn>
                <a:cxn ang="0">
                  <a:pos x="14" y="135"/>
                </a:cxn>
                <a:cxn ang="0">
                  <a:pos x="134" y="321"/>
                </a:cxn>
                <a:cxn ang="0">
                  <a:pos x="142" y="516"/>
                </a:cxn>
                <a:cxn ang="0">
                  <a:pos x="138" y="539"/>
                </a:cxn>
                <a:cxn ang="0">
                  <a:pos x="126" y="558"/>
                </a:cxn>
                <a:cxn ang="0">
                  <a:pos x="108" y="572"/>
                </a:cxn>
                <a:cxn ang="0">
                  <a:pos x="84" y="579"/>
                </a:cxn>
                <a:cxn ang="0">
                  <a:pos x="134" y="321"/>
                </a:cxn>
                <a:cxn ang="0">
                  <a:pos x="14" y="135"/>
                </a:cxn>
                <a:cxn ang="0">
                  <a:pos x="115" y="70"/>
                </a:cxn>
                <a:cxn ang="0">
                  <a:pos x="134" y="99"/>
                </a:cxn>
                <a:cxn ang="0">
                  <a:pos x="125" y="99"/>
                </a:cxn>
                <a:cxn ang="0">
                  <a:pos x="38" y="154"/>
                </a:cxn>
                <a:cxn ang="0">
                  <a:pos x="129" y="201"/>
                </a:cxn>
                <a:cxn ang="0">
                  <a:pos x="134" y="321"/>
                </a:cxn>
                <a:cxn ang="0">
                  <a:pos x="431" y="352"/>
                </a:cxn>
                <a:cxn ang="0">
                  <a:pos x="408" y="346"/>
                </a:cxn>
                <a:cxn ang="0">
                  <a:pos x="234" y="256"/>
                </a:cxn>
                <a:cxn ang="0">
                  <a:pos x="115" y="70"/>
                </a:cxn>
                <a:cxn ang="0">
                  <a:pos x="136" y="70"/>
                </a:cxn>
                <a:cxn ang="0">
                  <a:pos x="463" y="238"/>
                </a:cxn>
                <a:cxn ang="0">
                  <a:pos x="481" y="252"/>
                </a:cxn>
                <a:cxn ang="0">
                  <a:pos x="493" y="272"/>
                </a:cxn>
                <a:cxn ang="0">
                  <a:pos x="496" y="296"/>
                </a:cxn>
                <a:cxn ang="0">
                  <a:pos x="490" y="320"/>
                </a:cxn>
                <a:cxn ang="0">
                  <a:pos x="474" y="338"/>
                </a:cxn>
                <a:cxn ang="0">
                  <a:pos x="453" y="349"/>
                </a:cxn>
                <a:cxn ang="0">
                  <a:pos x="431" y="352"/>
                </a:cxn>
                <a:cxn ang="0">
                  <a:pos x="129" y="201"/>
                </a:cxn>
                <a:cxn ang="0">
                  <a:pos x="38" y="154"/>
                </a:cxn>
                <a:cxn ang="0">
                  <a:pos x="125" y="99"/>
                </a:cxn>
                <a:cxn ang="0">
                  <a:pos x="129" y="201"/>
                </a:cxn>
                <a:cxn ang="0">
                  <a:pos x="234" y="256"/>
                </a:cxn>
                <a:cxn ang="0">
                  <a:pos x="129" y="201"/>
                </a:cxn>
                <a:cxn ang="0">
                  <a:pos x="125" y="99"/>
                </a:cxn>
                <a:cxn ang="0">
                  <a:pos x="134" y="99"/>
                </a:cxn>
                <a:cxn ang="0">
                  <a:pos x="234" y="256"/>
                </a:cxn>
                <a:cxn ang="0">
                  <a:pos x="1813" y="2722"/>
                </a:cxn>
                <a:cxn ang="0">
                  <a:pos x="1670" y="2722"/>
                </a:cxn>
                <a:cxn ang="0">
                  <a:pos x="134" y="321"/>
                </a:cxn>
                <a:cxn ang="0">
                  <a:pos x="129" y="201"/>
                </a:cxn>
                <a:cxn ang="0">
                  <a:pos x="234" y="256"/>
                </a:cxn>
                <a:cxn ang="0">
                  <a:pos x="1813" y="2722"/>
                </a:cxn>
              </a:cxnLst>
              <a:rect l="0" t="0" r="r" b="b"/>
              <a:pathLst>
                <a:path w="1813" h="2722">
                  <a:moveTo>
                    <a:pt x="84" y="579"/>
                  </a:moveTo>
                  <a:lnTo>
                    <a:pt x="60" y="575"/>
                  </a:lnTo>
                  <a:lnTo>
                    <a:pt x="41" y="563"/>
                  </a:lnTo>
                  <a:lnTo>
                    <a:pt x="28" y="544"/>
                  </a:lnTo>
                  <a:lnTo>
                    <a:pt x="22" y="521"/>
                  </a:lnTo>
                  <a:lnTo>
                    <a:pt x="0" y="0"/>
                  </a:lnTo>
                  <a:lnTo>
                    <a:pt x="136" y="70"/>
                  </a:lnTo>
                  <a:lnTo>
                    <a:pt x="115" y="70"/>
                  </a:lnTo>
                  <a:lnTo>
                    <a:pt x="14" y="135"/>
                  </a:lnTo>
                  <a:lnTo>
                    <a:pt x="134" y="321"/>
                  </a:lnTo>
                  <a:lnTo>
                    <a:pt x="142" y="516"/>
                  </a:lnTo>
                  <a:lnTo>
                    <a:pt x="138" y="539"/>
                  </a:lnTo>
                  <a:lnTo>
                    <a:pt x="126" y="558"/>
                  </a:lnTo>
                  <a:lnTo>
                    <a:pt x="108" y="572"/>
                  </a:lnTo>
                  <a:lnTo>
                    <a:pt x="84" y="579"/>
                  </a:lnTo>
                  <a:close/>
                  <a:moveTo>
                    <a:pt x="134" y="321"/>
                  </a:moveTo>
                  <a:lnTo>
                    <a:pt x="14" y="135"/>
                  </a:lnTo>
                  <a:lnTo>
                    <a:pt x="115" y="70"/>
                  </a:lnTo>
                  <a:lnTo>
                    <a:pt x="134" y="99"/>
                  </a:lnTo>
                  <a:lnTo>
                    <a:pt x="125" y="99"/>
                  </a:lnTo>
                  <a:lnTo>
                    <a:pt x="38" y="154"/>
                  </a:lnTo>
                  <a:lnTo>
                    <a:pt x="129" y="201"/>
                  </a:lnTo>
                  <a:lnTo>
                    <a:pt x="134" y="321"/>
                  </a:lnTo>
                  <a:close/>
                  <a:moveTo>
                    <a:pt x="431" y="352"/>
                  </a:moveTo>
                  <a:lnTo>
                    <a:pt x="408" y="346"/>
                  </a:lnTo>
                  <a:lnTo>
                    <a:pt x="234" y="256"/>
                  </a:lnTo>
                  <a:lnTo>
                    <a:pt x="115" y="70"/>
                  </a:lnTo>
                  <a:lnTo>
                    <a:pt x="136" y="70"/>
                  </a:lnTo>
                  <a:lnTo>
                    <a:pt x="463" y="238"/>
                  </a:lnTo>
                  <a:lnTo>
                    <a:pt x="481" y="252"/>
                  </a:lnTo>
                  <a:lnTo>
                    <a:pt x="493" y="272"/>
                  </a:lnTo>
                  <a:lnTo>
                    <a:pt x="496" y="296"/>
                  </a:lnTo>
                  <a:lnTo>
                    <a:pt x="490" y="320"/>
                  </a:lnTo>
                  <a:lnTo>
                    <a:pt x="474" y="338"/>
                  </a:lnTo>
                  <a:lnTo>
                    <a:pt x="453" y="349"/>
                  </a:lnTo>
                  <a:lnTo>
                    <a:pt x="431" y="352"/>
                  </a:lnTo>
                  <a:close/>
                  <a:moveTo>
                    <a:pt x="129" y="201"/>
                  </a:moveTo>
                  <a:lnTo>
                    <a:pt x="38" y="154"/>
                  </a:lnTo>
                  <a:lnTo>
                    <a:pt x="125" y="99"/>
                  </a:lnTo>
                  <a:lnTo>
                    <a:pt x="129" y="201"/>
                  </a:lnTo>
                  <a:close/>
                  <a:moveTo>
                    <a:pt x="234" y="256"/>
                  </a:moveTo>
                  <a:lnTo>
                    <a:pt x="129" y="201"/>
                  </a:lnTo>
                  <a:lnTo>
                    <a:pt x="125" y="99"/>
                  </a:lnTo>
                  <a:lnTo>
                    <a:pt x="134" y="99"/>
                  </a:lnTo>
                  <a:lnTo>
                    <a:pt x="234" y="256"/>
                  </a:lnTo>
                  <a:close/>
                  <a:moveTo>
                    <a:pt x="1813" y="2722"/>
                  </a:moveTo>
                  <a:lnTo>
                    <a:pt x="1670" y="2722"/>
                  </a:lnTo>
                  <a:lnTo>
                    <a:pt x="134" y="321"/>
                  </a:lnTo>
                  <a:lnTo>
                    <a:pt x="129" y="201"/>
                  </a:lnTo>
                  <a:lnTo>
                    <a:pt x="234" y="256"/>
                  </a:lnTo>
                  <a:lnTo>
                    <a:pt x="1813" y="27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" name="AutoShape 97"/>
            <p:cNvSpPr>
              <a:spLocks/>
            </p:cNvSpPr>
            <p:nvPr/>
          </p:nvSpPr>
          <p:spPr bwMode="auto">
            <a:xfrm>
              <a:off x="5138" y="5952"/>
              <a:ext cx="6840" cy="1152"/>
            </a:xfrm>
            <a:custGeom>
              <a:avLst/>
              <a:gdLst/>
              <a:ahLst/>
              <a:cxnLst>
                <a:cxn ang="0">
                  <a:pos x="5129" y="1152"/>
                </a:cxn>
                <a:cxn ang="0">
                  <a:pos x="5123" y="1000"/>
                </a:cxn>
                <a:cxn ang="0">
                  <a:pos x="5103" y="852"/>
                </a:cxn>
                <a:cxn ang="0">
                  <a:pos x="5071" y="709"/>
                </a:cxn>
                <a:cxn ang="0">
                  <a:pos x="5028" y="570"/>
                </a:cxn>
                <a:cxn ang="0">
                  <a:pos x="4973" y="436"/>
                </a:cxn>
                <a:cxn ang="0">
                  <a:pos x="4908" y="309"/>
                </a:cxn>
                <a:cxn ang="0">
                  <a:pos x="4832" y="188"/>
                </a:cxn>
                <a:cxn ang="0">
                  <a:pos x="4747" y="74"/>
                </a:cxn>
                <a:cxn ang="0">
                  <a:pos x="4684" y="0"/>
                </a:cxn>
                <a:cxn ang="0">
                  <a:pos x="6661" y="57"/>
                </a:cxn>
                <a:cxn ang="0">
                  <a:pos x="6705" y="196"/>
                </a:cxn>
                <a:cxn ang="0">
                  <a:pos x="6743" y="337"/>
                </a:cxn>
                <a:cxn ang="0">
                  <a:pos x="6775" y="481"/>
                </a:cxn>
                <a:cxn ang="0">
                  <a:pos x="6800" y="627"/>
                </a:cxn>
                <a:cxn ang="0">
                  <a:pos x="6820" y="774"/>
                </a:cxn>
                <a:cxn ang="0">
                  <a:pos x="6833" y="924"/>
                </a:cxn>
                <a:cxn ang="0">
                  <a:pos x="6840" y="1076"/>
                </a:cxn>
                <a:cxn ang="0">
                  <a:pos x="1709" y="1152"/>
                </a:cxn>
                <a:cxn ang="0">
                  <a:pos x="1" y="1076"/>
                </a:cxn>
                <a:cxn ang="0">
                  <a:pos x="8" y="924"/>
                </a:cxn>
                <a:cxn ang="0">
                  <a:pos x="21" y="774"/>
                </a:cxn>
                <a:cxn ang="0">
                  <a:pos x="41" y="627"/>
                </a:cxn>
                <a:cxn ang="0">
                  <a:pos x="66" y="481"/>
                </a:cxn>
                <a:cxn ang="0">
                  <a:pos x="98" y="337"/>
                </a:cxn>
                <a:cxn ang="0">
                  <a:pos x="136" y="196"/>
                </a:cxn>
                <a:cxn ang="0">
                  <a:pos x="179" y="57"/>
                </a:cxn>
                <a:cxn ang="0">
                  <a:pos x="2155" y="0"/>
                </a:cxn>
                <a:cxn ang="0">
                  <a:pos x="2091" y="74"/>
                </a:cxn>
                <a:cxn ang="0">
                  <a:pos x="2006" y="188"/>
                </a:cxn>
                <a:cxn ang="0">
                  <a:pos x="1931" y="309"/>
                </a:cxn>
                <a:cxn ang="0">
                  <a:pos x="1865" y="436"/>
                </a:cxn>
                <a:cxn ang="0">
                  <a:pos x="1811" y="570"/>
                </a:cxn>
                <a:cxn ang="0">
                  <a:pos x="1767" y="709"/>
                </a:cxn>
                <a:cxn ang="0">
                  <a:pos x="1735" y="852"/>
                </a:cxn>
                <a:cxn ang="0">
                  <a:pos x="1716" y="1000"/>
                </a:cxn>
                <a:cxn ang="0">
                  <a:pos x="1709" y="1152"/>
                </a:cxn>
              </a:cxnLst>
              <a:rect l="0" t="0" r="r" b="b"/>
              <a:pathLst>
                <a:path w="6840" h="1152">
                  <a:moveTo>
                    <a:pt x="6840" y="1152"/>
                  </a:moveTo>
                  <a:lnTo>
                    <a:pt x="5129" y="1152"/>
                  </a:lnTo>
                  <a:lnTo>
                    <a:pt x="5128" y="1076"/>
                  </a:lnTo>
                  <a:lnTo>
                    <a:pt x="5123" y="1000"/>
                  </a:lnTo>
                  <a:lnTo>
                    <a:pt x="5114" y="926"/>
                  </a:lnTo>
                  <a:lnTo>
                    <a:pt x="5103" y="852"/>
                  </a:lnTo>
                  <a:lnTo>
                    <a:pt x="5089" y="780"/>
                  </a:lnTo>
                  <a:lnTo>
                    <a:pt x="5071" y="709"/>
                  </a:lnTo>
                  <a:lnTo>
                    <a:pt x="5051" y="639"/>
                  </a:lnTo>
                  <a:lnTo>
                    <a:pt x="5028" y="570"/>
                  </a:lnTo>
                  <a:lnTo>
                    <a:pt x="5002" y="502"/>
                  </a:lnTo>
                  <a:lnTo>
                    <a:pt x="4973" y="436"/>
                  </a:lnTo>
                  <a:lnTo>
                    <a:pt x="4942" y="372"/>
                  </a:lnTo>
                  <a:lnTo>
                    <a:pt x="4908" y="309"/>
                  </a:lnTo>
                  <a:lnTo>
                    <a:pt x="4871" y="247"/>
                  </a:lnTo>
                  <a:lnTo>
                    <a:pt x="4832" y="188"/>
                  </a:lnTo>
                  <a:lnTo>
                    <a:pt x="4791" y="130"/>
                  </a:lnTo>
                  <a:lnTo>
                    <a:pt x="4747" y="74"/>
                  </a:lnTo>
                  <a:lnTo>
                    <a:pt x="4701" y="19"/>
                  </a:lnTo>
                  <a:lnTo>
                    <a:pt x="4684" y="0"/>
                  </a:lnTo>
                  <a:lnTo>
                    <a:pt x="6641" y="0"/>
                  </a:lnTo>
                  <a:lnTo>
                    <a:pt x="6661" y="57"/>
                  </a:lnTo>
                  <a:lnTo>
                    <a:pt x="6684" y="126"/>
                  </a:lnTo>
                  <a:lnTo>
                    <a:pt x="6705" y="196"/>
                  </a:lnTo>
                  <a:lnTo>
                    <a:pt x="6725" y="266"/>
                  </a:lnTo>
                  <a:lnTo>
                    <a:pt x="6743" y="337"/>
                  </a:lnTo>
                  <a:lnTo>
                    <a:pt x="6759" y="409"/>
                  </a:lnTo>
                  <a:lnTo>
                    <a:pt x="6775" y="481"/>
                  </a:lnTo>
                  <a:lnTo>
                    <a:pt x="6788" y="553"/>
                  </a:lnTo>
                  <a:lnTo>
                    <a:pt x="6800" y="627"/>
                  </a:lnTo>
                  <a:lnTo>
                    <a:pt x="6811" y="700"/>
                  </a:lnTo>
                  <a:lnTo>
                    <a:pt x="6820" y="774"/>
                  </a:lnTo>
                  <a:lnTo>
                    <a:pt x="6827" y="849"/>
                  </a:lnTo>
                  <a:lnTo>
                    <a:pt x="6833" y="924"/>
                  </a:lnTo>
                  <a:lnTo>
                    <a:pt x="6837" y="1000"/>
                  </a:lnTo>
                  <a:lnTo>
                    <a:pt x="6840" y="1076"/>
                  </a:lnTo>
                  <a:lnTo>
                    <a:pt x="6840" y="1152"/>
                  </a:lnTo>
                  <a:close/>
                  <a:moveTo>
                    <a:pt x="1709" y="1152"/>
                  </a:moveTo>
                  <a:lnTo>
                    <a:pt x="0" y="1152"/>
                  </a:lnTo>
                  <a:lnTo>
                    <a:pt x="1" y="1076"/>
                  </a:lnTo>
                  <a:lnTo>
                    <a:pt x="4" y="1000"/>
                  </a:lnTo>
                  <a:lnTo>
                    <a:pt x="8" y="924"/>
                  </a:lnTo>
                  <a:lnTo>
                    <a:pt x="14" y="849"/>
                  </a:lnTo>
                  <a:lnTo>
                    <a:pt x="21" y="774"/>
                  </a:lnTo>
                  <a:lnTo>
                    <a:pt x="30" y="700"/>
                  </a:lnTo>
                  <a:lnTo>
                    <a:pt x="41" y="627"/>
                  </a:lnTo>
                  <a:lnTo>
                    <a:pt x="53" y="553"/>
                  </a:lnTo>
                  <a:lnTo>
                    <a:pt x="66" y="481"/>
                  </a:lnTo>
                  <a:lnTo>
                    <a:pt x="81" y="409"/>
                  </a:lnTo>
                  <a:lnTo>
                    <a:pt x="98" y="337"/>
                  </a:lnTo>
                  <a:lnTo>
                    <a:pt x="116" y="266"/>
                  </a:lnTo>
                  <a:lnTo>
                    <a:pt x="136" y="196"/>
                  </a:lnTo>
                  <a:lnTo>
                    <a:pt x="157" y="126"/>
                  </a:lnTo>
                  <a:lnTo>
                    <a:pt x="179" y="57"/>
                  </a:lnTo>
                  <a:lnTo>
                    <a:pt x="199" y="0"/>
                  </a:lnTo>
                  <a:lnTo>
                    <a:pt x="2155" y="0"/>
                  </a:lnTo>
                  <a:lnTo>
                    <a:pt x="2137" y="19"/>
                  </a:lnTo>
                  <a:lnTo>
                    <a:pt x="2091" y="74"/>
                  </a:lnTo>
                  <a:lnTo>
                    <a:pt x="2048" y="130"/>
                  </a:lnTo>
                  <a:lnTo>
                    <a:pt x="2006" y="188"/>
                  </a:lnTo>
                  <a:lnTo>
                    <a:pt x="1967" y="247"/>
                  </a:lnTo>
                  <a:lnTo>
                    <a:pt x="1931" y="309"/>
                  </a:lnTo>
                  <a:lnTo>
                    <a:pt x="1897" y="372"/>
                  </a:lnTo>
                  <a:lnTo>
                    <a:pt x="1865" y="436"/>
                  </a:lnTo>
                  <a:lnTo>
                    <a:pt x="1837" y="502"/>
                  </a:lnTo>
                  <a:lnTo>
                    <a:pt x="1811" y="570"/>
                  </a:lnTo>
                  <a:lnTo>
                    <a:pt x="1787" y="639"/>
                  </a:lnTo>
                  <a:lnTo>
                    <a:pt x="1767" y="709"/>
                  </a:lnTo>
                  <a:lnTo>
                    <a:pt x="1750" y="780"/>
                  </a:lnTo>
                  <a:lnTo>
                    <a:pt x="1735" y="852"/>
                  </a:lnTo>
                  <a:lnTo>
                    <a:pt x="1724" y="926"/>
                  </a:lnTo>
                  <a:lnTo>
                    <a:pt x="1716" y="1000"/>
                  </a:lnTo>
                  <a:lnTo>
                    <a:pt x="1711" y="1076"/>
                  </a:lnTo>
                  <a:lnTo>
                    <a:pt x="1709" y="1152"/>
                  </a:lnTo>
                  <a:close/>
                </a:path>
              </a:pathLst>
            </a:custGeom>
            <a:solidFill>
              <a:srgbClr val="1636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1" name="AutoShape 98"/>
            <p:cNvSpPr>
              <a:spLocks/>
            </p:cNvSpPr>
            <p:nvPr/>
          </p:nvSpPr>
          <p:spPr bwMode="auto">
            <a:xfrm>
              <a:off x="5131" y="5952"/>
              <a:ext cx="6855" cy="1160"/>
            </a:xfrm>
            <a:custGeom>
              <a:avLst/>
              <a:gdLst/>
              <a:ahLst/>
              <a:cxnLst>
                <a:cxn ang="0">
                  <a:pos x="5131" y="1157"/>
                </a:cxn>
                <a:cxn ang="0">
                  <a:pos x="5127" y="1063"/>
                </a:cxn>
                <a:cxn ang="0">
                  <a:pos x="5103" y="850"/>
                </a:cxn>
                <a:cxn ang="0">
                  <a:pos x="5064" y="686"/>
                </a:cxn>
                <a:cxn ang="0">
                  <a:pos x="4997" y="490"/>
                </a:cxn>
                <a:cxn ang="0">
                  <a:pos x="4884" y="269"/>
                </a:cxn>
                <a:cxn ang="0">
                  <a:pos x="4740" y="70"/>
                </a:cxn>
                <a:cxn ang="0">
                  <a:pos x="4701" y="0"/>
                </a:cxn>
                <a:cxn ang="0">
                  <a:pos x="4851" y="192"/>
                </a:cxn>
                <a:cxn ang="0">
                  <a:pos x="4975" y="408"/>
                </a:cxn>
                <a:cxn ang="0">
                  <a:pos x="5026" y="523"/>
                </a:cxn>
                <a:cxn ang="0">
                  <a:pos x="5100" y="763"/>
                </a:cxn>
                <a:cxn ang="0">
                  <a:pos x="5131" y="934"/>
                </a:cxn>
                <a:cxn ang="0">
                  <a:pos x="5143" y="1145"/>
                </a:cxn>
                <a:cxn ang="0">
                  <a:pos x="5141" y="1147"/>
                </a:cxn>
                <a:cxn ang="0">
                  <a:pos x="6852" y="1157"/>
                </a:cxn>
                <a:cxn ang="0">
                  <a:pos x="6835" y="977"/>
                </a:cxn>
                <a:cxn ang="0">
                  <a:pos x="6771" y="463"/>
                </a:cxn>
                <a:cxn ang="0">
                  <a:pos x="6641" y="0"/>
                </a:cxn>
                <a:cxn ang="0">
                  <a:pos x="6747" y="295"/>
                </a:cxn>
                <a:cxn ang="0">
                  <a:pos x="6838" y="802"/>
                </a:cxn>
                <a:cxn ang="0">
                  <a:pos x="6847" y="1145"/>
                </a:cxn>
                <a:cxn ang="0">
                  <a:pos x="5136" y="1145"/>
                </a:cxn>
                <a:cxn ang="0">
                  <a:pos x="6840" y="1152"/>
                </a:cxn>
                <a:cxn ang="0">
                  <a:pos x="6840" y="1145"/>
                </a:cxn>
                <a:cxn ang="0">
                  <a:pos x="6840" y="1152"/>
                </a:cxn>
                <a:cxn ang="0">
                  <a:pos x="6855" y="1152"/>
                </a:cxn>
                <a:cxn ang="0">
                  <a:pos x="5143" y="1147"/>
                </a:cxn>
                <a:cxn ang="0">
                  <a:pos x="7" y="1159"/>
                </a:cxn>
                <a:cxn ang="0">
                  <a:pos x="5" y="974"/>
                </a:cxn>
                <a:cxn ang="0">
                  <a:pos x="70" y="461"/>
                </a:cxn>
                <a:cxn ang="0">
                  <a:pos x="200" y="0"/>
                </a:cxn>
                <a:cxn ang="0">
                  <a:pos x="123" y="300"/>
                </a:cxn>
                <a:cxn ang="0">
                  <a:pos x="31" y="804"/>
                </a:cxn>
                <a:cxn ang="0">
                  <a:pos x="7" y="1145"/>
                </a:cxn>
                <a:cxn ang="0">
                  <a:pos x="1723" y="1157"/>
                </a:cxn>
                <a:cxn ang="0">
                  <a:pos x="1711" y="1109"/>
                </a:cxn>
                <a:cxn ang="0">
                  <a:pos x="1719" y="977"/>
                </a:cxn>
                <a:cxn ang="0">
                  <a:pos x="1745" y="806"/>
                </a:cxn>
                <a:cxn ang="0">
                  <a:pos x="1788" y="641"/>
                </a:cxn>
                <a:cxn ang="0">
                  <a:pos x="1829" y="523"/>
                </a:cxn>
                <a:cxn ang="0">
                  <a:pos x="1959" y="262"/>
                </a:cxn>
                <a:cxn ang="0">
                  <a:pos x="2103" y="60"/>
                </a:cxn>
                <a:cxn ang="0">
                  <a:pos x="2167" y="7"/>
                </a:cxn>
                <a:cxn ang="0">
                  <a:pos x="1971" y="269"/>
                </a:cxn>
                <a:cxn ang="0">
                  <a:pos x="1858" y="490"/>
                </a:cxn>
                <a:cxn ang="0">
                  <a:pos x="1788" y="686"/>
                </a:cxn>
                <a:cxn ang="0">
                  <a:pos x="1738" y="936"/>
                </a:cxn>
                <a:cxn ang="0">
                  <a:pos x="1726" y="1063"/>
                </a:cxn>
                <a:cxn ang="0">
                  <a:pos x="1716" y="1145"/>
                </a:cxn>
                <a:cxn ang="0">
                  <a:pos x="7" y="1145"/>
                </a:cxn>
                <a:cxn ang="0">
                  <a:pos x="1709" y="1152"/>
                </a:cxn>
                <a:cxn ang="0">
                  <a:pos x="1709" y="1145"/>
                </a:cxn>
                <a:cxn ang="0">
                  <a:pos x="1709" y="1152"/>
                </a:cxn>
                <a:cxn ang="0">
                  <a:pos x="1723" y="1152"/>
                </a:cxn>
              </a:cxnLst>
              <a:rect l="0" t="0" r="r" b="b"/>
              <a:pathLst>
                <a:path w="6855" h="1160">
                  <a:moveTo>
                    <a:pt x="6847" y="1159"/>
                  </a:moveTo>
                  <a:lnTo>
                    <a:pt x="5136" y="1159"/>
                  </a:lnTo>
                  <a:lnTo>
                    <a:pt x="5131" y="1157"/>
                  </a:lnTo>
                  <a:lnTo>
                    <a:pt x="5129" y="1152"/>
                  </a:lnTo>
                  <a:lnTo>
                    <a:pt x="5129" y="1106"/>
                  </a:lnTo>
                  <a:lnTo>
                    <a:pt x="5127" y="1063"/>
                  </a:lnTo>
                  <a:lnTo>
                    <a:pt x="5122" y="977"/>
                  </a:lnTo>
                  <a:lnTo>
                    <a:pt x="5117" y="936"/>
                  </a:lnTo>
                  <a:lnTo>
                    <a:pt x="5103" y="850"/>
                  </a:lnTo>
                  <a:lnTo>
                    <a:pt x="5095" y="809"/>
                  </a:lnTo>
                  <a:lnTo>
                    <a:pt x="5076" y="727"/>
                  </a:lnTo>
                  <a:lnTo>
                    <a:pt x="5064" y="686"/>
                  </a:lnTo>
                  <a:lnTo>
                    <a:pt x="5055" y="646"/>
                  </a:lnTo>
                  <a:lnTo>
                    <a:pt x="5040" y="605"/>
                  </a:lnTo>
                  <a:lnTo>
                    <a:pt x="4997" y="490"/>
                  </a:lnTo>
                  <a:lnTo>
                    <a:pt x="4963" y="413"/>
                  </a:lnTo>
                  <a:lnTo>
                    <a:pt x="4925" y="341"/>
                  </a:lnTo>
                  <a:lnTo>
                    <a:pt x="4884" y="269"/>
                  </a:lnTo>
                  <a:lnTo>
                    <a:pt x="4839" y="199"/>
                  </a:lnTo>
                  <a:lnTo>
                    <a:pt x="4793" y="134"/>
                  </a:lnTo>
                  <a:lnTo>
                    <a:pt x="4740" y="70"/>
                  </a:lnTo>
                  <a:lnTo>
                    <a:pt x="4687" y="7"/>
                  </a:lnTo>
                  <a:lnTo>
                    <a:pt x="4681" y="0"/>
                  </a:lnTo>
                  <a:lnTo>
                    <a:pt x="4701" y="0"/>
                  </a:lnTo>
                  <a:lnTo>
                    <a:pt x="4752" y="60"/>
                  </a:lnTo>
                  <a:lnTo>
                    <a:pt x="4803" y="125"/>
                  </a:lnTo>
                  <a:lnTo>
                    <a:pt x="4851" y="192"/>
                  </a:lnTo>
                  <a:lnTo>
                    <a:pt x="4896" y="262"/>
                  </a:lnTo>
                  <a:lnTo>
                    <a:pt x="4937" y="334"/>
                  </a:lnTo>
                  <a:lnTo>
                    <a:pt x="4975" y="408"/>
                  </a:lnTo>
                  <a:lnTo>
                    <a:pt x="4992" y="444"/>
                  </a:lnTo>
                  <a:lnTo>
                    <a:pt x="5009" y="482"/>
                  </a:lnTo>
                  <a:lnTo>
                    <a:pt x="5026" y="523"/>
                  </a:lnTo>
                  <a:lnTo>
                    <a:pt x="5055" y="600"/>
                  </a:lnTo>
                  <a:lnTo>
                    <a:pt x="5091" y="722"/>
                  </a:lnTo>
                  <a:lnTo>
                    <a:pt x="5100" y="763"/>
                  </a:lnTo>
                  <a:lnTo>
                    <a:pt x="5110" y="806"/>
                  </a:lnTo>
                  <a:lnTo>
                    <a:pt x="5117" y="847"/>
                  </a:lnTo>
                  <a:lnTo>
                    <a:pt x="5131" y="934"/>
                  </a:lnTo>
                  <a:lnTo>
                    <a:pt x="5136" y="977"/>
                  </a:lnTo>
                  <a:lnTo>
                    <a:pt x="5143" y="1106"/>
                  </a:lnTo>
                  <a:lnTo>
                    <a:pt x="5143" y="1145"/>
                  </a:lnTo>
                  <a:lnTo>
                    <a:pt x="5136" y="1145"/>
                  </a:lnTo>
                  <a:lnTo>
                    <a:pt x="5143" y="1147"/>
                  </a:lnTo>
                  <a:lnTo>
                    <a:pt x="5141" y="1147"/>
                  </a:lnTo>
                  <a:lnTo>
                    <a:pt x="5143" y="1152"/>
                  </a:lnTo>
                  <a:lnTo>
                    <a:pt x="6855" y="1152"/>
                  </a:lnTo>
                  <a:lnTo>
                    <a:pt x="6852" y="1157"/>
                  </a:lnTo>
                  <a:lnTo>
                    <a:pt x="6847" y="1159"/>
                  </a:lnTo>
                  <a:close/>
                  <a:moveTo>
                    <a:pt x="6840" y="1152"/>
                  </a:moveTo>
                  <a:lnTo>
                    <a:pt x="6835" y="977"/>
                  </a:lnTo>
                  <a:lnTo>
                    <a:pt x="6823" y="804"/>
                  </a:lnTo>
                  <a:lnTo>
                    <a:pt x="6802" y="631"/>
                  </a:lnTo>
                  <a:lnTo>
                    <a:pt x="6771" y="463"/>
                  </a:lnTo>
                  <a:lnTo>
                    <a:pt x="6732" y="300"/>
                  </a:lnTo>
                  <a:lnTo>
                    <a:pt x="6687" y="137"/>
                  </a:lnTo>
                  <a:lnTo>
                    <a:pt x="6641" y="0"/>
                  </a:lnTo>
                  <a:lnTo>
                    <a:pt x="6655" y="0"/>
                  </a:lnTo>
                  <a:lnTo>
                    <a:pt x="6701" y="132"/>
                  </a:lnTo>
                  <a:lnTo>
                    <a:pt x="6747" y="295"/>
                  </a:lnTo>
                  <a:lnTo>
                    <a:pt x="6785" y="461"/>
                  </a:lnTo>
                  <a:lnTo>
                    <a:pt x="6816" y="631"/>
                  </a:lnTo>
                  <a:lnTo>
                    <a:pt x="6838" y="802"/>
                  </a:lnTo>
                  <a:lnTo>
                    <a:pt x="6850" y="977"/>
                  </a:lnTo>
                  <a:lnTo>
                    <a:pt x="6854" y="1145"/>
                  </a:lnTo>
                  <a:lnTo>
                    <a:pt x="6847" y="1145"/>
                  </a:lnTo>
                  <a:lnTo>
                    <a:pt x="6840" y="1152"/>
                  </a:lnTo>
                  <a:close/>
                  <a:moveTo>
                    <a:pt x="5143" y="1147"/>
                  </a:moveTo>
                  <a:lnTo>
                    <a:pt x="5136" y="1145"/>
                  </a:lnTo>
                  <a:lnTo>
                    <a:pt x="5143" y="1145"/>
                  </a:lnTo>
                  <a:lnTo>
                    <a:pt x="5143" y="1147"/>
                  </a:lnTo>
                  <a:close/>
                  <a:moveTo>
                    <a:pt x="6840" y="1152"/>
                  </a:moveTo>
                  <a:lnTo>
                    <a:pt x="5143" y="1152"/>
                  </a:lnTo>
                  <a:lnTo>
                    <a:pt x="5143" y="1145"/>
                  </a:lnTo>
                  <a:lnTo>
                    <a:pt x="6840" y="1145"/>
                  </a:lnTo>
                  <a:lnTo>
                    <a:pt x="6840" y="1152"/>
                  </a:lnTo>
                  <a:close/>
                  <a:moveTo>
                    <a:pt x="6855" y="1152"/>
                  </a:moveTo>
                  <a:lnTo>
                    <a:pt x="6840" y="1152"/>
                  </a:lnTo>
                  <a:lnTo>
                    <a:pt x="6847" y="1145"/>
                  </a:lnTo>
                  <a:lnTo>
                    <a:pt x="6854" y="1145"/>
                  </a:lnTo>
                  <a:lnTo>
                    <a:pt x="6855" y="1152"/>
                  </a:lnTo>
                  <a:close/>
                  <a:moveTo>
                    <a:pt x="5143" y="1152"/>
                  </a:moveTo>
                  <a:lnTo>
                    <a:pt x="5141" y="1147"/>
                  </a:lnTo>
                  <a:lnTo>
                    <a:pt x="5143" y="1147"/>
                  </a:lnTo>
                  <a:lnTo>
                    <a:pt x="5143" y="1152"/>
                  </a:lnTo>
                  <a:close/>
                  <a:moveTo>
                    <a:pt x="1716" y="1159"/>
                  </a:moveTo>
                  <a:lnTo>
                    <a:pt x="7" y="1159"/>
                  </a:lnTo>
                  <a:lnTo>
                    <a:pt x="3" y="1157"/>
                  </a:lnTo>
                  <a:lnTo>
                    <a:pt x="0" y="1152"/>
                  </a:lnTo>
                  <a:lnTo>
                    <a:pt x="5" y="974"/>
                  </a:lnTo>
                  <a:lnTo>
                    <a:pt x="17" y="802"/>
                  </a:lnTo>
                  <a:lnTo>
                    <a:pt x="39" y="629"/>
                  </a:lnTo>
                  <a:lnTo>
                    <a:pt x="70" y="461"/>
                  </a:lnTo>
                  <a:lnTo>
                    <a:pt x="108" y="295"/>
                  </a:lnTo>
                  <a:lnTo>
                    <a:pt x="154" y="132"/>
                  </a:lnTo>
                  <a:lnTo>
                    <a:pt x="200" y="0"/>
                  </a:lnTo>
                  <a:lnTo>
                    <a:pt x="214" y="0"/>
                  </a:lnTo>
                  <a:lnTo>
                    <a:pt x="168" y="137"/>
                  </a:lnTo>
                  <a:lnTo>
                    <a:pt x="123" y="300"/>
                  </a:lnTo>
                  <a:lnTo>
                    <a:pt x="84" y="463"/>
                  </a:lnTo>
                  <a:lnTo>
                    <a:pt x="53" y="634"/>
                  </a:lnTo>
                  <a:lnTo>
                    <a:pt x="31" y="804"/>
                  </a:lnTo>
                  <a:lnTo>
                    <a:pt x="19" y="977"/>
                  </a:lnTo>
                  <a:lnTo>
                    <a:pt x="15" y="1145"/>
                  </a:lnTo>
                  <a:lnTo>
                    <a:pt x="7" y="1145"/>
                  </a:lnTo>
                  <a:lnTo>
                    <a:pt x="15" y="1152"/>
                  </a:lnTo>
                  <a:lnTo>
                    <a:pt x="1723" y="1152"/>
                  </a:lnTo>
                  <a:lnTo>
                    <a:pt x="1723" y="1157"/>
                  </a:lnTo>
                  <a:lnTo>
                    <a:pt x="1716" y="1159"/>
                  </a:lnTo>
                  <a:close/>
                  <a:moveTo>
                    <a:pt x="1709" y="1152"/>
                  </a:moveTo>
                  <a:lnTo>
                    <a:pt x="1711" y="1109"/>
                  </a:lnTo>
                  <a:lnTo>
                    <a:pt x="1711" y="1063"/>
                  </a:lnTo>
                  <a:lnTo>
                    <a:pt x="1716" y="1020"/>
                  </a:lnTo>
                  <a:lnTo>
                    <a:pt x="1719" y="977"/>
                  </a:lnTo>
                  <a:lnTo>
                    <a:pt x="1723" y="934"/>
                  </a:lnTo>
                  <a:lnTo>
                    <a:pt x="1738" y="847"/>
                  </a:lnTo>
                  <a:lnTo>
                    <a:pt x="1745" y="806"/>
                  </a:lnTo>
                  <a:lnTo>
                    <a:pt x="1755" y="763"/>
                  </a:lnTo>
                  <a:lnTo>
                    <a:pt x="1764" y="722"/>
                  </a:lnTo>
                  <a:lnTo>
                    <a:pt x="1788" y="641"/>
                  </a:lnTo>
                  <a:lnTo>
                    <a:pt x="1800" y="602"/>
                  </a:lnTo>
                  <a:lnTo>
                    <a:pt x="1815" y="562"/>
                  </a:lnTo>
                  <a:lnTo>
                    <a:pt x="1829" y="523"/>
                  </a:lnTo>
                  <a:lnTo>
                    <a:pt x="1879" y="408"/>
                  </a:lnTo>
                  <a:lnTo>
                    <a:pt x="1918" y="334"/>
                  </a:lnTo>
                  <a:lnTo>
                    <a:pt x="1959" y="262"/>
                  </a:lnTo>
                  <a:lnTo>
                    <a:pt x="2004" y="192"/>
                  </a:lnTo>
                  <a:lnTo>
                    <a:pt x="2052" y="125"/>
                  </a:lnTo>
                  <a:lnTo>
                    <a:pt x="2103" y="60"/>
                  </a:lnTo>
                  <a:lnTo>
                    <a:pt x="2153" y="0"/>
                  </a:lnTo>
                  <a:lnTo>
                    <a:pt x="2174" y="0"/>
                  </a:lnTo>
                  <a:lnTo>
                    <a:pt x="2167" y="7"/>
                  </a:lnTo>
                  <a:lnTo>
                    <a:pt x="2062" y="132"/>
                  </a:lnTo>
                  <a:lnTo>
                    <a:pt x="2016" y="199"/>
                  </a:lnTo>
                  <a:lnTo>
                    <a:pt x="1971" y="269"/>
                  </a:lnTo>
                  <a:lnTo>
                    <a:pt x="1930" y="341"/>
                  </a:lnTo>
                  <a:lnTo>
                    <a:pt x="1891" y="413"/>
                  </a:lnTo>
                  <a:lnTo>
                    <a:pt x="1858" y="490"/>
                  </a:lnTo>
                  <a:lnTo>
                    <a:pt x="1815" y="605"/>
                  </a:lnTo>
                  <a:lnTo>
                    <a:pt x="1800" y="646"/>
                  </a:lnTo>
                  <a:lnTo>
                    <a:pt x="1788" y="686"/>
                  </a:lnTo>
                  <a:lnTo>
                    <a:pt x="1759" y="809"/>
                  </a:lnTo>
                  <a:lnTo>
                    <a:pt x="1752" y="850"/>
                  </a:lnTo>
                  <a:lnTo>
                    <a:pt x="1738" y="936"/>
                  </a:lnTo>
                  <a:lnTo>
                    <a:pt x="1733" y="977"/>
                  </a:lnTo>
                  <a:lnTo>
                    <a:pt x="1731" y="1020"/>
                  </a:lnTo>
                  <a:lnTo>
                    <a:pt x="1726" y="1063"/>
                  </a:lnTo>
                  <a:lnTo>
                    <a:pt x="1726" y="1109"/>
                  </a:lnTo>
                  <a:lnTo>
                    <a:pt x="1724" y="1145"/>
                  </a:lnTo>
                  <a:lnTo>
                    <a:pt x="1716" y="1145"/>
                  </a:lnTo>
                  <a:lnTo>
                    <a:pt x="1709" y="1152"/>
                  </a:lnTo>
                  <a:close/>
                  <a:moveTo>
                    <a:pt x="15" y="1152"/>
                  </a:moveTo>
                  <a:lnTo>
                    <a:pt x="7" y="1145"/>
                  </a:lnTo>
                  <a:lnTo>
                    <a:pt x="15" y="1145"/>
                  </a:lnTo>
                  <a:lnTo>
                    <a:pt x="15" y="1152"/>
                  </a:lnTo>
                  <a:close/>
                  <a:moveTo>
                    <a:pt x="1709" y="1152"/>
                  </a:moveTo>
                  <a:lnTo>
                    <a:pt x="15" y="1152"/>
                  </a:lnTo>
                  <a:lnTo>
                    <a:pt x="15" y="1145"/>
                  </a:lnTo>
                  <a:lnTo>
                    <a:pt x="1709" y="1145"/>
                  </a:lnTo>
                  <a:lnTo>
                    <a:pt x="1709" y="1152"/>
                  </a:lnTo>
                  <a:close/>
                  <a:moveTo>
                    <a:pt x="1723" y="1152"/>
                  </a:moveTo>
                  <a:lnTo>
                    <a:pt x="1709" y="1152"/>
                  </a:lnTo>
                  <a:lnTo>
                    <a:pt x="1716" y="1145"/>
                  </a:lnTo>
                  <a:lnTo>
                    <a:pt x="1724" y="1145"/>
                  </a:lnTo>
                  <a:lnTo>
                    <a:pt x="1723" y="1152"/>
                  </a:lnTo>
                  <a:close/>
                </a:path>
              </a:pathLst>
            </a:custGeom>
            <a:solidFill>
              <a:srgbClr val="001F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pic>
          <p:nvPicPr>
            <p:cNvPr id="12" name="Picture 9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8251" y="5952"/>
              <a:ext cx="670" cy="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10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228" y="5954"/>
              <a:ext cx="2715" cy="2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Freeform 101"/>
            <p:cNvSpPr>
              <a:spLocks/>
            </p:cNvSpPr>
            <p:nvPr/>
          </p:nvSpPr>
          <p:spPr bwMode="auto">
            <a:xfrm>
              <a:off x="5109" y="5952"/>
              <a:ext cx="2222" cy="1198"/>
            </a:xfrm>
            <a:custGeom>
              <a:avLst/>
              <a:gdLst/>
              <a:ahLst/>
              <a:cxnLst>
                <a:cxn ang="0">
                  <a:pos x="2221" y="0"/>
                </a:cxn>
                <a:cxn ang="0">
                  <a:pos x="2193" y="0"/>
                </a:cxn>
                <a:cxn ang="0">
                  <a:pos x="204" y="0"/>
                </a:cxn>
                <a:cxn ang="0">
                  <a:pos x="184" y="0"/>
                </a:cxn>
                <a:cxn ang="0">
                  <a:pos x="180" y="12"/>
                </a:cxn>
                <a:cxn ang="0">
                  <a:pos x="146" y="113"/>
                </a:cxn>
                <a:cxn ang="0">
                  <a:pos x="117" y="216"/>
                </a:cxn>
                <a:cxn ang="0">
                  <a:pos x="91" y="319"/>
                </a:cxn>
                <a:cxn ang="0">
                  <a:pos x="67" y="425"/>
                </a:cxn>
                <a:cxn ang="0">
                  <a:pos x="48" y="530"/>
                </a:cxn>
                <a:cxn ang="0">
                  <a:pos x="31" y="636"/>
                </a:cxn>
                <a:cxn ang="0">
                  <a:pos x="19" y="742"/>
                </a:cxn>
                <a:cxn ang="0">
                  <a:pos x="9" y="850"/>
                </a:cxn>
                <a:cxn ang="0">
                  <a:pos x="2" y="960"/>
                </a:cxn>
                <a:cxn ang="0">
                  <a:pos x="0" y="1068"/>
                </a:cxn>
                <a:cxn ang="0">
                  <a:pos x="0" y="1183"/>
                </a:cxn>
                <a:cxn ang="0">
                  <a:pos x="2" y="1188"/>
                </a:cxn>
                <a:cxn ang="0">
                  <a:pos x="7" y="1190"/>
                </a:cxn>
                <a:cxn ang="0">
                  <a:pos x="9" y="1195"/>
                </a:cxn>
                <a:cxn ang="0">
                  <a:pos x="16" y="1198"/>
                </a:cxn>
                <a:cxn ang="0">
                  <a:pos x="21" y="1198"/>
                </a:cxn>
                <a:cxn ang="0">
                  <a:pos x="892" y="1176"/>
                </a:cxn>
                <a:cxn ang="0">
                  <a:pos x="1764" y="1154"/>
                </a:cxn>
                <a:cxn ang="0">
                  <a:pos x="1776" y="1154"/>
                </a:cxn>
                <a:cxn ang="0">
                  <a:pos x="1783" y="1147"/>
                </a:cxn>
                <a:cxn ang="0">
                  <a:pos x="1783" y="1135"/>
                </a:cxn>
                <a:cxn ang="0">
                  <a:pos x="1783" y="1116"/>
                </a:cxn>
                <a:cxn ang="0">
                  <a:pos x="1764" y="1116"/>
                </a:cxn>
                <a:cxn ang="0">
                  <a:pos x="1764" y="1116"/>
                </a:cxn>
                <a:cxn ang="0">
                  <a:pos x="1783" y="1116"/>
                </a:cxn>
                <a:cxn ang="0">
                  <a:pos x="1783" y="1030"/>
                </a:cxn>
                <a:cxn ang="0">
                  <a:pos x="1788" y="979"/>
                </a:cxn>
                <a:cxn ang="0">
                  <a:pos x="1792" y="926"/>
                </a:cxn>
                <a:cxn ang="0">
                  <a:pos x="1797" y="876"/>
                </a:cxn>
                <a:cxn ang="0">
                  <a:pos x="1826" y="725"/>
                </a:cxn>
                <a:cxn ang="0">
                  <a:pos x="1840" y="674"/>
                </a:cxn>
                <a:cxn ang="0">
                  <a:pos x="1855" y="626"/>
                </a:cxn>
                <a:cxn ang="0">
                  <a:pos x="1869" y="576"/>
                </a:cxn>
                <a:cxn ang="0">
                  <a:pos x="1888" y="528"/>
                </a:cxn>
                <a:cxn ang="0">
                  <a:pos x="1908" y="482"/>
                </a:cxn>
                <a:cxn ang="0">
                  <a:pos x="1927" y="434"/>
                </a:cxn>
                <a:cxn ang="0">
                  <a:pos x="1972" y="343"/>
                </a:cxn>
                <a:cxn ang="0">
                  <a:pos x="2052" y="211"/>
                </a:cxn>
                <a:cxn ang="0">
                  <a:pos x="2112" y="127"/>
                </a:cxn>
                <a:cxn ang="0">
                  <a:pos x="2176" y="48"/>
                </a:cxn>
                <a:cxn ang="0">
                  <a:pos x="2221" y="0"/>
                </a:cxn>
              </a:cxnLst>
              <a:rect l="0" t="0" r="r" b="b"/>
              <a:pathLst>
                <a:path w="2222" h="1198">
                  <a:moveTo>
                    <a:pt x="2221" y="0"/>
                  </a:moveTo>
                  <a:lnTo>
                    <a:pt x="2193" y="0"/>
                  </a:lnTo>
                  <a:lnTo>
                    <a:pt x="204" y="0"/>
                  </a:lnTo>
                  <a:lnTo>
                    <a:pt x="184" y="0"/>
                  </a:lnTo>
                  <a:lnTo>
                    <a:pt x="180" y="12"/>
                  </a:lnTo>
                  <a:lnTo>
                    <a:pt x="146" y="113"/>
                  </a:lnTo>
                  <a:lnTo>
                    <a:pt x="117" y="216"/>
                  </a:lnTo>
                  <a:lnTo>
                    <a:pt x="91" y="319"/>
                  </a:lnTo>
                  <a:lnTo>
                    <a:pt x="67" y="425"/>
                  </a:lnTo>
                  <a:lnTo>
                    <a:pt x="48" y="530"/>
                  </a:lnTo>
                  <a:lnTo>
                    <a:pt x="31" y="636"/>
                  </a:lnTo>
                  <a:lnTo>
                    <a:pt x="19" y="742"/>
                  </a:lnTo>
                  <a:lnTo>
                    <a:pt x="9" y="850"/>
                  </a:lnTo>
                  <a:lnTo>
                    <a:pt x="2" y="960"/>
                  </a:lnTo>
                  <a:lnTo>
                    <a:pt x="0" y="1068"/>
                  </a:lnTo>
                  <a:lnTo>
                    <a:pt x="0" y="1183"/>
                  </a:lnTo>
                  <a:lnTo>
                    <a:pt x="2" y="1188"/>
                  </a:lnTo>
                  <a:lnTo>
                    <a:pt x="7" y="1190"/>
                  </a:lnTo>
                  <a:lnTo>
                    <a:pt x="9" y="1195"/>
                  </a:lnTo>
                  <a:lnTo>
                    <a:pt x="16" y="1198"/>
                  </a:lnTo>
                  <a:lnTo>
                    <a:pt x="21" y="1198"/>
                  </a:lnTo>
                  <a:lnTo>
                    <a:pt x="892" y="1176"/>
                  </a:lnTo>
                  <a:lnTo>
                    <a:pt x="1764" y="1154"/>
                  </a:lnTo>
                  <a:lnTo>
                    <a:pt x="1776" y="1154"/>
                  </a:lnTo>
                  <a:lnTo>
                    <a:pt x="1783" y="1147"/>
                  </a:lnTo>
                  <a:lnTo>
                    <a:pt x="1783" y="1135"/>
                  </a:lnTo>
                  <a:lnTo>
                    <a:pt x="1783" y="1116"/>
                  </a:lnTo>
                  <a:lnTo>
                    <a:pt x="1764" y="1116"/>
                  </a:lnTo>
                  <a:lnTo>
                    <a:pt x="1783" y="1116"/>
                  </a:lnTo>
                  <a:lnTo>
                    <a:pt x="1783" y="1030"/>
                  </a:lnTo>
                  <a:lnTo>
                    <a:pt x="1788" y="979"/>
                  </a:lnTo>
                  <a:lnTo>
                    <a:pt x="1792" y="926"/>
                  </a:lnTo>
                  <a:lnTo>
                    <a:pt x="1797" y="876"/>
                  </a:lnTo>
                  <a:lnTo>
                    <a:pt x="1826" y="725"/>
                  </a:lnTo>
                  <a:lnTo>
                    <a:pt x="1840" y="674"/>
                  </a:lnTo>
                  <a:lnTo>
                    <a:pt x="1855" y="626"/>
                  </a:lnTo>
                  <a:lnTo>
                    <a:pt x="1869" y="576"/>
                  </a:lnTo>
                  <a:lnTo>
                    <a:pt x="1888" y="528"/>
                  </a:lnTo>
                  <a:lnTo>
                    <a:pt x="1908" y="482"/>
                  </a:lnTo>
                  <a:lnTo>
                    <a:pt x="1927" y="434"/>
                  </a:lnTo>
                  <a:lnTo>
                    <a:pt x="1972" y="343"/>
                  </a:lnTo>
                  <a:lnTo>
                    <a:pt x="2052" y="211"/>
                  </a:lnTo>
                  <a:lnTo>
                    <a:pt x="2112" y="127"/>
                  </a:lnTo>
                  <a:lnTo>
                    <a:pt x="2176" y="48"/>
                  </a:lnTo>
                  <a:lnTo>
                    <a:pt x="2221" y="0"/>
                  </a:lnTo>
                </a:path>
              </a:pathLst>
            </a:custGeom>
            <a:solidFill>
              <a:srgbClr val="00793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28" name="AutoShape 92"/>
            <p:cNvSpPr>
              <a:spLocks/>
            </p:cNvSpPr>
            <p:nvPr/>
          </p:nvSpPr>
          <p:spPr bwMode="auto">
            <a:xfrm rot="4193032">
              <a:off x="8925" y="3943"/>
              <a:ext cx="1657" cy="1260"/>
            </a:xfrm>
            <a:custGeom>
              <a:avLst/>
              <a:gdLst/>
              <a:ahLst/>
              <a:cxnLst>
                <a:cxn ang="0">
                  <a:pos x="84" y="579"/>
                </a:cxn>
                <a:cxn ang="0">
                  <a:pos x="60" y="575"/>
                </a:cxn>
                <a:cxn ang="0">
                  <a:pos x="41" y="563"/>
                </a:cxn>
                <a:cxn ang="0">
                  <a:pos x="28" y="544"/>
                </a:cxn>
                <a:cxn ang="0">
                  <a:pos x="22" y="521"/>
                </a:cxn>
                <a:cxn ang="0">
                  <a:pos x="0" y="0"/>
                </a:cxn>
                <a:cxn ang="0">
                  <a:pos x="136" y="70"/>
                </a:cxn>
                <a:cxn ang="0">
                  <a:pos x="115" y="70"/>
                </a:cxn>
                <a:cxn ang="0">
                  <a:pos x="14" y="135"/>
                </a:cxn>
                <a:cxn ang="0">
                  <a:pos x="134" y="321"/>
                </a:cxn>
                <a:cxn ang="0">
                  <a:pos x="142" y="516"/>
                </a:cxn>
                <a:cxn ang="0">
                  <a:pos x="138" y="539"/>
                </a:cxn>
                <a:cxn ang="0">
                  <a:pos x="126" y="558"/>
                </a:cxn>
                <a:cxn ang="0">
                  <a:pos x="108" y="572"/>
                </a:cxn>
                <a:cxn ang="0">
                  <a:pos x="84" y="579"/>
                </a:cxn>
                <a:cxn ang="0">
                  <a:pos x="134" y="321"/>
                </a:cxn>
                <a:cxn ang="0">
                  <a:pos x="14" y="135"/>
                </a:cxn>
                <a:cxn ang="0">
                  <a:pos x="115" y="70"/>
                </a:cxn>
                <a:cxn ang="0">
                  <a:pos x="134" y="99"/>
                </a:cxn>
                <a:cxn ang="0">
                  <a:pos x="125" y="99"/>
                </a:cxn>
                <a:cxn ang="0">
                  <a:pos x="38" y="154"/>
                </a:cxn>
                <a:cxn ang="0">
                  <a:pos x="129" y="201"/>
                </a:cxn>
                <a:cxn ang="0">
                  <a:pos x="134" y="321"/>
                </a:cxn>
                <a:cxn ang="0">
                  <a:pos x="431" y="352"/>
                </a:cxn>
                <a:cxn ang="0">
                  <a:pos x="408" y="346"/>
                </a:cxn>
                <a:cxn ang="0">
                  <a:pos x="234" y="256"/>
                </a:cxn>
                <a:cxn ang="0">
                  <a:pos x="115" y="70"/>
                </a:cxn>
                <a:cxn ang="0">
                  <a:pos x="136" y="70"/>
                </a:cxn>
                <a:cxn ang="0">
                  <a:pos x="463" y="238"/>
                </a:cxn>
                <a:cxn ang="0">
                  <a:pos x="481" y="252"/>
                </a:cxn>
                <a:cxn ang="0">
                  <a:pos x="493" y="272"/>
                </a:cxn>
                <a:cxn ang="0">
                  <a:pos x="496" y="296"/>
                </a:cxn>
                <a:cxn ang="0">
                  <a:pos x="490" y="320"/>
                </a:cxn>
                <a:cxn ang="0">
                  <a:pos x="474" y="338"/>
                </a:cxn>
                <a:cxn ang="0">
                  <a:pos x="453" y="349"/>
                </a:cxn>
                <a:cxn ang="0">
                  <a:pos x="431" y="352"/>
                </a:cxn>
                <a:cxn ang="0">
                  <a:pos x="129" y="201"/>
                </a:cxn>
                <a:cxn ang="0">
                  <a:pos x="38" y="154"/>
                </a:cxn>
                <a:cxn ang="0">
                  <a:pos x="125" y="99"/>
                </a:cxn>
                <a:cxn ang="0">
                  <a:pos x="129" y="201"/>
                </a:cxn>
                <a:cxn ang="0">
                  <a:pos x="234" y="256"/>
                </a:cxn>
                <a:cxn ang="0">
                  <a:pos x="129" y="201"/>
                </a:cxn>
                <a:cxn ang="0">
                  <a:pos x="125" y="99"/>
                </a:cxn>
                <a:cxn ang="0">
                  <a:pos x="134" y="99"/>
                </a:cxn>
                <a:cxn ang="0">
                  <a:pos x="234" y="256"/>
                </a:cxn>
                <a:cxn ang="0">
                  <a:pos x="1813" y="2722"/>
                </a:cxn>
                <a:cxn ang="0">
                  <a:pos x="1670" y="2722"/>
                </a:cxn>
                <a:cxn ang="0">
                  <a:pos x="134" y="321"/>
                </a:cxn>
                <a:cxn ang="0">
                  <a:pos x="129" y="201"/>
                </a:cxn>
                <a:cxn ang="0">
                  <a:pos x="234" y="256"/>
                </a:cxn>
                <a:cxn ang="0">
                  <a:pos x="1813" y="2722"/>
                </a:cxn>
              </a:cxnLst>
              <a:rect l="0" t="0" r="r" b="b"/>
              <a:pathLst>
                <a:path w="1813" h="2722">
                  <a:moveTo>
                    <a:pt x="84" y="579"/>
                  </a:moveTo>
                  <a:lnTo>
                    <a:pt x="60" y="575"/>
                  </a:lnTo>
                  <a:lnTo>
                    <a:pt x="41" y="563"/>
                  </a:lnTo>
                  <a:lnTo>
                    <a:pt x="28" y="544"/>
                  </a:lnTo>
                  <a:lnTo>
                    <a:pt x="22" y="521"/>
                  </a:lnTo>
                  <a:lnTo>
                    <a:pt x="0" y="0"/>
                  </a:lnTo>
                  <a:lnTo>
                    <a:pt x="136" y="70"/>
                  </a:lnTo>
                  <a:lnTo>
                    <a:pt x="115" y="70"/>
                  </a:lnTo>
                  <a:lnTo>
                    <a:pt x="14" y="135"/>
                  </a:lnTo>
                  <a:lnTo>
                    <a:pt x="134" y="321"/>
                  </a:lnTo>
                  <a:lnTo>
                    <a:pt x="142" y="516"/>
                  </a:lnTo>
                  <a:lnTo>
                    <a:pt x="138" y="539"/>
                  </a:lnTo>
                  <a:lnTo>
                    <a:pt x="126" y="558"/>
                  </a:lnTo>
                  <a:lnTo>
                    <a:pt x="108" y="572"/>
                  </a:lnTo>
                  <a:lnTo>
                    <a:pt x="84" y="579"/>
                  </a:lnTo>
                  <a:close/>
                  <a:moveTo>
                    <a:pt x="134" y="321"/>
                  </a:moveTo>
                  <a:lnTo>
                    <a:pt x="14" y="135"/>
                  </a:lnTo>
                  <a:lnTo>
                    <a:pt x="115" y="70"/>
                  </a:lnTo>
                  <a:lnTo>
                    <a:pt x="134" y="99"/>
                  </a:lnTo>
                  <a:lnTo>
                    <a:pt x="125" y="99"/>
                  </a:lnTo>
                  <a:lnTo>
                    <a:pt x="38" y="154"/>
                  </a:lnTo>
                  <a:lnTo>
                    <a:pt x="129" y="201"/>
                  </a:lnTo>
                  <a:lnTo>
                    <a:pt x="134" y="321"/>
                  </a:lnTo>
                  <a:close/>
                  <a:moveTo>
                    <a:pt x="431" y="352"/>
                  </a:moveTo>
                  <a:lnTo>
                    <a:pt x="408" y="346"/>
                  </a:lnTo>
                  <a:lnTo>
                    <a:pt x="234" y="256"/>
                  </a:lnTo>
                  <a:lnTo>
                    <a:pt x="115" y="70"/>
                  </a:lnTo>
                  <a:lnTo>
                    <a:pt x="136" y="70"/>
                  </a:lnTo>
                  <a:lnTo>
                    <a:pt x="463" y="238"/>
                  </a:lnTo>
                  <a:lnTo>
                    <a:pt x="481" y="252"/>
                  </a:lnTo>
                  <a:lnTo>
                    <a:pt x="493" y="272"/>
                  </a:lnTo>
                  <a:lnTo>
                    <a:pt x="496" y="296"/>
                  </a:lnTo>
                  <a:lnTo>
                    <a:pt x="490" y="320"/>
                  </a:lnTo>
                  <a:lnTo>
                    <a:pt x="474" y="338"/>
                  </a:lnTo>
                  <a:lnTo>
                    <a:pt x="453" y="349"/>
                  </a:lnTo>
                  <a:lnTo>
                    <a:pt x="431" y="352"/>
                  </a:lnTo>
                  <a:close/>
                  <a:moveTo>
                    <a:pt x="129" y="201"/>
                  </a:moveTo>
                  <a:lnTo>
                    <a:pt x="38" y="154"/>
                  </a:lnTo>
                  <a:lnTo>
                    <a:pt x="125" y="99"/>
                  </a:lnTo>
                  <a:lnTo>
                    <a:pt x="129" y="201"/>
                  </a:lnTo>
                  <a:close/>
                  <a:moveTo>
                    <a:pt x="234" y="256"/>
                  </a:moveTo>
                  <a:lnTo>
                    <a:pt x="129" y="201"/>
                  </a:lnTo>
                  <a:lnTo>
                    <a:pt x="125" y="99"/>
                  </a:lnTo>
                  <a:lnTo>
                    <a:pt x="134" y="99"/>
                  </a:lnTo>
                  <a:lnTo>
                    <a:pt x="234" y="256"/>
                  </a:lnTo>
                  <a:close/>
                  <a:moveTo>
                    <a:pt x="1813" y="2722"/>
                  </a:moveTo>
                  <a:lnTo>
                    <a:pt x="1670" y="2722"/>
                  </a:lnTo>
                  <a:lnTo>
                    <a:pt x="134" y="321"/>
                  </a:lnTo>
                  <a:lnTo>
                    <a:pt x="129" y="201"/>
                  </a:lnTo>
                  <a:lnTo>
                    <a:pt x="234" y="256"/>
                  </a:lnTo>
                  <a:lnTo>
                    <a:pt x="1813" y="27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sp>
        <p:nvSpPr>
          <p:cNvPr id="16" name="CaixaDeTexto 15"/>
          <p:cNvSpPr txBox="1"/>
          <p:nvPr/>
        </p:nvSpPr>
        <p:spPr>
          <a:xfrm>
            <a:off x="357158" y="1928802"/>
            <a:ext cx="464347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Arial" pitchFamily="34" charset="0"/>
                <a:cs typeface="Arial" pitchFamily="34" charset="0"/>
              </a:rPr>
              <a:t>RECEITA  ORÇAMENTÁRIA  (LÍQUIDO)  </a:t>
            </a:r>
          </a:p>
          <a:p>
            <a:r>
              <a:rPr lang="pt-BR" sz="2000" b="1" dirty="0" smtClean="0">
                <a:latin typeface="Arial" pitchFamily="34" charset="0"/>
                <a:cs typeface="Arial" pitchFamily="34" charset="0"/>
              </a:rPr>
              <a:t>ARRECADADA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3º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QUADRIMESTRE</a:t>
            </a:r>
          </a:p>
          <a:p>
            <a:endParaRPr lang="pt-BR" sz="2000" b="1" dirty="0">
              <a:latin typeface="Arial" pitchFamily="34" charset="0"/>
              <a:cs typeface="Arial" pitchFamily="34" charset="0"/>
            </a:endParaRPr>
          </a:p>
          <a:p>
            <a:r>
              <a:rPr lang="pt-BR" sz="3200" b="1" dirty="0" smtClean="0">
                <a:latin typeface="Arial" pitchFamily="34" charset="0"/>
                <a:cs typeface="Arial" pitchFamily="34" charset="0"/>
              </a:rPr>
              <a:t>         </a:t>
            </a:r>
            <a:r>
              <a:rPr lang="pt-BR" sz="3200" b="1" dirty="0" smtClean="0">
                <a:latin typeface="Arial" pitchFamily="34" charset="0"/>
                <a:cs typeface="Arial" pitchFamily="34" charset="0"/>
              </a:rPr>
              <a:t>19.205.835,98</a:t>
            </a:r>
            <a:endParaRPr lang="pt-BR" sz="3200" b="1" dirty="0" smtClean="0">
              <a:latin typeface="Arial" pitchFamily="34" charset="0"/>
              <a:cs typeface="Arial" pitchFamily="34" charset="0"/>
            </a:endParaRPr>
          </a:p>
          <a:p>
            <a:endParaRPr lang="pt-BR" sz="3200" b="1" dirty="0">
              <a:latin typeface="Arial" pitchFamily="34" charset="0"/>
              <a:cs typeface="Arial" pitchFamily="34" charset="0"/>
            </a:endParaRPr>
          </a:p>
          <a:p>
            <a:r>
              <a:rPr lang="pt-BR" sz="2000" b="1" dirty="0" smtClean="0">
                <a:latin typeface="Arial" pitchFamily="34" charset="0"/>
                <a:cs typeface="Arial" pitchFamily="34" charset="0"/>
              </a:rPr>
              <a:t>MÉDIA MENSAL </a:t>
            </a:r>
          </a:p>
          <a:p>
            <a:endParaRPr lang="pt-BR" sz="2000" b="1" dirty="0">
              <a:latin typeface="Arial" pitchFamily="34" charset="0"/>
              <a:cs typeface="Arial" pitchFamily="34" charset="0"/>
            </a:endParaRPr>
          </a:p>
          <a:p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Igual 20"/>
          <p:cNvSpPr/>
          <p:nvPr/>
        </p:nvSpPr>
        <p:spPr>
          <a:xfrm>
            <a:off x="1142976" y="4643446"/>
            <a:ext cx="1343028" cy="785818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500034" y="5500702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latin typeface="Arial" pitchFamily="34" charset="0"/>
                <a:cs typeface="Arial" pitchFamily="34" charset="0"/>
              </a:rPr>
              <a:t>1.600.486,33</a:t>
            </a:r>
            <a:endParaRPr lang="pt-BR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5286380" y="2500306"/>
            <a:ext cx="3143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Arial" pitchFamily="34" charset="0"/>
                <a:cs typeface="Arial" pitchFamily="34" charset="0"/>
              </a:rPr>
              <a:t>ORÇADO 16.086.000,00 </a:t>
            </a:r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CaixaDeTexto 28"/>
          <p:cNvSpPr txBox="1"/>
          <p:nvPr/>
        </p:nvSpPr>
        <p:spPr>
          <a:xfrm>
            <a:off x="5429256" y="5429264"/>
            <a:ext cx="2143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latin typeface="Arial" pitchFamily="34" charset="0"/>
                <a:cs typeface="Arial" pitchFamily="34" charset="0"/>
              </a:rPr>
              <a:t>119,39</a:t>
            </a:r>
            <a:r>
              <a:rPr lang="pt-BR" sz="3200" dirty="0" smtClean="0">
                <a:latin typeface="Arial" pitchFamily="34" charset="0"/>
                <a:cs typeface="Arial" pitchFamily="34" charset="0"/>
              </a:rPr>
              <a:t>%</a:t>
            </a:r>
            <a:endParaRPr lang="pt-BR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1524000" y="1643050"/>
          <a:ext cx="6096000" cy="375920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 dirty="0">
                          <a:latin typeface="Arial"/>
                          <a:ea typeface="Times New Roman"/>
                        </a:rPr>
                        <a:t>Evolução da Receita </a:t>
                      </a:r>
                      <a:r>
                        <a:rPr lang="pt-BR" sz="2000" b="1" dirty="0" smtClean="0">
                          <a:latin typeface="Arial"/>
                          <a:ea typeface="Times New Roman"/>
                        </a:rPr>
                        <a:t>Orçamentária</a:t>
                      </a:r>
                      <a:endParaRPr lang="pt-BR" sz="2000" b="1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14282" y="357166"/>
            <a:ext cx="8501122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RECEITA ORÇAMENTÁRIA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Lei 4.320/64, Art. 2°, § 1° e 2°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285721" y="1691116"/>
            <a:ext cx="8143932" cy="3666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42976" y="857232"/>
            <a:ext cx="70723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b="1" dirty="0" smtClean="0">
                <a:latin typeface="Arial" pitchFamily="34" charset="0"/>
                <a:cs typeface="Arial" pitchFamily="34" charset="0"/>
              </a:rPr>
              <a:t>DESPESA ORÇAMENTARIA 2020</a:t>
            </a:r>
            <a:endParaRPr lang="pt-BR" sz="32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78"/>
          <p:cNvGrpSpPr>
            <a:grpSpLocks/>
          </p:cNvGrpSpPr>
          <p:nvPr/>
        </p:nvGrpSpPr>
        <p:grpSpPr bwMode="auto">
          <a:xfrm>
            <a:off x="2928926" y="2428868"/>
            <a:ext cx="5786478" cy="3216087"/>
            <a:chOff x="5025" y="3230"/>
            <a:chExt cx="7092" cy="5064"/>
          </a:xfrm>
        </p:grpSpPr>
        <p:pic>
          <p:nvPicPr>
            <p:cNvPr id="4" name="Picture 8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025" y="3391"/>
              <a:ext cx="7092" cy="2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AutoShape 82"/>
            <p:cNvSpPr>
              <a:spLocks/>
            </p:cNvSpPr>
            <p:nvPr/>
          </p:nvSpPr>
          <p:spPr bwMode="auto">
            <a:xfrm>
              <a:off x="5337" y="3684"/>
              <a:ext cx="6443" cy="2268"/>
            </a:xfrm>
            <a:custGeom>
              <a:avLst/>
              <a:gdLst/>
              <a:ahLst/>
              <a:cxnLst>
                <a:cxn ang="0">
                  <a:pos x="4" y="2257"/>
                </a:cxn>
                <a:cxn ang="0">
                  <a:pos x="84" y="2056"/>
                </a:cxn>
                <a:cxn ang="0">
                  <a:pos x="177" y="1861"/>
                </a:cxn>
                <a:cxn ang="0">
                  <a:pos x="280" y="1673"/>
                </a:cxn>
                <a:cxn ang="0">
                  <a:pos x="395" y="1493"/>
                </a:cxn>
                <a:cxn ang="0">
                  <a:pos x="521" y="1321"/>
                </a:cxn>
                <a:cxn ang="0">
                  <a:pos x="657" y="1157"/>
                </a:cxn>
                <a:cxn ang="0">
                  <a:pos x="803" y="1002"/>
                </a:cxn>
                <a:cxn ang="0">
                  <a:pos x="958" y="856"/>
                </a:cxn>
                <a:cxn ang="0">
                  <a:pos x="1122" y="720"/>
                </a:cxn>
                <a:cxn ang="0">
                  <a:pos x="1295" y="594"/>
                </a:cxn>
                <a:cxn ang="0">
                  <a:pos x="1475" y="479"/>
                </a:cxn>
                <a:cxn ang="0">
                  <a:pos x="1662" y="375"/>
                </a:cxn>
                <a:cxn ang="0">
                  <a:pos x="1857" y="283"/>
                </a:cxn>
                <a:cxn ang="0">
                  <a:pos x="2058" y="203"/>
                </a:cxn>
                <a:cxn ang="0">
                  <a:pos x="2265" y="135"/>
                </a:cxn>
                <a:cxn ang="0">
                  <a:pos x="2478" y="81"/>
                </a:cxn>
                <a:cxn ang="0">
                  <a:pos x="2696" y="40"/>
                </a:cxn>
                <a:cxn ang="0">
                  <a:pos x="2918" y="13"/>
                </a:cxn>
                <a:cxn ang="0">
                  <a:pos x="3145" y="1"/>
                </a:cxn>
                <a:cxn ang="0">
                  <a:pos x="3374" y="3"/>
                </a:cxn>
                <a:cxn ang="0">
                  <a:pos x="3599" y="21"/>
                </a:cxn>
                <a:cxn ang="0">
                  <a:pos x="3820" y="52"/>
                </a:cxn>
                <a:cxn ang="0">
                  <a:pos x="4036" y="98"/>
                </a:cxn>
                <a:cxn ang="0">
                  <a:pos x="4247" y="156"/>
                </a:cxn>
                <a:cxn ang="0">
                  <a:pos x="4452" y="228"/>
                </a:cxn>
                <a:cxn ang="0">
                  <a:pos x="4651" y="312"/>
                </a:cxn>
                <a:cxn ang="0">
                  <a:pos x="4844" y="409"/>
                </a:cxn>
                <a:cxn ang="0">
                  <a:pos x="5029" y="516"/>
                </a:cxn>
                <a:cxn ang="0">
                  <a:pos x="5207" y="635"/>
                </a:cxn>
                <a:cxn ang="0">
                  <a:pos x="5376" y="764"/>
                </a:cxn>
                <a:cxn ang="0">
                  <a:pos x="5537" y="903"/>
                </a:cxn>
                <a:cxn ang="0">
                  <a:pos x="5689" y="1052"/>
                </a:cxn>
                <a:cxn ang="0">
                  <a:pos x="5832" y="1211"/>
                </a:cxn>
                <a:cxn ang="0">
                  <a:pos x="5965" y="1377"/>
                </a:cxn>
                <a:cxn ang="0">
                  <a:pos x="6087" y="1552"/>
                </a:cxn>
                <a:cxn ang="0">
                  <a:pos x="6183" y="1709"/>
                </a:cxn>
                <a:cxn ang="0">
                  <a:pos x="3070" y="1715"/>
                </a:cxn>
                <a:cxn ang="0">
                  <a:pos x="2849" y="1749"/>
                </a:cxn>
                <a:cxn ang="0">
                  <a:pos x="2639" y="1810"/>
                </a:cxn>
                <a:cxn ang="0">
                  <a:pos x="2441" y="1896"/>
                </a:cxn>
                <a:cxn ang="0">
                  <a:pos x="2257" y="2006"/>
                </a:cxn>
                <a:cxn ang="0">
                  <a:pos x="2089" y="2137"/>
                </a:cxn>
                <a:cxn ang="0">
                  <a:pos x="1956" y="2268"/>
                </a:cxn>
                <a:cxn ang="0">
                  <a:pos x="4454" y="2235"/>
                </a:cxn>
                <a:cxn ang="0">
                  <a:pos x="4298" y="2091"/>
                </a:cxn>
                <a:cxn ang="0">
                  <a:pos x="4124" y="1967"/>
                </a:cxn>
                <a:cxn ang="0">
                  <a:pos x="3936" y="1865"/>
                </a:cxn>
                <a:cxn ang="0">
                  <a:pos x="3734" y="1787"/>
                </a:cxn>
                <a:cxn ang="0">
                  <a:pos x="3520" y="1735"/>
                </a:cxn>
                <a:cxn ang="0">
                  <a:pos x="3297" y="1710"/>
                </a:cxn>
                <a:cxn ang="0">
                  <a:pos x="6198" y="1735"/>
                </a:cxn>
                <a:cxn ang="0">
                  <a:pos x="6298" y="1925"/>
                </a:cxn>
                <a:cxn ang="0">
                  <a:pos x="6386" y="2122"/>
                </a:cxn>
                <a:cxn ang="0">
                  <a:pos x="6442" y="2268"/>
                </a:cxn>
              </a:cxnLst>
              <a:rect l="0" t="0" r="r" b="b"/>
              <a:pathLst>
                <a:path w="6443" h="2268">
                  <a:moveTo>
                    <a:pt x="1956" y="2268"/>
                  </a:moveTo>
                  <a:lnTo>
                    <a:pt x="0" y="2268"/>
                  </a:lnTo>
                  <a:lnTo>
                    <a:pt x="4" y="2257"/>
                  </a:lnTo>
                  <a:lnTo>
                    <a:pt x="30" y="2189"/>
                  </a:lnTo>
                  <a:lnTo>
                    <a:pt x="56" y="2122"/>
                  </a:lnTo>
                  <a:lnTo>
                    <a:pt x="84" y="2056"/>
                  </a:lnTo>
                  <a:lnTo>
                    <a:pt x="114" y="1990"/>
                  </a:lnTo>
                  <a:lnTo>
                    <a:pt x="145" y="1925"/>
                  </a:lnTo>
                  <a:lnTo>
                    <a:pt x="177" y="1861"/>
                  </a:lnTo>
                  <a:lnTo>
                    <a:pt x="210" y="1798"/>
                  </a:lnTo>
                  <a:lnTo>
                    <a:pt x="245" y="1735"/>
                  </a:lnTo>
                  <a:lnTo>
                    <a:pt x="280" y="1673"/>
                  </a:lnTo>
                  <a:lnTo>
                    <a:pt x="318" y="1612"/>
                  </a:lnTo>
                  <a:lnTo>
                    <a:pt x="356" y="1552"/>
                  </a:lnTo>
                  <a:lnTo>
                    <a:pt x="395" y="1493"/>
                  </a:lnTo>
                  <a:lnTo>
                    <a:pt x="436" y="1435"/>
                  </a:lnTo>
                  <a:lnTo>
                    <a:pt x="478" y="1377"/>
                  </a:lnTo>
                  <a:lnTo>
                    <a:pt x="521" y="1321"/>
                  </a:lnTo>
                  <a:lnTo>
                    <a:pt x="565" y="1265"/>
                  </a:lnTo>
                  <a:lnTo>
                    <a:pt x="611" y="1211"/>
                  </a:lnTo>
                  <a:lnTo>
                    <a:pt x="657" y="1157"/>
                  </a:lnTo>
                  <a:lnTo>
                    <a:pt x="705" y="1104"/>
                  </a:lnTo>
                  <a:lnTo>
                    <a:pt x="753" y="1052"/>
                  </a:lnTo>
                  <a:lnTo>
                    <a:pt x="803" y="1002"/>
                  </a:lnTo>
                  <a:lnTo>
                    <a:pt x="854" y="952"/>
                  </a:lnTo>
                  <a:lnTo>
                    <a:pt x="906" y="903"/>
                  </a:lnTo>
                  <a:lnTo>
                    <a:pt x="958" y="856"/>
                  </a:lnTo>
                  <a:lnTo>
                    <a:pt x="1012" y="809"/>
                  </a:lnTo>
                  <a:lnTo>
                    <a:pt x="1067" y="764"/>
                  </a:lnTo>
                  <a:lnTo>
                    <a:pt x="1122" y="720"/>
                  </a:lnTo>
                  <a:lnTo>
                    <a:pt x="1179" y="677"/>
                  </a:lnTo>
                  <a:lnTo>
                    <a:pt x="1236" y="635"/>
                  </a:lnTo>
                  <a:lnTo>
                    <a:pt x="1295" y="594"/>
                  </a:lnTo>
                  <a:lnTo>
                    <a:pt x="1354" y="555"/>
                  </a:lnTo>
                  <a:lnTo>
                    <a:pt x="1414" y="516"/>
                  </a:lnTo>
                  <a:lnTo>
                    <a:pt x="1475" y="479"/>
                  </a:lnTo>
                  <a:lnTo>
                    <a:pt x="1537" y="443"/>
                  </a:lnTo>
                  <a:lnTo>
                    <a:pt x="1599" y="409"/>
                  </a:lnTo>
                  <a:lnTo>
                    <a:pt x="1662" y="375"/>
                  </a:lnTo>
                  <a:lnTo>
                    <a:pt x="1727" y="343"/>
                  </a:lnTo>
                  <a:lnTo>
                    <a:pt x="1791" y="312"/>
                  </a:lnTo>
                  <a:lnTo>
                    <a:pt x="1857" y="283"/>
                  </a:lnTo>
                  <a:lnTo>
                    <a:pt x="1923" y="255"/>
                  </a:lnTo>
                  <a:lnTo>
                    <a:pt x="1991" y="228"/>
                  </a:lnTo>
                  <a:lnTo>
                    <a:pt x="2058" y="203"/>
                  </a:lnTo>
                  <a:lnTo>
                    <a:pt x="2127" y="179"/>
                  </a:lnTo>
                  <a:lnTo>
                    <a:pt x="2196" y="156"/>
                  </a:lnTo>
                  <a:lnTo>
                    <a:pt x="2265" y="135"/>
                  </a:lnTo>
                  <a:lnTo>
                    <a:pt x="2336" y="116"/>
                  </a:lnTo>
                  <a:lnTo>
                    <a:pt x="2407" y="98"/>
                  </a:lnTo>
                  <a:lnTo>
                    <a:pt x="2478" y="81"/>
                  </a:lnTo>
                  <a:lnTo>
                    <a:pt x="2550" y="66"/>
                  </a:lnTo>
                  <a:lnTo>
                    <a:pt x="2623" y="52"/>
                  </a:lnTo>
                  <a:lnTo>
                    <a:pt x="2696" y="40"/>
                  </a:lnTo>
                  <a:lnTo>
                    <a:pt x="2770" y="30"/>
                  </a:lnTo>
                  <a:lnTo>
                    <a:pt x="2844" y="21"/>
                  </a:lnTo>
                  <a:lnTo>
                    <a:pt x="2918" y="13"/>
                  </a:lnTo>
                  <a:lnTo>
                    <a:pt x="2994" y="7"/>
                  </a:lnTo>
                  <a:lnTo>
                    <a:pt x="3069" y="3"/>
                  </a:lnTo>
                  <a:lnTo>
                    <a:pt x="3145" y="1"/>
                  </a:lnTo>
                  <a:lnTo>
                    <a:pt x="3221" y="0"/>
                  </a:lnTo>
                  <a:lnTo>
                    <a:pt x="3298" y="1"/>
                  </a:lnTo>
                  <a:lnTo>
                    <a:pt x="3374" y="3"/>
                  </a:lnTo>
                  <a:lnTo>
                    <a:pt x="3449" y="7"/>
                  </a:lnTo>
                  <a:lnTo>
                    <a:pt x="3524" y="13"/>
                  </a:lnTo>
                  <a:lnTo>
                    <a:pt x="3599" y="21"/>
                  </a:lnTo>
                  <a:lnTo>
                    <a:pt x="3673" y="30"/>
                  </a:lnTo>
                  <a:lnTo>
                    <a:pt x="3747" y="40"/>
                  </a:lnTo>
                  <a:lnTo>
                    <a:pt x="3820" y="52"/>
                  </a:lnTo>
                  <a:lnTo>
                    <a:pt x="3893" y="66"/>
                  </a:lnTo>
                  <a:lnTo>
                    <a:pt x="3965" y="81"/>
                  </a:lnTo>
                  <a:lnTo>
                    <a:pt x="4036" y="98"/>
                  </a:lnTo>
                  <a:lnTo>
                    <a:pt x="4107" y="116"/>
                  </a:lnTo>
                  <a:lnTo>
                    <a:pt x="4177" y="135"/>
                  </a:lnTo>
                  <a:lnTo>
                    <a:pt x="4247" y="156"/>
                  </a:lnTo>
                  <a:lnTo>
                    <a:pt x="4316" y="179"/>
                  </a:lnTo>
                  <a:lnTo>
                    <a:pt x="4385" y="203"/>
                  </a:lnTo>
                  <a:lnTo>
                    <a:pt x="4452" y="228"/>
                  </a:lnTo>
                  <a:lnTo>
                    <a:pt x="4519" y="255"/>
                  </a:lnTo>
                  <a:lnTo>
                    <a:pt x="4586" y="283"/>
                  </a:lnTo>
                  <a:lnTo>
                    <a:pt x="4651" y="312"/>
                  </a:lnTo>
                  <a:lnTo>
                    <a:pt x="4716" y="343"/>
                  </a:lnTo>
                  <a:lnTo>
                    <a:pt x="4780" y="375"/>
                  </a:lnTo>
                  <a:lnTo>
                    <a:pt x="4844" y="409"/>
                  </a:lnTo>
                  <a:lnTo>
                    <a:pt x="4906" y="443"/>
                  </a:lnTo>
                  <a:lnTo>
                    <a:pt x="4968" y="479"/>
                  </a:lnTo>
                  <a:lnTo>
                    <a:pt x="5029" y="516"/>
                  </a:lnTo>
                  <a:lnTo>
                    <a:pt x="5089" y="555"/>
                  </a:lnTo>
                  <a:lnTo>
                    <a:pt x="5148" y="594"/>
                  </a:lnTo>
                  <a:lnTo>
                    <a:pt x="5207" y="635"/>
                  </a:lnTo>
                  <a:lnTo>
                    <a:pt x="5264" y="677"/>
                  </a:lnTo>
                  <a:lnTo>
                    <a:pt x="5321" y="720"/>
                  </a:lnTo>
                  <a:lnTo>
                    <a:pt x="5376" y="764"/>
                  </a:lnTo>
                  <a:lnTo>
                    <a:pt x="5431" y="809"/>
                  </a:lnTo>
                  <a:lnTo>
                    <a:pt x="5485" y="856"/>
                  </a:lnTo>
                  <a:lnTo>
                    <a:pt x="5537" y="903"/>
                  </a:lnTo>
                  <a:lnTo>
                    <a:pt x="5589" y="952"/>
                  </a:lnTo>
                  <a:lnTo>
                    <a:pt x="5640" y="1002"/>
                  </a:lnTo>
                  <a:lnTo>
                    <a:pt x="5689" y="1052"/>
                  </a:lnTo>
                  <a:lnTo>
                    <a:pt x="5738" y="1104"/>
                  </a:lnTo>
                  <a:lnTo>
                    <a:pt x="5786" y="1157"/>
                  </a:lnTo>
                  <a:lnTo>
                    <a:pt x="5832" y="1211"/>
                  </a:lnTo>
                  <a:lnTo>
                    <a:pt x="5877" y="1265"/>
                  </a:lnTo>
                  <a:lnTo>
                    <a:pt x="5922" y="1321"/>
                  </a:lnTo>
                  <a:lnTo>
                    <a:pt x="5965" y="1377"/>
                  </a:lnTo>
                  <a:lnTo>
                    <a:pt x="6007" y="1435"/>
                  </a:lnTo>
                  <a:lnTo>
                    <a:pt x="6047" y="1493"/>
                  </a:lnTo>
                  <a:lnTo>
                    <a:pt x="6087" y="1552"/>
                  </a:lnTo>
                  <a:lnTo>
                    <a:pt x="6125" y="1612"/>
                  </a:lnTo>
                  <a:lnTo>
                    <a:pt x="6162" y="1673"/>
                  </a:lnTo>
                  <a:lnTo>
                    <a:pt x="6183" y="1709"/>
                  </a:lnTo>
                  <a:lnTo>
                    <a:pt x="3221" y="1709"/>
                  </a:lnTo>
                  <a:lnTo>
                    <a:pt x="3145" y="1710"/>
                  </a:lnTo>
                  <a:lnTo>
                    <a:pt x="3070" y="1715"/>
                  </a:lnTo>
                  <a:lnTo>
                    <a:pt x="2995" y="1724"/>
                  </a:lnTo>
                  <a:lnTo>
                    <a:pt x="2922" y="1735"/>
                  </a:lnTo>
                  <a:lnTo>
                    <a:pt x="2849" y="1749"/>
                  </a:lnTo>
                  <a:lnTo>
                    <a:pt x="2778" y="1767"/>
                  </a:lnTo>
                  <a:lnTo>
                    <a:pt x="2708" y="1787"/>
                  </a:lnTo>
                  <a:lnTo>
                    <a:pt x="2639" y="1810"/>
                  </a:lnTo>
                  <a:lnTo>
                    <a:pt x="2572" y="1836"/>
                  </a:lnTo>
                  <a:lnTo>
                    <a:pt x="2506" y="1865"/>
                  </a:lnTo>
                  <a:lnTo>
                    <a:pt x="2441" y="1896"/>
                  </a:lnTo>
                  <a:lnTo>
                    <a:pt x="2378" y="1930"/>
                  </a:lnTo>
                  <a:lnTo>
                    <a:pt x="2317" y="1967"/>
                  </a:lnTo>
                  <a:lnTo>
                    <a:pt x="2257" y="2006"/>
                  </a:lnTo>
                  <a:lnTo>
                    <a:pt x="2199" y="2047"/>
                  </a:lnTo>
                  <a:lnTo>
                    <a:pt x="2143" y="2091"/>
                  </a:lnTo>
                  <a:lnTo>
                    <a:pt x="2089" y="2137"/>
                  </a:lnTo>
                  <a:lnTo>
                    <a:pt x="2037" y="2185"/>
                  </a:lnTo>
                  <a:lnTo>
                    <a:pt x="1986" y="2235"/>
                  </a:lnTo>
                  <a:lnTo>
                    <a:pt x="1956" y="2268"/>
                  </a:lnTo>
                  <a:close/>
                  <a:moveTo>
                    <a:pt x="6442" y="2268"/>
                  </a:moveTo>
                  <a:lnTo>
                    <a:pt x="4485" y="2268"/>
                  </a:lnTo>
                  <a:lnTo>
                    <a:pt x="4454" y="2235"/>
                  </a:lnTo>
                  <a:lnTo>
                    <a:pt x="4404" y="2185"/>
                  </a:lnTo>
                  <a:lnTo>
                    <a:pt x="4352" y="2137"/>
                  </a:lnTo>
                  <a:lnTo>
                    <a:pt x="4298" y="2091"/>
                  </a:lnTo>
                  <a:lnTo>
                    <a:pt x="4242" y="2047"/>
                  </a:lnTo>
                  <a:lnTo>
                    <a:pt x="4184" y="2006"/>
                  </a:lnTo>
                  <a:lnTo>
                    <a:pt x="4124" y="1967"/>
                  </a:lnTo>
                  <a:lnTo>
                    <a:pt x="4063" y="1930"/>
                  </a:lnTo>
                  <a:lnTo>
                    <a:pt x="4000" y="1896"/>
                  </a:lnTo>
                  <a:lnTo>
                    <a:pt x="3936" y="1865"/>
                  </a:lnTo>
                  <a:lnTo>
                    <a:pt x="3870" y="1836"/>
                  </a:lnTo>
                  <a:lnTo>
                    <a:pt x="3802" y="1810"/>
                  </a:lnTo>
                  <a:lnTo>
                    <a:pt x="3734" y="1787"/>
                  </a:lnTo>
                  <a:lnTo>
                    <a:pt x="3664" y="1767"/>
                  </a:lnTo>
                  <a:lnTo>
                    <a:pt x="3593" y="1749"/>
                  </a:lnTo>
                  <a:lnTo>
                    <a:pt x="3520" y="1735"/>
                  </a:lnTo>
                  <a:lnTo>
                    <a:pt x="3447" y="1724"/>
                  </a:lnTo>
                  <a:lnTo>
                    <a:pt x="3373" y="1715"/>
                  </a:lnTo>
                  <a:lnTo>
                    <a:pt x="3297" y="1710"/>
                  </a:lnTo>
                  <a:lnTo>
                    <a:pt x="3221" y="1709"/>
                  </a:lnTo>
                  <a:lnTo>
                    <a:pt x="6183" y="1709"/>
                  </a:lnTo>
                  <a:lnTo>
                    <a:pt x="6198" y="1735"/>
                  </a:lnTo>
                  <a:lnTo>
                    <a:pt x="6233" y="1798"/>
                  </a:lnTo>
                  <a:lnTo>
                    <a:pt x="6266" y="1861"/>
                  </a:lnTo>
                  <a:lnTo>
                    <a:pt x="6298" y="1925"/>
                  </a:lnTo>
                  <a:lnTo>
                    <a:pt x="6329" y="1990"/>
                  </a:lnTo>
                  <a:lnTo>
                    <a:pt x="6358" y="2056"/>
                  </a:lnTo>
                  <a:lnTo>
                    <a:pt x="6386" y="2122"/>
                  </a:lnTo>
                  <a:lnTo>
                    <a:pt x="6413" y="2189"/>
                  </a:lnTo>
                  <a:lnTo>
                    <a:pt x="6439" y="2257"/>
                  </a:lnTo>
                  <a:lnTo>
                    <a:pt x="6442" y="2268"/>
                  </a:lnTo>
                  <a:close/>
                </a:path>
              </a:pathLst>
            </a:custGeom>
            <a:solidFill>
              <a:srgbClr val="1636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" name="AutoShape 83"/>
            <p:cNvSpPr>
              <a:spLocks/>
            </p:cNvSpPr>
            <p:nvPr/>
          </p:nvSpPr>
          <p:spPr bwMode="auto">
            <a:xfrm>
              <a:off x="5330" y="3676"/>
              <a:ext cx="6456" cy="2276"/>
            </a:xfrm>
            <a:custGeom>
              <a:avLst/>
              <a:gdLst/>
              <a:ahLst/>
              <a:cxnLst>
                <a:cxn ang="0">
                  <a:pos x="69" y="2093"/>
                </a:cxn>
                <a:cxn ang="0">
                  <a:pos x="386" y="1512"/>
                </a:cxn>
                <a:cxn ang="0">
                  <a:pos x="803" y="1003"/>
                </a:cxn>
                <a:cxn ang="0">
                  <a:pos x="1312" y="585"/>
                </a:cxn>
                <a:cxn ang="0">
                  <a:pos x="1893" y="269"/>
                </a:cxn>
                <a:cxn ang="0">
                  <a:pos x="2536" y="69"/>
                </a:cxn>
                <a:cxn ang="0">
                  <a:pos x="3227" y="0"/>
                </a:cxn>
                <a:cxn ang="0">
                  <a:pos x="3052" y="19"/>
                </a:cxn>
                <a:cxn ang="0">
                  <a:pos x="2375" y="122"/>
                </a:cxn>
                <a:cxn ang="0">
                  <a:pos x="1747" y="350"/>
                </a:cxn>
                <a:cxn ang="0">
                  <a:pos x="1185" y="693"/>
                </a:cxn>
                <a:cxn ang="0">
                  <a:pos x="700" y="1133"/>
                </a:cxn>
                <a:cxn ang="0">
                  <a:pos x="309" y="1658"/>
                </a:cxn>
                <a:cxn ang="0">
                  <a:pos x="21" y="2253"/>
                </a:cxn>
                <a:cxn ang="0">
                  <a:pos x="6434" y="2253"/>
                </a:cxn>
                <a:cxn ang="0">
                  <a:pos x="6146" y="1658"/>
                </a:cxn>
                <a:cxn ang="0">
                  <a:pos x="5755" y="1133"/>
                </a:cxn>
                <a:cxn ang="0">
                  <a:pos x="5270" y="691"/>
                </a:cxn>
                <a:cxn ang="0">
                  <a:pos x="4706" y="350"/>
                </a:cxn>
                <a:cxn ang="0">
                  <a:pos x="4079" y="122"/>
                </a:cxn>
                <a:cxn ang="0">
                  <a:pos x="3403" y="19"/>
                </a:cxn>
                <a:cxn ang="0">
                  <a:pos x="3751" y="38"/>
                </a:cxn>
                <a:cxn ang="0">
                  <a:pos x="4406" y="209"/>
                </a:cxn>
                <a:cxn ang="0">
                  <a:pos x="5006" y="497"/>
                </a:cxn>
                <a:cxn ang="0">
                  <a:pos x="5531" y="890"/>
                </a:cxn>
                <a:cxn ang="0">
                  <a:pos x="5973" y="1377"/>
                </a:cxn>
                <a:cxn ang="0">
                  <a:pos x="6316" y="1941"/>
                </a:cxn>
                <a:cxn ang="0">
                  <a:pos x="3271" y="1711"/>
                </a:cxn>
                <a:cxn ang="0">
                  <a:pos x="1974" y="2275"/>
                </a:cxn>
                <a:cxn ang="0">
                  <a:pos x="2073" y="2155"/>
                </a:cxn>
                <a:cxn ang="0">
                  <a:pos x="2337" y="1958"/>
                </a:cxn>
                <a:cxn ang="0">
                  <a:pos x="2558" y="1845"/>
                </a:cxn>
                <a:cxn ang="0">
                  <a:pos x="2839" y="1754"/>
                </a:cxn>
                <a:cxn ang="0">
                  <a:pos x="3139" y="1711"/>
                </a:cxn>
                <a:cxn ang="0">
                  <a:pos x="3446" y="1723"/>
                </a:cxn>
                <a:cxn ang="0">
                  <a:pos x="3095" y="1728"/>
                </a:cxn>
                <a:cxn ang="0">
                  <a:pos x="2762" y="1788"/>
                </a:cxn>
                <a:cxn ang="0">
                  <a:pos x="2603" y="1843"/>
                </a:cxn>
                <a:cxn ang="0">
                  <a:pos x="2344" y="1970"/>
                </a:cxn>
                <a:cxn ang="0">
                  <a:pos x="2083" y="2167"/>
                </a:cxn>
                <a:cxn ang="0">
                  <a:pos x="4481" y="2275"/>
                </a:cxn>
                <a:cxn ang="0">
                  <a:pos x="4180" y="2016"/>
                </a:cxn>
                <a:cxn ang="0">
                  <a:pos x="3890" y="1857"/>
                </a:cxn>
                <a:cxn ang="0">
                  <a:pos x="3571" y="1759"/>
                </a:cxn>
                <a:cxn ang="0">
                  <a:pos x="3316" y="1725"/>
                </a:cxn>
                <a:cxn ang="0">
                  <a:pos x="3573" y="1745"/>
                </a:cxn>
                <a:cxn ang="0">
                  <a:pos x="3777" y="1800"/>
                </a:cxn>
                <a:cxn ang="0">
                  <a:pos x="4046" y="1917"/>
                </a:cxn>
                <a:cxn ang="0">
                  <a:pos x="4319" y="2102"/>
                </a:cxn>
                <a:cxn ang="0">
                  <a:pos x="4501" y="2275"/>
                </a:cxn>
              </a:cxnLst>
              <a:rect l="0" t="0" r="r" b="b"/>
              <a:pathLst>
                <a:path w="6456" h="2276">
                  <a:moveTo>
                    <a:pt x="14" y="2275"/>
                  </a:moveTo>
                  <a:lnTo>
                    <a:pt x="0" y="2275"/>
                  </a:lnTo>
                  <a:lnTo>
                    <a:pt x="9" y="2249"/>
                  </a:lnTo>
                  <a:lnTo>
                    <a:pt x="69" y="2093"/>
                  </a:lnTo>
                  <a:lnTo>
                    <a:pt x="139" y="1941"/>
                  </a:lnTo>
                  <a:lnTo>
                    <a:pt x="213" y="1793"/>
                  </a:lnTo>
                  <a:lnTo>
                    <a:pt x="297" y="1649"/>
                  </a:lnTo>
                  <a:lnTo>
                    <a:pt x="386" y="1512"/>
                  </a:lnTo>
                  <a:lnTo>
                    <a:pt x="482" y="1377"/>
                  </a:lnTo>
                  <a:lnTo>
                    <a:pt x="583" y="1248"/>
                  </a:lnTo>
                  <a:lnTo>
                    <a:pt x="691" y="1123"/>
                  </a:lnTo>
                  <a:lnTo>
                    <a:pt x="803" y="1003"/>
                  </a:lnTo>
                  <a:lnTo>
                    <a:pt x="923" y="890"/>
                  </a:lnTo>
                  <a:lnTo>
                    <a:pt x="1048" y="782"/>
                  </a:lnTo>
                  <a:lnTo>
                    <a:pt x="1178" y="681"/>
                  </a:lnTo>
                  <a:lnTo>
                    <a:pt x="1312" y="585"/>
                  </a:lnTo>
                  <a:lnTo>
                    <a:pt x="1451" y="497"/>
                  </a:lnTo>
                  <a:lnTo>
                    <a:pt x="1593" y="413"/>
                  </a:lnTo>
                  <a:lnTo>
                    <a:pt x="1742" y="338"/>
                  </a:lnTo>
                  <a:lnTo>
                    <a:pt x="1893" y="269"/>
                  </a:lnTo>
                  <a:lnTo>
                    <a:pt x="2049" y="209"/>
                  </a:lnTo>
                  <a:lnTo>
                    <a:pt x="2207" y="153"/>
                  </a:lnTo>
                  <a:lnTo>
                    <a:pt x="2371" y="108"/>
                  </a:lnTo>
                  <a:lnTo>
                    <a:pt x="2536" y="69"/>
                  </a:lnTo>
                  <a:lnTo>
                    <a:pt x="2707" y="38"/>
                  </a:lnTo>
                  <a:lnTo>
                    <a:pt x="2877" y="17"/>
                  </a:lnTo>
                  <a:lnTo>
                    <a:pt x="3052" y="5"/>
                  </a:lnTo>
                  <a:lnTo>
                    <a:pt x="3227" y="0"/>
                  </a:lnTo>
                  <a:lnTo>
                    <a:pt x="3405" y="5"/>
                  </a:lnTo>
                  <a:lnTo>
                    <a:pt x="3543" y="14"/>
                  </a:lnTo>
                  <a:lnTo>
                    <a:pt x="3227" y="14"/>
                  </a:lnTo>
                  <a:lnTo>
                    <a:pt x="3052" y="19"/>
                  </a:lnTo>
                  <a:lnTo>
                    <a:pt x="2879" y="31"/>
                  </a:lnTo>
                  <a:lnTo>
                    <a:pt x="2707" y="53"/>
                  </a:lnTo>
                  <a:lnTo>
                    <a:pt x="2539" y="84"/>
                  </a:lnTo>
                  <a:lnTo>
                    <a:pt x="2375" y="122"/>
                  </a:lnTo>
                  <a:lnTo>
                    <a:pt x="2212" y="168"/>
                  </a:lnTo>
                  <a:lnTo>
                    <a:pt x="2054" y="221"/>
                  </a:lnTo>
                  <a:lnTo>
                    <a:pt x="1898" y="283"/>
                  </a:lnTo>
                  <a:lnTo>
                    <a:pt x="1747" y="350"/>
                  </a:lnTo>
                  <a:lnTo>
                    <a:pt x="1600" y="427"/>
                  </a:lnTo>
                  <a:lnTo>
                    <a:pt x="1459" y="509"/>
                  </a:lnTo>
                  <a:lnTo>
                    <a:pt x="1319" y="597"/>
                  </a:lnTo>
                  <a:lnTo>
                    <a:pt x="1185" y="693"/>
                  </a:lnTo>
                  <a:lnTo>
                    <a:pt x="1055" y="794"/>
                  </a:lnTo>
                  <a:lnTo>
                    <a:pt x="933" y="900"/>
                  </a:lnTo>
                  <a:lnTo>
                    <a:pt x="813" y="1015"/>
                  </a:lnTo>
                  <a:lnTo>
                    <a:pt x="700" y="1133"/>
                  </a:lnTo>
                  <a:lnTo>
                    <a:pt x="595" y="1257"/>
                  </a:lnTo>
                  <a:lnTo>
                    <a:pt x="491" y="1385"/>
                  </a:lnTo>
                  <a:lnTo>
                    <a:pt x="398" y="1519"/>
                  </a:lnTo>
                  <a:lnTo>
                    <a:pt x="309" y="1658"/>
                  </a:lnTo>
                  <a:lnTo>
                    <a:pt x="227" y="1800"/>
                  </a:lnTo>
                  <a:lnTo>
                    <a:pt x="151" y="1949"/>
                  </a:lnTo>
                  <a:lnTo>
                    <a:pt x="83" y="2100"/>
                  </a:lnTo>
                  <a:lnTo>
                    <a:pt x="21" y="2253"/>
                  </a:lnTo>
                  <a:lnTo>
                    <a:pt x="14" y="2275"/>
                  </a:lnTo>
                  <a:close/>
                  <a:moveTo>
                    <a:pt x="6455" y="2275"/>
                  </a:moveTo>
                  <a:lnTo>
                    <a:pt x="6441" y="2275"/>
                  </a:lnTo>
                  <a:lnTo>
                    <a:pt x="6434" y="2253"/>
                  </a:lnTo>
                  <a:lnTo>
                    <a:pt x="6371" y="2097"/>
                  </a:lnTo>
                  <a:lnTo>
                    <a:pt x="6304" y="1946"/>
                  </a:lnTo>
                  <a:lnTo>
                    <a:pt x="6227" y="1800"/>
                  </a:lnTo>
                  <a:lnTo>
                    <a:pt x="6146" y="1658"/>
                  </a:lnTo>
                  <a:lnTo>
                    <a:pt x="6057" y="1519"/>
                  </a:lnTo>
                  <a:lnTo>
                    <a:pt x="5961" y="1385"/>
                  </a:lnTo>
                  <a:lnTo>
                    <a:pt x="5860" y="1255"/>
                  </a:lnTo>
                  <a:lnTo>
                    <a:pt x="5755" y="1133"/>
                  </a:lnTo>
                  <a:lnTo>
                    <a:pt x="5639" y="1013"/>
                  </a:lnTo>
                  <a:lnTo>
                    <a:pt x="5522" y="900"/>
                  </a:lnTo>
                  <a:lnTo>
                    <a:pt x="5397" y="794"/>
                  </a:lnTo>
                  <a:lnTo>
                    <a:pt x="5270" y="691"/>
                  </a:lnTo>
                  <a:lnTo>
                    <a:pt x="5135" y="597"/>
                  </a:lnTo>
                  <a:lnTo>
                    <a:pt x="4996" y="509"/>
                  </a:lnTo>
                  <a:lnTo>
                    <a:pt x="4855" y="427"/>
                  </a:lnTo>
                  <a:lnTo>
                    <a:pt x="4706" y="350"/>
                  </a:lnTo>
                  <a:lnTo>
                    <a:pt x="4555" y="283"/>
                  </a:lnTo>
                  <a:lnTo>
                    <a:pt x="4401" y="221"/>
                  </a:lnTo>
                  <a:lnTo>
                    <a:pt x="4243" y="168"/>
                  </a:lnTo>
                  <a:lnTo>
                    <a:pt x="4079" y="122"/>
                  </a:lnTo>
                  <a:lnTo>
                    <a:pt x="3916" y="84"/>
                  </a:lnTo>
                  <a:lnTo>
                    <a:pt x="3746" y="53"/>
                  </a:lnTo>
                  <a:lnTo>
                    <a:pt x="3575" y="31"/>
                  </a:lnTo>
                  <a:lnTo>
                    <a:pt x="3403" y="19"/>
                  </a:lnTo>
                  <a:lnTo>
                    <a:pt x="3227" y="14"/>
                  </a:lnTo>
                  <a:lnTo>
                    <a:pt x="3543" y="14"/>
                  </a:lnTo>
                  <a:lnTo>
                    <a:pt x="3578" y="17"/>
                  </a:lnTo>
                  <a:lnTo>
                    <a:pt x="3751" y="38"/>
                  </a:lnTo>
                  <a:lnTo>
                    <a:pt x="3919" y="69"/>
                  </a:lnTo>
                  <a:lnTo>
                    <a:pt x="4084" y="108"/>
                  </a:lnTo>
                  <a:lnTo>
                    <a:pt x="4247" y="153"/>
                  </a:lnTo>
                  <a:lnTo>
                    <a:pt x="4406" y="209"/>
                  </a:lnTo>
                  <a:lnTo>
                    <a:pt x="4562" y="269"/>
                  </a:lnTo>
                  <a:lnTo>
                    <a:pt x="4713" y="338"/>
                  </a:lnTo>
                  <a:lnTo>
                    <a:pt x="4862" y="413"/>
                  </a:lnTo>
                  <a:lnTo>
                    <a:pt x="5006" y="497"/>
                  </a:lnTo>
                  <a:lnTo>
                    <a:pt x="5143" y="585"/>
                  </a:lnTo>
                  <a:lnTo>
                    <a:pt x="5277" y="681"/>
                  </a:lnTo>
                  <a:lnTo>
                    <a:pt x="5407" y="782"/>
                  </a:lnTo>
                  <a:lnTo>
                    <a:pt x="5531" y="890"/>
                  </a:lnTo>
                  <a:lnTo>
                    <a:pt x="5651" y="1003"/>
                  </a:lnTo>
                  <a:lnTo>
                    <a:pt x="5764" y="1123"/>
                  </a:lnTo>
                  <a:lnTo>
                    <a:pt x="5872" y="1248"/>
                  </a:lnTo>
                  <a:lnTo>
                    <a:pt x="5973" y="1377"/>
                  </a:lnTo>
                  <a:lnTo>
                    <a:pt x="6069" y="1512"/>
                  </a:lnTo>
                  <a:lnTo>
                    <a:pt x="6158" y="1651"/>
                  </a:lnTo>
                  <a:lnTo>
                    <a:pt x="6242" y="1793"/>
                  </a:lnTo>
                  <a:lnTo>
                    <a:pt x="6316" y="1941"/>
                  </a:lnTo>
                  <a:lnTo>
                    <a:pt x="6386" y="2093"/>
                  </a:lnTo>
                  <a:lnTo>
                    <a:pt x="6446" y="2249"/>
                  </a:lnTo>
                  <a:lnTo>
                    <a:pt x="6455" y="2275"/>
                  </a:lnTo>
                  <a:close/>
                  <a:moveTo>
                    <a:pt x="3271" y="1711"/>
                  </a:moveTo>
                  <a:lnTo>
                    <a:pt x="3182" y="1711"/>
                  </a:lnTo>
                  <a:lnTo>
                    <a:pt x="3227" y="1709"/>
                  </a:lnTo>
                  <a:lnTo>
                    <a:pt x="3271" y="1711"/>
                  </a:lnTo>
                  <a:close/>
                  <a:moveTo>
                    <a:pt x="1974" y="2275"/>
                  </a:moveTo>
                  <a:lnTo>
                    <a:pt x="1953" y="2275"/>
                  </a:lnTo>
                  <a:lnTo>
                    <a:pt x="1955" y="2273"/>
                  </a:lnTo>
                  <a:lnTo>
                    <a:pt x="2013" y="2213"/>
                  </a:lnTo>
                  <a:lnTo>
                    <a:pt x="2073" y="2155"/>
                  </a:lnTo>
                  <a:lnTo>
                    <a:pt x="2135" y="2102"/>
                  </a:lnTo>
                  <a:lnTo>
                    <a:pt x="2200" y="2052"/>
                  </a:lnTo>
                  <a:lnTo>
                    <a:pt x="2267" y="2004"/>
                  </a:lnTo>
                  <a:lnTo>
                    <a:pt x="2337" y="1958"/>
                  </a:lnTo>
                  <a:lnTo>
                    <a:pt x="2409" y="1917"/>
                  </a:lnTo>
                  <a:lnTo>
                    <a:pt x="2483" y="1879"/>
                  </a:lnTo>
                  <a:lnTo>
                    <a:pt x="2519" y="1862"/>
                  </a:lnTo>
                  <a:lnTo>
                    <a:pt x="2558" y="1845"/>
                  </a:lnTo>
                  <a:lnTo>
                    <a:pt x="2599" y="1829"/>
                  </a:lnTo>
                  <a:lnTo>
                    <a:pt x="2675" y="1800"/>
                  </a:lnTo>
                  <a:lnTo>
                    <a:pt x="2798" y="1764"/>
                  </a:lnTo>
                  <a:lnTo>
                    <a:pt x="2839" y="1754"/>
                  </a:lnTo>
                  <a:lnTo>
                    <a:pt x="2882" y="1745"/>
                  </a:lnTo>
                  <a:lnTo>
                    <a:pt x="3009" y="1723"/>
                  </a:lnTo>
                  <a:lnTo>
                    <a:pt x="3095" y="1713"/>
                  </a:lnTo>
                  <a:lnTo>
                    <a:pt x="3139" y="1711"/>
                  </a:lnTo>
                  <a:lnTo>
                    <a:pt x="3316" y="1711"/>
                  </a:lnTo>
                  <a:lnTo>
                    <a:pt x="3359" y="1716"/>
                  </a:lnTo>
                  <a:lnTo>
                    <a:pt x="3403" y="1718"/>
                  </a:lnTo>
                  <a:lnTo>
                    <a:pt x="3446" y="1723"/>
                  </a:lnTo>
                  <a:lnTo>
                    <a:pt x="3227" y="1723"/>
                  </a:lnTo>
                  <a:lnTo>
                    <a:pt x="3184" y="1725"/>
                  </a:lnTo>
                  <a:lnTo>
                    <a:pt x="3139" y="1725"/>
                  </a:lnTo>
                  <a:lnTo>
                    <a:pt x="3095" y="1728"/>
                  </a:lnTo>
                  <a:lnTo>
                    <a:pt x="3011" y="1737"/>
                  </a:lnTo>
                  <a:lnTo>
                    <a:pt x="2968" y="1745"/>
                  </a:lnTo>
                  <a:lnTo>
                    <a:pt x="2925" y="1749"/>
                  </a:lnTo>
                  <a:lnTo>
                    <a:pt x="2762" y="1788"/>
                  </a:lnTo>
                  <a:lnTo>
                    <a:pt x="2721" y="1800"/>
                  </a:lnTo>
                  <a:lnTo>
                    <a:pt x="2680" y="1814"/>
                  </a:lnTo>
                  <a:lnTo>
                    <a:pt x="2642" y="1826"/>
                  </a:lnTo>
                  <a:lnTo>
                    <a:pt x="2603" y="1843"/>
                  </a:lnTo>
                  <a:lnTo>
                    <a:pt x="2565" y="1857"/>
                  </a:lnTo>
                  <a:lnTo>
                    <a:pt x="2488" y="1891"/>
                  </a:lnTo>
                  <a:lnTo>
                    <a:pt x="2416" y="1929"/>
                  </a:lnTo>
                  <a:lnTo>
                    <a:pt x="2344" y="1970"/>
                  </a:lnTo>
                  <a:lnTo>
                    <a:pt x="2275" y="2016"/>
                  </a:lnTo>
                  <a:lnTo>
                    <a:pt x="2210" y="2061"/>
                  </a:lnTo>
                  <a:lnTo>
                    <a:pt x="2145" y="2112"/>
                  </a:lnTo>
                  <a:lnTo>
                    <a:pt x="2083" y="2167"/>
                  </a:lnTo>
                  <a:lnTo>
                    <a:pt x="2023" y="2222"/>
                  </a:lnTo>
                  <a:lnTo>
                    <a:pt x="1974" y="2275"/>
                  </a:lnTo>
                  <a:close/>
                  <a:moveTo>
                    <a:pt x="4501" y="2275"/>
                  </a:moveTo>
                  <a:lnTo>
                    <a:pt x="4481" y="2275"/>
                  </a:lnTo>
                  <a:lnTo>
                    <a:pt x="4432" y="2222"/>
                  </a:lnTo>
                  <a:lnTo>
                    <a:pt x="4372" y="2167"/>
                  </a:lnTo>
                  <a:lnTo>
                    <a:pt x="4247" y="2061"/>
                  </a:lnTo>
                  <a:lnTo>
                    <a:pt x="4180" y="2016"/>
                  </a:lnTo>
                  <a:lnTo>
                    <a:pt x="4111" y="1970"/>
                  </a:lnTo>
                  <a:lnTo>
                    <a:pt x="4039" y="1929"/>
                  </a:lnTo>
                  <a:lnTo>
                    <a:pt x="3967" y="1891"/>
                  </a:lnTo>
                  <a:lnTo>
                    <a:pt x="3890" y="1857"/>
                  </a:lnTo>
                  <a:lnTo>
                    <a:pt x="3775" y="1814"/>
                  </a:lnTo>
                  <a:lnTo>
                    <a:pt x="3734" y="1800"/>
                  </a:lnTo>
                  <a:lnTo>
                    <a:pt x="3693" y="1788"/>
                  </a:lnTo>
                  <a:lnTo>
                    <a:pt x="3571" y="1759"/>
                  </a:lnTo>
                  <a:lnTo>
                    <a:pt x="3443" y="1737"/>
                  </a:lnTo>
                  <a:lnTo>
                    <a:pt x="3403" y="1733"/>
                  </a:lnTo>
                  <a:lnTo>
                    <a:pt x="3359" y="1730"/>
                  </a:lnTo>
                  <a:lnTo>
                    <a:pt x="3316" y="1725"/>
                  </a:lnTo>
                  <a:lnTo>
                    <a:pt x="3271" y="1725"/>
                  </a:lnTo>
                  <a:lnTo>
                    <a:pt x="3227" y="1723"/>
                  </a:lnTo>
                  <a:lnTo>
                    <a:pt x="3446" y="1723"/>
                  </a:lnTo>
                  <a:lnTo>
                    <a:pt x="3573" y="1745"/>
                  </a:lnTo>
                  <a:lnTo>
                    <a:pt x="3616" y="1754"/>
                  </a:lnTo>
                  <a:lnTo>
                    <a:pt x="3657" y="1764"/>
                  </a:lnTo>
                  <a:lnTo>
                    <a:pt x="3739" y="1788"/>
                  </a:lnTo>
                  <a:lnTo>
                    <a:pt x="3777" y="1800"/>
                  </a:lnTo>
                  <a:lnTo>
                    <a:pt x="3818" y="1814"/>
                  </a:lnTo>
                  <a:lnTo>
                    <a:pt x="3856" y="1829"/>
                  </a:lnTo>
                  <a:lnTo>
                    <a:pt x="3971" y="1879"/>
                  </a:lnTo>
                  <a:lnTo>
                    <a:pt x="4046" y="1917"/>
                  </a:lnTo>
                  <a:lnTo>
                    <a:pt x="4118" y="1958"/>
                  </a:lnTo>
                  <a:lnTo>
                    <a:pt x="4187" y="2004"/>
                  </a:lnTo>
                  <a:lnTo>
                    <a:pt x="4255" y="2052"/>
                  </a:lnTo>
                  <a:lnTo>
                    <a:pt x="4319" y="2102"/>
                  </a:lnTo>
                  <a:lnTo>
                    <a:pt x="4382" y="2155"/>
                  </a:lnTo>
                  <a:lnTo>
                    <a:pt x="4442" y="2213"/>
                  </a:lnTo>
                  <a:lnTo>
                    <a:pt x="4499" y="2273"/>
                  </a:lnTo>
                  <a:lnTo>
                    <a:pt x="4501" y="2275"/>
                  </a:lnTo>
                  <a:close/>
                </a:path>
              </a:pathLst>
            </a:custGeom>
            <a:solidFill>
              <a:srgbClr val="001F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pic>
          <p:nvPicPr>
            <p:cNvPr id="7" name="Picture 9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251" y="5911"/>
              <a:ext cx="670" cy="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Freeform 91"/>
            <p:cNvSpPr>
              <a:spLocks/>
            </p:cNvSpPr>
            <p:nvPr/>
          </p:nvSpPr>
          <p:spPr bwMode="auto">
            <a:xfrm>
              <a:off x="5293" y="4207"/>
              <a:ext cx="2360" cy="1745"/>
            </a:xfrm>
            <a:custGeom>
              <a:avLst/>
              <a:gdLst/>
              <a:ahLst/>
              <a:cxnLst>
                <a:cxn ang="0">
                  <a:pos x="2360" y="1467"/>
                </a:cxn>
                <a:cxn ang="0">
                  <a:pos x="2355" y="1457"/>
                </a:cxn>
                <a:cxn ang="0">
                  <a:pos x="2352" y="1452"/>
                </a:cxn>
                <a:cxn ang="0">
                  <a:pos x="1397" y="31"/>
                </a:cxn>
                <a:cxn ang="0">
                  <a:pos x="1383" y="10"/>
                </a:cxn>
                <a:cxn ang="0">
                  <a:pos x="1380" y="5"/>
                </a:cxn>
                <a:cxn ang="0">
                  <a:pos x="1376" y="3"/>
                </a:cxn>
                <a:cxn ang="0">
                  <a:pos x="1371" y="3"/>
                </a:cxn>
                <a:cxn ang="0">
                  <a:pos x="1366" y="0"/>
                </a:cxn>
                <a:cxn ang="0">
                  <a:pos x="1265" y="67"/>
                </a:cxn>
                <a:cxn ang="0">
                  <a:pos x="1176" y="132"/>
                </a:cxn>
                <a:cxn ang="0">
                  <a:pos x="1090" y="197"/>
                </a:cxn>
                <a:cxn ang="0">
                  <a:pos x="1006" y="267"/>
                </a:cxn>
                <a:cxn ang="0">
                  <a:pos x="924" y="339"/>
                </a:cxn>
                <a:cxn ang="0">
                  <a:pos x="845" y="413"/>
                </a:cxn>
                <a:cxn ang="0">
                  <a:pos x="768" y="490"/>
                </a:cxn>
                <a:cxn ang="0">
                  <a:pos x="694" y="569"/>
                </a:cxn>
                <a:cxn ang="0">
                  <a:pos x="624" y="651"/>
                </a:cxn>
                <a:cxn ang="0">
                  <a:pos x="557" y="732"/>
                </a:cxn>
                <a:cxn ang="0">
                  <a:pos x="490" y="816"/>
                </a:cxn>
                <a:cxn ang="0">
                  <a:pos x="428" y="903"/>
                </a:cxn>
                <a:cxn ang="0">
                  <a:pos x="368" y="991"/>
                </a:cxn>
                <a:cxn ang="0">
                  <a:pos x="310" y="1083"/>
                </a:cxn>
                <a:cxn ang="0">
                  <a:pos x="257" y="1174"/>
                </a:cxn>
                <a:cxn ang="0">
                  <a:pos x="204" y="1267"/>
                </a:cxn>
                <a:cxn ang="0">
                  <a:pos x="156" y="1363"/>
                </a:cxn>
                <a:cxn ang="0">
                  <a:pos x="70" y="1555"/>
                </a:cxn>
                <a:cxn ang="0">
                  <a:pos x="32" y="1656"/>
                </a:cxn>
                <a:cxn ang="0">
                  <a:pos x="0" y="1745"/>
                </a:cxn>
                <a:cxn ang="0">
                  <a:pos x="42" y="1745"/>
                </a:cxn>
                <a:cxn ang="0">
                  <a:pos x="1983" y="1745"/>
                </a:cxn>
                <a:cxn ang="0">
                  <a:pos x="2037" y="1745"/>
                </a:cxn>
                <a:cxn ang="0">
                  <a:pos x="2064" y="1716"/>
                </a:cxn>
                <a:cxn ang="0">
                  <a:pos x="2100" y="1680"/>
                </a:cxn>
                <a:cxn ang="0">
                  <a:pos x="2177" y="1611"/>
                </a:cxn>
                <a:cxn ang="0">
                  <a:pos x="2261" y="1546"/>
                </a:cxn>
                <a:cxn ang="0">
                  <a:pos x="2350" y="1486"/>
                </a:cxn>
                <a:cxn ang="0">
                  <a:pos x="2355" y="1483"/>
                </a:cxn>
                <a:cxn ang="0">
                  <a:pos x="2356" y="1481"/>
                </a:cxn>
                <a:cxn ang="0">
                  <a:pos x="2357" y="1479"/>
                </a:cxn>
                <a:cxn ang="0">
                  <a:pos x="2357" y="1474"/>
                </a:cxn>
                <a:cxn ang="0">
                  <a:pos x="2360" y="1467"/>
                </a:cxn>
              </a:cxnLst>
              <a:rect l="0" t="0" r="r" b="b"/>
              <a:pathLst>
                <a:path w="2360" h="1745">
                  <a:moveTo>
                    <a:pt x="2360" y="1467"/>
                  </a:moveTo>
                  <a:lnTo>
                    <a:pt x="2355" y="1457"/>
                  </a:lnTo>
                  <a:lnTo>
                    <a:pt x="2352" y="1452"/>
                  </a:lnTo>
                  <a:lnTo>
                    <a:pt x="1397" y="31"/>
                  </a:lnTo>
                  <a:lnTo>
                    <a:pt x="1383" y="10"/>
                  </a:lnTo>
                  <a:lnTo>
                    <a:pt x="1380" y="5"/>
                  </a:lnTo>
                  <a:lnTo>
                    <a:pt x="1376" y="3"/>
                  </a:lnTo>
                  <a:lnTo>
                    <a:pt x="1371" y="3"/>
                  </a:lnTo>
                  <a:lnTo>
                    <a:pt x="1366" y="0"/>
                  </a:lnTo>
                  <a:lnTo>
                    <a:pt x="1265" y="67"/>
                  </a:lnTo>
                  <a:lnTo>
                    <a:pt x="1176" y="132"/>
                  </a:lnTo>
                  <a:lnTo>
                    <a:pt x="1090" y="197"/>
                  </a:lnTo>
                  <a:lnTo>
                    <a:pt x="1006" y="267"/>
                  </a:lnTo>
                  <a:lnTo>
                    <a:pt x="924" y="339"/>
                  </a:lnTo>
                  <a:lnTo>
                    <a:pt x="845" y="413"/>
                  </a:lnTo>
                  <a:lnTo>
                    <a:pt x="768" y="490"/>
                  </a:lnTo>
                  <a:lnTo>
                    <a:pt x="694" y="569"/>
                  </a:lnTo>
                  <a:lnTo>
                    <a:pt x="624" y="651"/>
                  </a:lnTo>
                  <a:lnTo>
                    <a:pt x="557" y="732"/>
                  </a:lnTo>
                  <a:lnTo>
                    <a:pt x="490" y="816"/>
                  </a:lnTo>
                  <a:lnTo>
                    <a:pt x="428" y="903"/>
                  </a:lnTo>
                  <a:lnTo>
                    <a:pt x="368" y="991"/>
                  </a:lnTo>
                  <a:lnTo>
                    <a:pt x="310" y="1083"/>
                  </a:lnTo>
                  <a:lnTo>
                    <a:pt x="257" y="1174"/>
                  </a:lnTo>
                  <a:lnTo>
                    <a:pt x="204" y="1267"/>
                  </a:lnTo>
                  <a:lnTo>
                    <a:pt x="156" y="1363"/>
                  </a:lnTo>
                  <a:lnTo>
                    <a:pt x="70" y="1555"/>
                  </a:lnTo>
                  <a:lnTo>
                    <a:pt x="32" y="1656"/>
                  </a:lnTo>
                  <a:lnTo>
                    <a:pt x="0" y="1745"/>
                  </a:lnTo>
                  <a:lnTo>
                    <a:pt x="42" y="1745"/>
                  </a:lnTo>
                  <a:lnTo>
                    <a:pt x="1983" y="1745"/>
                  </a:lnTo>
                  <a:lnTo>
                    <a:pt x="2037" y="1745"/>
                  </a:lnTo>
                  <a:lnTo>
                    <a:pt x="2064" y="1716"/>
                  </a:lnTo>
                  <a:lnTo>
                    <a:pt x="2100" y="1680"/>
                  </a:lnTo>
                  <a:lnTo>
                    <a:pt x="2177" y="1611"/>
                  </a:lnTo>
                  <a:lnTo>
                    <a:pt x="2261" y="1546"/>
                  </a:lnTo>
                  <a:lnTo>
                    <a:pt x="2350" y="1486"/>
                  </a:lnTo>
                  <a:lnTo>
                    <a:pt x="2355" y="1483"/>
                  </a:lnTo>
                  <a:lnTo>
                    <a:pt x="2356" y="1481"/>
                  </a:lnTo>
                  <a:lnTo>
                    <a:pt x="2357" y="1479"/>
                  </a:lnTo>
                  <a:lnTo>
                    <a:pt x="2357" y="1474"/>
                  </a:lnTo>
                  <a:lnTo>
                    <a:pt x="2360" y="1467"/>
                  </a:lnTo>
                </a:path>
              </a:pathLst>
            </a:custGeom>
            <a:solidFill>
              <a:srgbClr val="00793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9" name="AutoShape 92"/>
            <p:cNvSpPr>
              <a:spLocks/>
            </p:cNvSpPr>
            <p:nvPr/>
          </p:nvSpPr>
          <p:spPr bwMode="auto">
            <a:xfrm>
              <a:off x="6036" y="3230"/>
              <a:ext cx="1813" cy="2722"/>
            </a:xfrm>
            <a:custGeom>
              <a:avLst/>
              <a:gdLst/>
              <a:ahLst/>
              <a:cxnLst>
                <a:cxn ang="0">
                  <a:pos x="84" y="579"/>
                </a:cxn>
                <a:cxn ang="0">
                  <a:pos x="60" y="575"/>
                </a:cxn>
                <a:cxn ang="0">
                  <a:pos x="41" y="563"/>
                </a:cxn>
                <a:cxn ang="0">
                  <a:pos x="28" y="544"/>
                </a:cxn>
                <a:cxn ang="0">
                  <a:pos x="22" y="521"/>
                </a:cxn>
                <a:cxn ang="0">
                  <a:pos x="0" y="0"/>
                </a:cxn>
                <a:cxn ang="0">
                  <a:pos x="136" y="70"/>
                </a:cxn>
                <a:cxn ang="0">
                  <a:pos x="115" y="70"/>
                </a:cxn>
                <a:cxn ang="0">
                  <a:pos x="14" y="135"/>
                </a:cxn>
                <a:cxn ang="0">
                  <a:pos x="134" y="321"/>
                </a:cxn>
                <a:cxn ang="0">
                  <a:pos x="142" y="516"/>
                </a:cxn>
                <a:cxn ang="0">
                  <a:pos x="138" y="539"/>
                </a:cxn>
                <a:cxn ang="0">
                  <a:pos x="126" y="558"/>
                </a:cxn>
                <a:cxn ang="0">
                  <a:pos x="108" y="572"/>
                </a:cxn>
                <a:cxn ang="0">
                  <a:pos x="84" y="579"/>
                </a:cxn>
                <a:cxn ang="0">
                  <a:pos x="134" y="321"/>
                </a:cxn>
                <a:cxn ang="0">
                  <a:pos x="14" y="135"/>
                </a:cxn>
                <a:cxn ang="0">
                  <a:pos x="115" y="70"/>
                </a:cxn>
                <a:cxn ang="0">
                  <a:pos x="134" y="99"/>
                </a:cxn>
                <a:cxn ang="0">
                  <a:pos x="125" y="99"/>
                </a:cxn>
                <a:cxn ang="0">
                  <a:pos x="38" y="154"/>
                </a:cxn>
                <a:cxn ang="0">
                  <a:pos x="129" y="201"/>
                </a:cxn>
                <a:cxn ang="0">
                  <a:pos x="134" y="321"/>
                </a:cxn>
                <a:cxn ang="0">
                  <a:pos x="431" y="352"/>
                </a:cxn>
                <a:cxn ang="0">
                  <a:pos x="408" y="346"/>
                </a:cxn>
                <a:cxn ang="0">
                  <a:pos x="234" y="256"/>
                </a:cxn>
                <a:cxn ang="0">
                  <a:pos x="115" y="70"/>
                </a:cxn>
                <a:cxn ang="0">
                  <a:pos x="136" y="70"/>
                </a:cxn>
                <a:cxn ang="0">
                  <a:pos x="463" y="238"/>
                </a:cxn>
                <a:cxn ang="0">
                  <a:pos x="481" y="252"/>
                </a:cxn>
                <a:cxn ang="0">
                  <a:pos x="493" y="272"/>
                </a:cxn>
                <a:cxn ang="0">
                  <a:pos x="496" y="296"/>
                </a:cxn>
                <a:cxn ang="0">
                  <a:pos x="490" y="320"/>
                </a:cxn>
                <a:cxn ang="0">
                  <a:pos x="474" y="338"/>
                </a:cxn>
                <a:cxn ang="0">
                  <a:pos x="453" y="349"/>
                </a:cxn>
                <a:cxn ang="0">
                  <a:pos x="431" y="352"/>
                </a:cxn>
                <a:cxn ang="0">
                  <a:pos x="129" y="201"/>
                </a:cxn>
                <a:cxn ang="0">
                  <a:pos x="38" y="154"/>
                </a:cxn>
                <a:cxn ang="0">
                  <a:pos x="125" y="99"/>
                </a:cxn>
                <a:cxn ang="0">
                  <a:pos x="129" y="201"/>
                </a:cxn>
                <a:cxn ang="0">
                  <a:pos x="234" y="256"/>
                </a:cxn>
                <a:cxn ang="0">
                  <a:pos x="129" y="201"/>
                </a:cxn>
                <a:cxn ang="0">
                  <a:pos x="125" y="99"/>
                </a:cxn>
                <a:cxn ang="0">
                  <a:pos x="134" y="99"/>
                </a:cxn>
                <a:cxn ang="0">
                  <a:pos x="234" y="256"/>
                </a:cxn>
                <a:cxn ang="0">
                  <a:pos x="1813" y="2722"/>
                </a:cxn>
                <a:cxn ang="0">
                  <a:pos x="1670" y="2722"/>
                </a:cxn>
                <a:cxn ang="0">
                  <a:pos x="134" y="321"/>
                </a:cxn>
                <a:cxn ang="0">
                  <a:pos x="129" y="201"/>
                </a:cxn>
                <a:cxn ang="0">
                  <a:pos x="234" y="256"/>
                </a:cxn>
                <a:cxn ang="0">
                  <a:pos x="1813" y="2722"/>
                </a:cxn>
              </a:cxnLst>
              <a:rect l="0" t="0" r="r" b="b"/>
              <a:pathLst>
                <a:path w="1813" h="2722">
                  <a:moveTo>
                    <a:pt x="84" y="579"/>
                  </a:moveTo>
                  <a:lnTo>
                    <a:pt x="60" y="575"/>
                  </a:lnTo>
                  <a:lnTo>
                    <a:pt x="41" y="563"/>
                  </a:lnTo>
                  <a:lnTo>
                    <a:pt x="28" y="544"/>
                  </a:lnTo>
                  <a:lnTo>
                    <a:pt x="22" y="521"/>
                  </a:lnTo>
                  <a:lnTo>
                    <a:pt x="0" y="0"/>
                  </a:lnTo>
                  <a:lnTo>
                    <a:pt x="136" y="70"/>
                  </a:lnTo>
                  <a:lnTo>
                    <a:pt x="115" y="70"/>
                  </a:lnTo>
                  <a:lnTo>
                    <a:pt x="14" y="135"/>
                  </a:lnTo>
                  <a:lnTo>
                    <a:pt x="134" y="321"/>
                  </a:lnTo>
                  <a:lnTo>
                    <a:pt x="142" y="516"/>
                  </a:lnTo>
                  <a:lnTo>
                    <a:pt x="138" y="539"/>
                  </a:lnTo>
                  <a:lnTo>
                    <a:pt x="126" y="558"/>
                  </a:lnTo>
                  <a:lnTo>
                    <a:pt x="108" y="572"/>
                  </a:lnTo>
                  <a:lnTo>
                    <a:pt x="84" y="579"/>
                  </a:lnTo>
                  <a:close/>
                  <a:moveTo>
                    <a:pt x="134" y="321"/>
                  </a:moveTo>
                  <a:lnTo>
                    <a:pt x="14" y="135"/>
                  </a:lnTo>
                  <a:lnTo>
                    <a:pt x="115" y="70"/>
                  </a:lnTo>
                  <a:lnTo>
                    <a:pt x="134" y="99"/>
                  </a:lnTo>
                  <a:lnTo>
                    <a:pt x="125" y="99"/>
                  </a:lnTo>
                  <a:lnTo>
                    <a:pt x="38" y="154"/>
                  </a:lnTo>
                  <a:lnTo>
                    <a:pt x="129" y="201"/>
                  </a:lnTo>
                  <a:lnTo>
                    <a:pt x="134" y="321"/>
                  </a:lnTo>
                  <a:close/>
                  <a:moveTo>
                    <a:pt x="431" y="352"/>
                  </a:moveTo>
                  <a:lnTo>
                    <a:pt x="408" y="346"/>
                  </a:lnTo>
                  <a:lnTo>
                    <a:pt x="234" y="256"/>
                  </a:lnTo>
                  <a:lnTo>
                    <a:pt x="115" y="70"/>
                  </a:lnTo>
                  <a:lnTo>
                    <a:pt x="136" y="70"/>
                  </a:lnTo>
                  <a:lnTo>
                    <a:pt x="463" y="238"/>
                  </a:lnTo>
                  <a:lnTo>
                    <a:pt x="481" y="252"/>
                  </a:lnTo>
                  <a:lnTo>
                    <a:pt x="493" y="272"/>
                  </a:lnTo>
                  <a:lnTo>
                    <a:pt x="496" y="296"/>
                  </a:lnTo>
                  <a:lnTo>
                    <a:pt x="490" y="320"/>
                  </a:lnTo>
                  <a:lnTo>
                    <a:pt x="474" y="338"/>
                  </a:lnTo>
                  <a:lnTo>
                    <a:pt x="453" y="349"/>
                  </a:lnTo>
                  <a:lnTo>
                    <a:pt x="431" y="352"/>
                  </a:lnTo>
                  <a:close/>
                  <a:moveTo>
                    <a:pt x="129" y="201"/>
                  </a:moveTo>
                  <a:lnTo>
                    <a:pt x="38" y="154"/>
                  </a:lnTo>
                  <a:lnTo>
                    <a:pt x="125" y="99"/>
                  </a:lnTo>
                  <a:lnTo>
                    <a:pt x="129" y="201"/>
                  </a:lnTo>
                  <a:close/>
                  <a:moveTo>
                    <a:pt x="234" y="256"/>
                  </a:moveTo>
                  <a:lnTo>
                    <a:pt x="129" y="201"/>
                  </a:lnTo>
                  <a:lnTo>
                    <a:pt x="125" y="99"/>
                  </a:lnTo>
                  <a:lnTo>
                    <a:pt x="134" y="99"/>
                  </a:lnTo>
                  <a:lnTo>
                    <a:pt x="234" y="256"/>
                  </a:lnTo>
                  <a:close/>
                  <a:moveTo>
                    <a:pt x="1813" y="2722"/>
                  </a:moveTo>
                  <a:lnTo>
                    <a:pt x="1670" y="2722"/>
                  </a:lnTo>
                  <a:lnTo>
                    <a:pt x="134" y="321"/>
                  </a:lnTo>
                  <a:lnTo>
                    <a:pt x="129" y="201"/>
                  </a:lnTo>
                  <a:lnTo>
                    <a:pt x="234" y="256"/>
                  </a:lnTo>
                  <a:lnTo>
                    <a:pt x="1813" y="27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" name="AutoShape 97"/>
            <p:cNvSpPr>
              <a:spLocks/>
            </p:cNvSpPr>
            <p:nvPr/>
          </p:nvSpPr>
          <p:spPr bwMode="auto">
            <a:xfrm>
              <a:off x="5138" y="5952"/>
              <a:ext cx="6840" cy="1152"/>
            </a:xfrm>
            <a:custGeom>
              <a:avLst/>
              <a:gdLst/>
              <a:ahLst/>
              <a:cxnLst>
                <a:cxn ang="0">
                  <a:pos x="5129" y="1152"/>
                </a:cxn>
                <a:cxn ang="0">
                  <a:pos x="5123" y="1000"/>
                </a:cxn>
                <a:cxn ang="0">
                  <a:pos x="5103" y="852"/>
                </a:cxn>
                <a:cxn ang="0">
                  <a:pos x="5071" y="709"/>
                </a:cxn>
                <a:cxn ang="0">
                  <a:pos x="5028" y="570"/>
                </a:cxn>
                <a:cxn ang="0">
                  <a:pos x="4973" y="436"/>
                </a:cxn>
                <a:cxn ang="0">
                  <a:pos x="4908" y="309"/>
                </a:cxn>
                <a:cxn ang="0">
                  <a:pos x="4832" y="188"/>
                </a:cxn>
                <a:cxn ang="0">
                  <a:pos x="4747" y="74"/>
                </a:cxn>
                <a:cxn ang="0">
                  <a:pos x="4684" y="0"/>
                </a:cxn>
                <a:cxn ang="0">
                  <a:pos x="6661" y="57"/>
                </a:cxn>
                <a:cxn ang="0">
                  <a:pos x="6705" y="196"/>
                </a:cxn>
                <a:cxn ang="0">
                  <a:pos x="6743" y="337"/>
                </a:cxn>
                <a:cxn ang="0">
                  <a:pos x="6775" y="481"/>
                </a:cxn>
                <a:cxn ang="0">
                  <a:pos x="6800" y="627"/>
                </a:cxn>
                <a:cxn ang="0">
                  <a:pos x="6820" y="774"/>
                </a:cxn>
                <a:cxn ang="0">
                  <a:pos x="6833" y="924"/>
                </a:cxn>
                <a:cxn ang="0">
                  <a:pos x="6840" y="1076"/>
                </a:cxn>
                <a:cxn ang="0">
                  <a:pos x="1709" y="1152"/>
                </a:cxn>
                <a:cxn ang="0">
                  <a:pos x="1" y="1076"/>
                </a:cxn>
                <a:cxn ang="0">
                  <a:pos x="8" y="924"/>
                </a:cxn>
                <a:cxn ang="0">
                  <a:pos x="21" y="774"/>
                </a:cxn>
                <a:cxn ang="0">
                  <a:pos x="41" y="627"/>
                </a:cxn>
                <a:cxn ang="0">
                  <a:pos x="66" y="481"/>
                </a:cxn>
                <a:cxn ang="0">
                  <a:pos x="98" y="337"/>
                </a:cxn>
                <a:cxn ang="0">
                  <a:pos x="136" y="196"/>
                </a:cxn>
                <a:cxn ang="0">
                  <a:pos x="179" y="57"/>
                </a:cxn>
                <a:cxn ang="0">
                  <a:pos x="2155" y="0"/>
                </a:cxn>
                <a:cxn ang="0">
                  <a:pos x="2091" y="74"/>
                </a:cxn>
                <a:cxn ang="0">
                  <a:pos x="2006" y="188"/>
                </a:cxn>
                <a:cxn ang="0">
                  <a:pos x="1931" y="309"/>
                </a:cxn>
                <a:cxn ang="0">
                  <a:pos x="1865" y="436"/>
                </a:cxn>
                <a:cxn ang="0">
                  <a:pos x="1811" y="570"/>
                </a:cxn>
                <a:cxn ang="0">
                  <a:pos x="1767" y="709"/>
                </a:cxn>
                <a:cxn ang="0">
                  <a:pos x="1735" y="852"/>
                </a:cxn>
                <a:cxn ang="0">
                  <a:pos x="1716" y="1000"/>
                </a:cxn>
                <a:cxn ang="0">
                  <a:pos x="1709" y="1152"/>
                </a:cxn>
              </a:cxnLst>
              <a:rect l="0" t="0" r="r" b="b"/>
              <a:pathLst>
                <a:path w="6840" h="1152">
                  <a:moveTo>
                    <a:pt x="6840" y="1152"/>
                  </a:moveTo>
                  <a:lnTo>
                    <a:pt x="5129" y="1152"/>
                  </a:lnTo>
                  <a:lnTo>
                    <a:pt x="5128" y="1076"/>
                  </a:lnTo>
                  <a:lnTo>
                    <a:pt x="5123" y="1000"/>
                  </a:lnTo>
                  <a:lnTo>
                    <a:pt x="5114" y="926"/>
                  </a:lnTo>
                  <a:lnTo>
                    <a:pt x="5103" y="852"/>
                  </a:lnTo>
                  <a:lnTo>
                    <a:pt x="5089" y="780"/>
                  </a:lnTo>
                  <a:lnTo>
                    <a:pt x="5071" y="709"/>
                  </a:lnTo>
                  <a:lnTo>
                    <a:pt x="5051" y="639"/>
                  </a:lnTo>
                  <a:lnTo>
                    <a:pt x="5028" y="570"/>
                  </a:lnTo>
                  <a:lnTo>
                    <a:pt x="5002" y="502"/>
                  </a:lnTo>
                  <a:lnTo>
                    <a:pt x="4973" y="436"/>
                  </a:lnTo>
                  <a:lnTo>
                    <a:pt x="4942" y="372"/>
                  </a:lnTo>
                  <a:lnTo>
                    <a:pt x="4908" y="309"/>
                  </a:lnTo>
                  <a:lnTo>
                    <a:pt x="4871" y="247"/>
                  </a:lnTo>
                  <a:lnTo>
                    <a:pt x="4832" y="188"/>
                  </a:lnTo>
                  <a:lnTo>
                    <a:pt x="4791" y="130"/>
                  </a:lnTo>
                  <a:lnTo>
                    <a:pt x="4747" y="74"/>
                  </a:lnTo>
                  <a:lnTo>
                    <a:pt x="4701" y="19"/>
                  </a:lnTo>
                  <a:lnTo>
                    <a:pt x="4684" y="0"/>
                  </a:lnTo>
                  <a:lnTo>
                    <a:pt x="6641" y="0"/>
                  </a:lnTo>
                  <a:lnTo>
                    <a:pt x="6661" y="57"/>
                  </a:lnTo>
                  <a:lnTo>
                    <a:pt x="6684" y="126"/>
                  </a:lnTo>
                  <a:lnTo>
                    <a:pt x="6705" y="196"/>
                  </a:lnTo>
                  <a:lnTo>
                    <a:pt x="6725" y="266"/>
                  </a:lnTo>
                  <a:lnTo>
                    <a:pt x="6743" y="337"/>
                  </a:lnTo>
                  <a:lnTo>
                    <a:pt x="6759" y="409"/>
                  </a:lnTo>
                  <a:lnTo>
                    <a:pt x="6775" y="481"/>
                  </a:lnTo>
                  <a:lnTo>
                    <a:pt x="6788" y="553"/>
                  </a:lnTo>
                  <a:lnTo>
                    <a:pt x="6800" y="627"/>
                  </a:lnTo>
                  <a:lnTo>
                    <a:pt x="6811" y="700"/>
                  </a:lnTo>
                  <a:lnTo>
                    <a:pt x="6820" y="774"/>
                  </a:lnTo>
                  <a:lnTo>
                    <a:pt x="6827" y="849"/>
                  </a:lnTo>
                  <a:lnTo>
                    <a:pt x="6833" y="924"/>
                  </a:lnTo>
                  <a:lnTo>
                    <a:pt x="6837" y="1000"/>
                  </a:lnTo>
                  <a:lnTo>
                    <a:pt x="6840" y="1076"/>
                  </a:lnTo>
                  <a:lnTo>
                    <a:pt x="6840" y="1152"/>
                  </a:lnTo>
                  <a:close/>
                  <a:moveTo>
                    <a:pt x="1709" y="1152"/>
                  </a:moveTo>
                  <a:lnTo>
                    <a:pt x="0" y="1152"/>
                  </a:lnTo>
                  <a:lnTo>
                    <a:pt x="1" y="1076"/>
                  </a:lnTo>
                  <a:lnTo>
                    <a:pt x="4" y="1000"/>
                  </a:lnTo>
                  <a:lnTo>
                    <a:pt x="8" y="924"/>
                  </a:lnTo>
                  <a:lnTo>
                    <a:pt x="14" y="849"/>
                  </a:lnTo>
                  <a:lnTo>
                    <a:pt x="21" y="774"/>
                  </a:lnTo>
                  <a:lnTo>
                    <a:pt x="30" y="700"/>
                  </a:lnTo>
                  <a:lnTo>
                    <a:pt x="41" y="627"/>
                  </a:lnTo>
                  <a:lnTo>
                    <a:pt x="53" y="553"/>
                  </a:lnTo>
                  <a:lnTo>
                    <a:pt x="66" y="481"/>
                  </a:lnTo>
                  <a:lnTo>
                    <a:pt x="81" y="409"/>
                  </a:lnTo>
                  <a:lnTo>
                    <a:pt x="98" y="337"/>
                  </a:lnTo>
                  <a:lnTo>
                    <a:pt x="116" y="266"/>
                  </a:lnTo>
                  <a:lnTo>
                    <a:pt x="136" y="196"/>
                  </a:lnTo>
                  <a:lnTo>
                    <a:pt x="157" y="126"/>
                  </a:lnTo>
                  <a:lnTo>
                    <a:pt x="179" y="57"/>
                  </a:lnTo>
                  <a:lnTo>
                    <a:pt x="199" y="0"/>
                  </a:lnTo>
                  <a:lnTo>
                    <a:pt x="2155" y="0"/>
                  </a:lnTo>
                  <a:lnTo>
                    <a:pt x="2137" y="19"/>
                  </a:lnTo>
                  <a:lnTo>
                    <a:pt x="2091" y="74"/>
                  </a:lnTo>
                  <a:lnTo>
                    <a:pt x="2048" y="130"/>
                  </a:lnTo>
                  <a:lnTo>
                    <a:pt x="2006" y="188"/>
                  </a:lnTo>
                  <a:lnTo>
                    <a:pt x="1967" y="247"/>
                  </a:lnTo>
                  <a:lnTo>
                    <a:pt x="1931" y="309"/>
                  </a:lnTo>
                  <a:lnTo>
                    <a:pt x="1897" y="372"/>
                  </a:lnTo>
                  <a:lnTo>
                    <a:pt x="1865" y="436"/>
                  </a:lnTo>
                  <a:lnTo>
                    <a:pt x="1837" y="502"/>
                  </a:lnTo>
                  <a:lnTo>
                    <a:pt x="1811" y="570"/>
                  </a:lnTo>
                  <a:lnTo>
                    <a:pt x="1787" y="639"/>
                  </a:lnTo>
                  <a:lnTo>
                    <a:pt x="1767" y="709"/>
                  </a:lnTo>
                  <a:lnTo>
                    <a:pt x="1750" y="780"/>
                  </a:lnTo>
                  <a:lnTo>
                    <a:pt x="1735" y="852"/>
                  </a:lnTo>
                  <a:lnTo>
                    <a:pt x="1724" y="926"/>
                  </a:lnTo>
                  <a:lnTo>
                    <a:pt x="1716" y="1000"/>
                  </a:lnTo>
                  <a:lnTo>
                    <a:pt x="1711" y="1076"/>
                  </a:lnTo>
                  <a:lnTo>
                    <a:pt x="1709" y="1152"/>
                  </a:lnTo>
                  <a:close/>
                </a:path>
              </a:pathLst>
            </a:custGeom>
            <a:solidFill>
              <a:srgbClr val="1636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1" name="AutoShape 98"/>
            <p:cNvSpPr>
              <a:spLocks/>
            </p:cNvSpPr>
            <p:nvPr/>
          </p:nvSpPr>
          <p:spPr bwMode="auto">
            <a:xfrm>
              <a:off x="5131" y="5952"/>
              <a:ext cx="6855" cy="1160"/>
            </a:xfrm>
            <a:custGeom>
              <a:avLst/>
              <a:gdLst/>
              <a:ahLst/>
              <a:cxnLst>
                <a:cxn ang="0">
                  <a:pos x="5131" y="1157"/>
                </a:cxn>
                <a:cxn ang="0">
                  <a:pos x="5127" y="1063"/>
                </a:cxn>
                <a:cxn ang="0">
                  <a:pos x="5103" y="850"/>
                </a:cxn>
                <a:cxn ang="0">
                  <a:pos x="5064" y="686"/>
                </a:cxn>
                <a:cxn ang="0">
                  <a:pos x="4997" y="490"/>
                </a:cxn>
                <a:cxn ang="0">
                  <a:pos x="4884" y="269"/>
                </a:cxn>
                <a:cxn ang="0">
                  <a:pos x="4740" y="70"/>
                </a:cxn>
                <a:cxn ang="0">
                  <a:pos x="4701" y="0"/>
                </a:cxn>
                <a:cxn ang="0">
                  <a:pos x="4851" y="192"/>
                </a:cxn>
                <a:cxn ang="0">
                  <a:pos x="4975" y="408"/>
                </a:cxn>
                <a:cxn ang="0">
                  <a:pos x="5026" y="523"/>
                </a:cxn>
                <a:cxn ang="0">
                  <a:pos x="5100" y="763"/>
                </a:cxn>
                <a:cxn ang="0">
                  <a:pos x="5131" y="934"/>
                </a:cxn>
                <a:cxn ang="0">
                  <a:pos x="5143" y="1145"/>
                </a:cxn>
                <a:cxn ang="0">
                  <a:pos x="5141" y="1147"/>
                </a:cxn>
                <a:cxn ang="0">
                  <a:pos x="6852" y="1157"/>
                </a:cxn>
                <a:cxn ang="0">
                  <a:pos x="6835" y="977"/>
                </a:cxn>
                <a:cxn ang="0">
                  <a:pos x="6771" y="463"/>
                </a:cxn>
                <a:cxn ang="0">
                  <a:pos x="6641" y="0"/>
                </a:cxn>
                <a:cxn ang="0">
                  <a:pos x="6747" y="295"/>
                </a:cxn>
                <a:cxn ang="0">
                  <a:pos x="6838" y="802"/>
                </a:cxn>
                <a:cxn ang="0">
                  <a:pos x="6847" y="1145"/>
                </a:cxn>
                <a:cxn ang="0">
                  <a:pos x="5136" y="1145"/>
                </a:cxn>
                <a:cxn ang="0">
                  <a:pos x="6840" y="1152"/>
                </a:cxn>
                <a:cxn ang="0">
                  <a:pos x="6840" y="1145"/>
                </a:cxn>
                <a:cxn ang="0">
                  <a:pos x="6840" y="1152"/>
                </a:cxn>
                <a:cxn ang="0">
                  <a:pos x="6855" y="1152"/>
                </a:cxn>
                <a:cxn ang="0">
                  <a:pos x="5143" y="1147"/>
                </a:cxn>
                <a:cxn ang="0">
                  <a:pos x="7" y="1159"/>
                </a:cxn>
                <a:cxn ang="0">
                  <a:pos x="5" y="974"/>
                </a:cxn>
                <a:cxn ang="0">
                  <a:pos x="70" y="461"/>
                </a:cxn>
                <a:cxn ang="0">
                  <a:pos x="200" y="0"/>
                </a:cxn>
                <a:cxn ang="0">
                  <a:pos x="123" y="300"/>
                </a:cxn>
                <a:cxn ang="0">
                  <a:pos x="31" y="804"/>
                </a:cxn>
                <a:cxn ang="0">
                  <a:pos x="7" y="1145"/>
                </a:cxn>
                <a:cxn ang="0">
                  <a:pos x="1723" y="1157"/>
                </a:cxn>
                <a:cxn ang="0">
                  <a:pos x="1711" y="1109"/>
                </a:cxn>
                <a:cxn ang="0">
                  <a:pos x="1719" y="977"/>
                </a:cxn>
                <a:cxn ang="0">
                  <a:pos x="1745" y="806"/>
                </a:cxn>
                <a:cxn ang="0">
                  <a:pos x="1788" y="641"/>
                </a:cxn>
                <a:cxn ang="0">
                  <a:pos x="1829" y="523"/>
                </a:cxn>
                <a:cxn ang="0">
                  <a:pos x="1959" y="262"/>
                </a:cxn>
                <a:cxn ang="0">
                  <a:pos x="2103" y="60"/>
                </a:cxn>
                <a:cxn ang="0">
                  <a:pos x="2167" y="7"/>
                </a:cxn>
                <a:cxn ang="0">
                  <a:pos x="1971" y="269"/>
                </a:cxn>
                <a:cxn ang="0">
                  <a:pos x="1858" y="490"/>
                </a:cxn>
                <a:cxn ang="0">
                  <a:pos x="1788" y="686"/>
                </a:cxn>
                <a:cxn ang="0">
                  <a:pos x="1738" y="936"/>
                </a:cxn>
                <a:cxn ang="0">
                  <a:pos x="1726" y="1063"/>
                </a:cxn>
                <a:cxn ang="0">
                  <a:pos x="1716" y="1145"/>
                </a:cxn>
                <a:cxn ang="0">
                  <a:pos x="7" y="1145"/>
                </a:cxn>
                <a:cxn ang="0">
                  <a:pos x="1709" y="1152"/>
                </a:cxn>
                <a:cxn ang="0">
                  <a:pos x="1709" y="1145"/>
                </a:cxn>
                <a:cxn ang="0">
                  <a:pos x="1709" y="1152"/>
                </a:cxn>
                <a:cxn ang="0">
                  <a:pos x="1723" y="1152"/>
                </a:cxn>
              </a:cxnLst>
              <a:rect l="0" t="0" r="r" b="b"/>
              <a:pathLst>
                <a:path w="6855" h="1160">
                  <a:moveTo>
                    <a:pt x="6847" y="1159"/>
                  </a:moveTo>
                  <a:lnTo>
                    <a:pt x="5136" y="1159"/>
                  </a:lnTo>
                  <a:lnTo>
                    <a:pt x="5131" y="1157"/>
                  </a:lnTo>
                  <a:lnTo>
                    <a:pt x="5129" y="1152"/>
                  </a:lnTo>
                  <a:lnTo>
                    <a:pt x="5129" y="1106"/>
                  </a:lnTo>
                  <a:lnTo>
                    <a:pt x="5127" y="1063"/>
                  </a:lnTo>
                  <a:lnTo>
                    <a:pt x="5122" y="977"/>
                  </a:lnTo>
                  <a:lnTo>
                    <a:pt x="5117" y="936"/>
                  </a:lnTo>
                  <a:lnTo>
                    <a:pt x="5103" y="850"/>
                  </a:lnTo>
                  <a:lnTo>
                    <a:pt x="5095" y="809"/>
                  </a:lnTo>
                  <a:lnTo>
                    <a:pt x="5076" y="727"/>
                  </a:lnTo>
                  <a:lnTo>
                    <a:pt x="5064" y="686"/>
                  </a:lnTo>
                  <a:lnTo>
                    <a:pt x="5055" y="646"/>
                  </a:lnTo>
                  <a:lnTo>
                    <a:pt x="5040" y="605"/>
                  </a:lnTo>
                  <a:lnTo>
                    <a:pt x="4997" y="490"/>
                  </a:lnTo>
                  <a:lnTo>
                    <a:pt x="4963" y="413"/>
                  </a:lnTo>
                  <a:lnTo>
                    <a:pt x="4925" y="341"/>
                  </a:lnTo>
                  <a:lnTo>
                    <a:pt x="4884" y="269"/>
                  </a:lnTo>
                  <a:lnTo>
                    <a:pt x="4839" y="199"/>
                  </a:lnTo>
                  <a:lnTo>
                    <a:pt x="4793" y="134"/>
                  </a:lnTo>
                  <a:lnTo>
                    <a:pt x="4740" y="70"/>
                  </a:lnTo>
                  <a:lnTo>
                    <a:pt x="4687" y="7"/>
                  </a:lnTo>
                  <a:lnTo>
                    <a:pt x="4681" y="0"/>
                  </a:lnTo>
                  <a:lnTo>
                    <a:pt x="4701" y="0"/>
                  </a:lnTo>
                  <a:lnTo>
                    <a:pt x="4752" y="60"/>
                  </a:lnTo>
                  <a:lnTo>
                    <a:pt x="4803" y="125"/>
                  </a:lnTo>
                  <a:lnTo>
                    <a:pt x="4851" y="192"/>
                  </a:lnTo>
                  <a:lnTo>
                    <a:pt x="4896" y="262"/>
                  </a:lnTo>
                  <a:lnTo>
                    <a:pt x="4937" y="334"/>
                  </a:lnTo>
                  <a:lnTo>
                    <a:pt x="4975" y="408"/>
                  </a:lnTo>
                  <a:lnTo>
                    <a:pt x="4992" y="444"/>
                  </a:lnTo>
                  <a:lnTo>
                    <a:pt x="5009" y="482"/>
                  </a:lnTo>
                  <a:lnTo>
                    <a:pt x="5026" y="523"/>
                  </a:lnTo>
                  <a:lnTo>
                    <a:pt x="5055" y="600"/>
                  </a:lnTo>
                  <a:lnTo>
                    <a:pt x="5091" y="722"/>
                  </a:lnTo>
                  <a:lnTo>
                    <a:pt x="5100" y="763"/>
                  </a:lnTo>
                  <a:lnTo>
                    <a:pt x="5110" y="806"/>
                  </a:lnTo>
                  <a:lnTo>
                    <a:pt x="5117" y="847"/>
                  </a:lnTo>
                  <a:lnTo>
                    <a:pt x="5131" y="934"/>
                  </a:lnTo>
                  <a:lnTo>
                    <a:pt x="5136" y="977"/>
                  </a:lnTo>
                  <a:lnTo>
                    <a:pt x="5143" y="1106"/>
                  </a:lnTo>
                  <a:lnTo>
                    <a:pt x="5143" y="1145"/>
                  </a:lnTo>
                  <a:lnTo>
                    <a:pt x="5136" y="1145"/>
                  </a:lnTo>
                  <a:lnTo>
                    <a:pt x="5143" y="1147"/>
                  </a:lnTo>
                  <a:lnTo>
                    <a:pt x="5141" y="1147"/>
                  </a:lnTo>
                  <a:lnTo>
                    <a:pt x="5143" y="1152"/>
                  </a:lnTo>
                  <a:lnTo>
                    <a:pt x="6855" y="1152"/>
                  </a:lnTo>
                  <a:lnTo>
                    <a:pt x="6852" y="1157"/>
                  </a:lnTo>
                  <a:lnTo>
                    <a:pt x="6847" y="1159"/>
                  </a:lnTo>
                  <a:close/>
                  <a:moveTo>
                    <a:pt x="6840" y="1152"/>
                  </a:moveTo>
                  <a:lnTo>
                    <a:pt x="6835" y="977"/>
                  </a:lnTo>
                  <a:lnTo>
                    <a:pt x="6823" y="804"/>
                  </a:lnTo>
                  <a:lnTo>
                    <a:pt x="6802" y="631"/>
                  </a:lnTo>
                  <a:lnTo>
                    <a:pt x="6771" y="463"/>
                  </a:lnTo>
                  <a:lnTo>
                    <a:pt x="6732" y="300"/>
                  </a:lnTo>
                  <a:lnTo>
                    <a:pt x="6687" y="137"/>
                  </a:lnTo>
                  <a:lnTo>
                    <a:pt x="6641" y="0"/>
                  </a:lnTo>
                  <a:lnTo>
                    <a:pt x="6655" y="0"/>
                  </a:lnTo>
                  <a:lnTo>
                    <a:pt x="6701" y="132"/>
                  </a:lnTo>
                  <a:lnTo>
                    <a:pt x="6747" y="295"/>
                  </a:lnTo>
                  <a:lnTo>
                    <a:pt x="6785" y="461"/>
                  </a:lnTo>
                  <a:lnTo>
                    <a:pt x="6816" y="631"/>
                  </a:lnTo>
                  <a:lnTo>
                    <a:pt x="6838" y="802"/>
                  </a:lnTo>
                  <a:lnTo>
                    <a:pt x="6850" y="977"/>
                  </a:lnTo>
                  <a:lnTo>
                    <a:pt x="6854" y="1145"/>
                  </a:lnTo>
                  <a:lnTo>
                    <a:pt x="6847" y="1145"/>
                  </a:lnTo>
                  <a:lnTo>
                    <a:pt x="6840" y="1152"/>
                  </a:lnTo>
                  <a:close/>
                  <a:moveTo>
                    <a:pt x="5143" y="1147"/>
                  </a:moveTo>
                  <a:lnTo>
                    <a:pt x="5136" y="1145"/>
                  </a:lnTo>
                  <a:lnTo>
                    <a:pt x="5143" y="1145"/>
                  </a:lnTo>
                  <a:lnTo>
                    <a:pt x="5143" y="1147"/>
                  </a:lnTo>
                  <a:close/>
                  <a:moveTo>
                    <a:pt x="6840" y="1152"/>
                  </a:moveTo>
                  <a:lnTo>
                    <a:pt x="5143" y="1152"/>
                  </a:lnTo>
                  <a:lnTo>
                    <a:pt x="5143" y="1145"/>
                  </a:lnTo>
                  <a:lnTo>
                    <a:pt x="6840" y="1145"/>
                  </a:lnTo>
                  <a:lnTo>
                    <a:pt x="6840" y="1152"/>
                  </a:lnTo>
                  <a:close/>
                  <a:moveTo>
                    <a:pt x="6855" y="1152"/>
                  </a:moveTo>
                  <a:lnTo>
                    <a:pt x="6840" y="1152"/>
                  </a:lnTo>
                  <a:lnTo>
                    <a:pt x="6847" y="1145"/>
                  </a:lnTo>
                  <a:lnTo>
                    <a:pt x="6854" y="1145"/>
                  </a:lnTo>
                  <a:lnTo>
                    <a:pt x="6855" y="1152"/>
                  </a:lnTo>
                  <a:close/>
                  <a:moveTo>
                    <a:pt x="5143" y="1152"/>
                  </a:moveTo>
                  <a:lnTo>
                    <a:pt x="5141" y="1147"/>
                  </a:lnTo>
                  <a:lnTo>
                    <a:pt x="5143" y="1147"/>
                  </a:lnTo>
                  <a:lnTo>
                    <a:pt x="5143" y="1152"/>
                  </a:lnTo>
                  <a:close/>
                  <a:moveTo>
                    <a:pt x="1716" y="1159"/>
                  </a:moveTo>
                  <a:lnTo>
                    <a:pt x="7" y="1159"/>
                  </a:lnTo>
                  <a:lnTo>
                    <a:pt x="3" y="1157"/>
                  </a:lnTo>
                  <a:lnTo>
                    <a:pt x="0" y="1152"/>
                  </a:lnTo>
                  <a:lnTo>
                    <a:pt x="5" y="974"/>
                  </a:lnTo>
                  <a:lnTo>
                    <a:pt x="17" y="802"/>
                  </a:lnTo>
                  <a:lnTo>
                    <a:pt x="39" y="629"/>
                  </a:lnTo>
                  <a:lnTo>
                    <a:pt x="70" y="461"/>
                  </a:lnTo>
                  <a:lnTo>
                    <a:pt x="108" y="295"/>
                  </a:lnTo>
                  <a:lnTo>
                    <a:pt x="154" y="132"/>
                  </a:lnTo>
                  <a:lnTo>
                    <a:pt x="200" y="0"/>
                  </a:lnTo>
                  <a:lnTo>
                    <a:pt x="214" y="0"/>
                  </a:lnTo>
                  <a:lnTo>
                    <a:pt x="168" y="137"/>
                  </a:lnTo>
                  <a:lnTo>
                    <a:pt x="123" y="300"/>
                  </a:lnTo>
                  <a:lnTo>
                    <a:pt x="84" y="463"/>
                  </a:lnTo>
                  <a:lnTo>
                    <a:pt x="53" y="634"/>
                  </a:lnTo>
                  <a:lnTo>
                    <a:pt x="31" y="804"/>
                  </a:lnTo>
                  <a:lnTo>
                    <a:pt x="19" y="977"/>
                  </a:lnTo>
                  <a:lnTo>
                    <a:pt x="15" y="1145"/>
                  </a:lnTo>
                  <a:lnTo>
                    <a:pt x="7" y="1145"/>
                  </a:lnTo>
                  <a:lnTo>
                    <a:pt x="15" y="1152"/>
                  </a:lnTo>
                  <a:lnTo>
                    <a:pt x="1723" y="1152"/>
                  </a:lnTo>
                  <a:lnTo>
                    <a:pt x="1723" y="1157"/>
                  </a:lnTo>
                  <a:lnTo>
                    <a:pt x="1716" y="1159"/>
                  </a:lnTo>
                  <a:close/>
                  <a:moveTo>
                    <a:pt x="1709" y="1152"/>
                  </a:moveTo>
                  <a:lnTo>
                    <a:pt x="1711" y="1109"/>
                  </a:lnTo>
                  <a:lnTo>
                    <a:pt x="1711" y="1063"/>
                  </a:lnTo>
                  <a:lnTo>
                    <a:pt x="1716" y="1020"/>
                  </a:lnTo>
                  <a:lnTo>
                    <a:pt x="1719" y="977"/>
                  </a:lnTo>
                  <a:lnTo>
                    <a:pt x="1723" y="934"/>
                  </a:lnTo>
                  <a:lnTo>
                    <a:pt x="1738" y="847"/>
                  </a:lnTo>
                  <a:lnTo>
                    <a:pt x="1745" y="806"/>
                  </a:lnTo>
                  <a:lnTo>
                    <a:pt x="1755" y="763"/>
                  </a:lnTo>
                  <a:lnTo>
                    <a:pt x="1764" y="722"/>
                  </a:lnTo>
                  <a:lnTo>
                    <a:pt x="1788" y="641"/>
                  </a:lnTo>
                  <a:lnTo>
                    <a:pt x="1800" y="602"/>
                  </a:lnTo>
                  <a:lnTo>
                    <a:pt x="1815" y="562"/>
                  </a:lnTo>
                  <a:lnTo>
                    <a:pt x="1829" y="523"/>
                  </a:lnTo>
                  <a:lnTo>
                    <a:pt x="1879" y="408"/>
                  </a:lnTo>
                  <a:lnTo>
                    <a:pt x="1918" y="334"/>
                  </a:lnTo>
                  <a:lnTo>
                    <a:pt x="1959" y="262"/>
                  </a:lnTo>
                  <a:lnTo>
                    <a:pt x="2004" y="192"/>
                  </a:lnTo>
                  <a:lnTo>
                    <a:pt x="2052" y="125"/>
                  </a:lnTo>
                  <a:lnTo>
                    <a:pt x="2103" y="60"/>
                  </a:lnTo>
                  <a:lnTo>
                    <a:pt x="2153" y="0"/>
                  </a:lnTo>
                  <a:lnTo>
                    <a:pt x="2174" y="0"/>
                  </a:lnTo>
                  <a:lnTo>
                    <a:pt x="2167" y="7"/>
                  </a:lnTo>
                  <a:lnTo>
                    <a:pt x="2062" y="132"/>
                  </a:lnTo>
                  <a:lnTo>
                    <a:pt x="2016" y="199"/>
                  </a:lnTo>
                  <a:lnTo>
                    <a:pt x="1971" y="269"/>
                  </a:lnTo>
                  <a:lnTo>
                    <a:pt x="1930" y="341"/>
                  </a:lnTo>
                  <a:lnTo>
                    <a:pt x="1891" y="413"/>
                  </a:lnTo>
                  <a:lnTo>
                    <a:pt x="1858" y="490"/>
                  </a:lnTo>
                  <a:lnTo>
                    <a:pt x="1815" y="605"/>
                  </a:lnTo>
                  <a:lnTo>
                    <a:pt x="1800" y="646"/>
                  </a:lnTo>
                  <a:lnTo>
                    <a:pt x="1788" y="686"/>
                  </a:lnTo>
                  <a:lnTo>
                    <a:pt x="1759" y="809"/>
                  </a:lnTo>
                  <a:lnTo>
                    <a:pt x="1752" y="850"/>
                  </a:lnTo>
                  <a:lnTo>
                    <a:pt x="1738" y="936"/>
                  </a:lnTo>
                  <a:lnTo>
                    <a:pt x="1733" y="977"/>
                  </a:lnTo>
                  <a:lnTo>
                    <a:pt x="1731" y="1020"/>
                  </a:lnTo>
                  <a:lnTo>
                    <a:pt x="1726" y="1063"/>
                  </a:lnTo>
                  <a:lnTo>
                    <a:pt x="1726" y="1109"/>
                  </a:lnTo>
                  <a:lnTo>
                    <a:pt x="1724" y="1145"/>
                  </a:lnTo>
                  <a:lnTo>
                    <a:pt x="1716" y="1145"/>
                  </a:lnTo>
                  <a:lnTo>
                    <a:pt x="1709" y="1152"/>
                  </a:lnTo>
                  <a:close/>
                  <a:moveTo>
                    <a:pt x="15" y="1152"/>
                  </a:moveTo>
                  <a:lnTo>
                    <a:pt x="7" y="1145"/>
                  </a:lnTo>
                  <a:lnTo>
                    <a:pt x="15" y="1145"/>
                  </a:lnTo>
                  <a:lnTo>
                    <a:pt x="15" y="1152"/>
                  </a:lnTo>
                  <a:close/>
                  <a:moveTo>
                    <a:pt x="1709" y="1152"/>
                  </a:moveTo>
                  <a:lnTo>
                    <a:pt x="15" y="1152"/>
                  </a:lnTo>
                  <a:lnTo>
                    <a:pt x="15" y="1145"/>
                  </a:lnTo>
                  <a:lnTo>
                    <a:pt x="1709" y="1145"/>
                  </a:lnTo>
                  <a:lnTo>
                    <a:pt x="1709" y="1152"/>
                  </a:lnTo>
                  <a:close/>
                  <a:moveTo>
                    <a:pt x="1723" y="1152"/>
                  </a:moveTo>
                  <a:lnTo>
                    <a:pt x="1709" y="1152"/>
                  </a:lnTo>
                  <a:lnTo>
                    <a:pt x="1716" y="1145"/>
                  </a:lnTo>
                  <a:lnTo>
                    <a:pt x="1724" y="1145"/>
                  </a:lnTo>
                  <a:lnTo>
                    <a:pt x="1723" y="1152"/>
                  </a:lnTo>
                  <a:close/>
                </a:path>
              </a:pathLst>
            </a:custGeom>
            <a:solidFill>
              <a:srgbClr val="001F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pic>
          <p:nvPicPr>
            <p:cNvPr id="12" name="Picture 9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8251" y="5952"/>
              <a:ext cx="670" cy="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10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228" y="5954"/>
              <a:ext cx="2715" cy="2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Freeform 101"/>
            <p:cNvSpPr>
              <a:spLocks/>
            </p:cNvSpPr>
            <p:nvPr/>
          </p:nvSpPr>
          <p:spPr bwMode="auto">
            <a:xfrm>
              <a:off x="5109" y="5952"/>
              <a:ext cx="2222" cy="1198"/>
            </a:xfrm>
            <a:custGeom>
              <a:avLst/>
              <a:gdLst/>
              <a:ahLst/>
              <a:cxnLst>
                <a:cxn ang="0">
                  <a:pos x="2221" y="0"/>
                </a:cxn>
                <a:cxn ang="0">
                  <a:pos x="2193" y="0"/>
                </a:cxn>
                <a:cxn ang="0">
                  <a:pos x="204" y="0"/>
                </a:cxn>
                <a:cxn ang="0">
                  <a:pos x="184" y="0"/>
                </a:cxn>
                <a:cxn ang="0">
                  <a:pos x="180" y="12"/>
                </a:cxn>
                <a:cxn ang="0">
                  <a:pos x="146" y="113"/>
                </a:cxn>
                <a:cxn ang="0">
                  <a:pos x="117" y="216"/>
                </a:cxn>
                <a:cxn ang="0">
                  <a:pos x="91" y="319"/>
                </a:cxn>
                <a:cxn ang="0">
                  <a:pos x="67" y="425"/>
                </a:cxn>
                <a:cxn ang="0">
                  <a:pos x="48" y="530"/>
                </a:cxn>
                <a:cxn ang="0">
                  <a:pos x="31" y="636"/>
                </a:cxn>
                <a:cxn ang="0">
                  <a:pos x="19" y="742"/>
                </a:cxn>
                <a:cxn ang="0">
                  <a:pos x="9" y="850"/>
                </a:cxn>
                <a:cxn ang="0">
                  <a:pos x="2" y="960"/>
                </a:cxn>
                <a:cxn ang="0">
                  <a:pos x="0" y="1068"/>
                </a:cxn>
                <a:cxn ang="0">
                  <a:pos x="0" y="1183"/>
                </a:cxn>
                <a:cxn ang="0">
                  <a:pos x="2" y="1188"/>
                </a:cxn>
                <a:cxn ang="0">
                  <a:pos x="7" y="1190"/>
                </a:cxn>
                <a:cxn ang="0">
                  <a:pos x="9" y="1195"/>
                </a:cxn>
                <a:cxn ang="0">
                  <a:pos x="16" y="1198"/>
                </a:cxn>
                <a:cxn ang="0">
                  <a:pos x="21" y="1198"/>
                </a:cxn>
                <a:cxn ang="0">
                  <a:pos x="892" y="1176"/>
                </a:cxn>
                <a:cxn ang="0">
                  <a:pos x="1764" y="1154"/>
                </a:cxn>
                <a:cxn ang="0">
                  <a:pos x="1776" y="1154"/>
                </a:cxn>
                <a:cxn ang="0">
                  <a:pos x="1783" y="1147"/>
                </a:cxn>
                <a:cxn ang="0">
                  <a:pos x="1783" y="1135"/>
                </a:cxn>
                <a:cxn ang="0">
                  <a:pos x="1783" y="1116"/>
                </a:cxn>
                <a:cxn ang="0">
                  <a:pos x="1764" y="1116"/>
                </a:cxn>
                <a:cxn ang="0">
                  <a:pos x="1764" y="1116"/>
                </a:cxn>
                <a:cxn ang="0">
                  <a:pos x="1783" y="1116"/>
                </a:cxn>
                <a:cxn ang="0">
                  <a:pos x="1783" y="1030"/>
                </a:cxn>
                <a:cxn ang="0">
                  <a:pos x="1788" y="979"/>
                </a:cxn>
                <a:cxn ang="0">
                  <a:pos x="1792" y="926"/>
                </a:cxn>
                <a:cxn ang="0">
                  <a:pos x="1797" y="876"/>
                </a:cxn>
                <a:cxn ang="0">
                  <a:pos x="1826" y="725"/>
                </a:cxn>
                <a:cxn ang="0">
                  <a:pos x="1840" y="674"/>
                </a:cxn>
                <a:cxn ang="0">
                  <a:pos x="1855" y="626"/>
                </a:cxn>
                <a:cxn ang="0">
                  <a:pos x="1869" y="576"/>
                </a:cxn>
                <a:cxn ang="0">
                  <a:pos x="1888" y="528"/>
                </a:cxn>
                <a:cxn ang="0">
                  <a:pos x="1908" y="482"/>
                </a:cxn>
                <a:cxn ang="0">
                  <a:pos x="1927" y="434"/>
                </a:cxn>
                <a:cxn ang="0">
                  <a:pos x="1972" y="343"/>
                </a:cxn>
                <a:cxn ang="0">
                  <a:pos x="2052" y="211"/>
                </a:cxn>
                <a:cxn ang="0">
                  <a:pos x="2112" y="127"/>
                </a:cxn>
                <a:cxn ang="0">
                  <a:pos x="2176" y="48"/>
                </a:cxn>
                <a:cxn ang="0">
                  <a:pos x="2221" y="0"/>
                </a:cxn>
              </a:cxnLst>
              <a:rect l="0" t="0" r="r" b="b"/>
              <a:pathLst>
                <a:path w="2222" h="1198">
                  <a:moveTo>
                    <a:pt x="2221" y="0"/>
                  </a:moveTo>
                  <a:lnTo>
                    <a:pt x="2193" y="0"/>
                  </a:lnTo>
                  <a:lnTo>
                    <a:pt x="204" y="0"/>
                  </a:lnTo>
                  <a:lnTo>
                    <a:pt x="184" y="0"/>
                  </a:lnTo>
                  <a:lnTo>
                    <a:pt x="180" y="12"/>
                  </a:lnTo>
                  <a:lnTo>
                    <a:pt x="146" y="113"/>
                  </a:lnTo>
                  <a:lnTo>
                    <a:pt x="117" y="216"/>
                  </a:lnTo>
                  <a:lnTo>
                    <a:pt x="91" y="319"/>
                  </a:lnTo>
                  <a:lnTo>
                    <a:pt x="67" y="425"/>
                  </a:lnTo>
                  <a:lnTo>
                    <a:pt x="48" y="530"/>
                  </a:lnTo>
                  <a:lnTo>
                    <a:pt x="31" y="636"/>
                  </a:lnTo>
                  <a:lnTo>
                    <a:pt x="19" y="742"/>
                  </a:lnTo>
                  <a:lnTo>
                    <a:pt x="9" y="850"/>
                  </a:lnTo>
                  <a:lnTo>
                    <a:pt x="2" y="960"/>
                  </a:lnTo>
                  <a:lnTo>
                    <a:pt x="0" y="1068"/>
                  </a:lnTo>
                  <a:lnTo>
                    <a:pt x="0" y="1183"/>
                  </a:lnTo>
                  <a:lnTo>
                    <a:pt x="2" y="1188"/>
                  </a:lnTo>
                  <a:lnTo>
                    <a:pt x="7" y="1190"/>
                  </a:lnTo>
                  <a:lnTo>
                    <a:pt x="9" y="1195"/>
                  </a:lnTo>
                  <a:lnTo>
                    <a:pt x="16" y="1198"/>
                  </a:lnTo>
                  <a:lnTo>
                    <a:pt x="21" y="1198"/>
                  </a:lnTo>
                  <a:lnTo>
                    <a:pt x="892" y="1176"/>
                  </a:lnTo>
                  <a:lnTo>
                    <a:pt x="1764" y="1154"/>
                  </a:lnTo>
                  <a:lnTo>
                    <a:pt x="1776" y="1154"/>
                  </a:lnTo>
                  <a:lnTo>
                    <a:pt x="1783" y="1147"/>
                  </a:lnTo>
                  <a:lnTo>
                    <a:pt x="1783" y="1135"/>
                  </a:lnTo>
                  <a:lnTo>
                    <a:pt x="1783" y="1116"/>
                  </a:lnTo>
                  <a:lnTo>
                    <a:pt x="1764" y="1116"/>
                  </a:lnTo>
                  <a:lnTo>
                    <a:pt x="1783" y="1116"/>
                  </a:lnTo>
                  <a:lnTo>
                    <a:pt x="1783" y="1030"/>
                  </a:lnTo>
                  <a:lnTo>
                    <a:pt x="1788" y="979"/>
                  </a:lnTo>
                  <a:lnTo>
                    <a:pt x="1792" y="926"/>
                  </a:lnTo>
                  <a:lnTo>
                    <a:pt x="1797" y="876"/>
                  </a:lnTo>
                  <a:lnTo>
                    <a:pt x="1826" y="725"/>
                  </a:lnTo>
                  <a:lnTo>
                    <a:pt x="1840" y="674"/>
                  </a:lnTo>
                  <a:lnTo>
                    <a:pt x="1855" y="626"/>
                  </a:lnTo>
                  <a:lnTo>
                    <a:pt x="1869" y="576"/>
                  </a:lnTo>
                  <a:lnTo>
                    <a:pt x="1888" y="528"/>
                  </a:lnTo>
                  <a:lnTo>
                    <a:pt x="1908" y="482"/>
                  </a:lnTo>
                  <a:lnTo>
                    <a:pt x="1927" y="434"/>
                  </a:lnTo>
                  <a:lnTo>
                    <a:pt x="1972" y="343"/>
                  </a:lnTo>
                  <a:lnTo>
                    <a:pt x="2052" y="211"/>
                  </a:lnTo>
                  <a:lnTo>
                    <a:pt x="2112" y="127"/>
                  </a:lnTo>
                  <a:lnTo>
                    <a:pt x="2176" y="48"/>
                  </a:lnTo>
                  <a:lnTo>
                    <a:pt x="2221" y="0"/>
                  </a:lnTo>
                </a:path>
              </a:pathLst>
            </a:custGeom>
            <a:solidFill>
              <a:srgbClr val="00793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5" name="Freeform 102"/>
            <p:cNvSpPr>
              <a:spLocks/>
            </p:cNvSpPr>
            <p:nvPr/>
          </p:nvSpPr>
          <p:spPr bwMode="auto">
            <a:xfrm>
              <a:off x="7706" y="5952"/>
              <a:ext cx="195" cy="147"/>
            </a:xfrm>
            <a:custGeom>
              <a:avLst/>
              <a:gdLst/>
              <a:ahLst/>
              <a:cxnLst>
                <a:cxn ang="0">
                  <a:pos x="94" y="146"/>
                </a:cxn>
                <a:cxn ang="0">
                  <a:pos x="0" y="0"/>
                </a:cxn>
                <a:cxn ang="0">
                  <a:pos x="143" y="0"/>
                </a:cxn>
                <a:cxn ang="0">
                  <a:pos x="195" y="82"/>
                </a:cxn>
                <a:cxn ang="0">
                  <a:pos x="94" y="146"/>
                </a:cxn>
              </a:cxnLst>
              <a:rect l="0" t="0" r="r" b="b"/>
              <a:pathLst>
                <a:path w="195" h="147">
                  <a:moveTo>
                    <a:pt x="94" y="146"/>
                  </a:moveTo>
                  <a:lnTo>
                    <a:pt x="0" y="0"/>
                  </a:lnTo>
                  <a:lnTo>
                    <a:pt x="143" y="0"/>
                  </a:lnTo>
                  <a:lnTo>
                    <a:pt x="195" y="82"/>
                  </a:lnTo>
                  <a:lnTo>
                    <a:pt x="94" y="1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sp>
        <p:nvSpPr>
          <p:cNvPr id="16" name="CaixaDeTexto 15"/>
          <p:cNvSpPr txBox="1"/>
          <p:nvPr/>
        </p:nvSpPr>
        <p:spPr>
          <a:xfrm>
            <a:off x="357158" y="1714488"/>
            <a:ext cx="671517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 smtClean="0">
                <a:latin typeface="Arial" pitchFamily="34" charset="0"/>
                <a:cs typeface="Arial" pitchFamily="34" charset="0"/>
              </a:rPr>
              <a:t>DOTAÇÃO INICIAL R$: 16.086.000,00</a:t>
            </a:r>
            <a:endParaRPr lang="pt-BR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357158" y="3143248"/>
            <a:ext cx="22145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 smtClean="0">
                <a:latin typeface="Arial" pitchFamily="34" charset="0"/>
                <a:cs typeface="Arial" pitchFamily="34" charset="0"/>
              </a:rPr>
              <a:t>CRÉDITOS </a:t>
            </a:r>
            <a:r>
              <a:rPr lang="pt-BR" sz="2600" b="1" dirty="0" smtClean="0">
                <a:latin typeface="Arial" pitchFamily="34" charset="0"/>
                <a:cs typeface="Arial" pitchFamily="34" charset="0"/>
              </a:rPr>
              <a:t>ADICIONAIS</a:t>
            </a:r>
            <a:endParaRPr lang="pt-BR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428596" y="5572140"/>
            <a:ext cx="64294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 smtClean="0">
                <a:latin typeface="Arial" pitchFamily="34" charset="0"/>
                <a:cs typeface="Arial" pitchFamily="34" charset="0"/>
              </a:rPr>
              <a:t>DESPESSA AUTORIZADA</a:t>
            </a:r>
          </a:p>
          <a:p>
            <a:pPr algn="ctr"/>
            <a:r>
              <a:rPr lang="pt-BR" sz="2600" b="1" dirty="0" smtClean="0">
                <a:latin typeface="Arial" pitchFamily="34" charset="0"/>
                <a:cs typeface="Arial" pitchFamily="34" charset="0"/>
              </a:rPr>
              <a:t>R$: </a:t>
            </a:r>
            <a:r>
              <a:rPr lang="pt-BR" sz="2600" b="1" dirty="0" smtClean="0">
                <a:latin typeface="Arial" pitchFamily="34" charset="0"/>
                <a:cs typeface="Arial" pitchFamily="34" charset="0"/>
              </a:rPr>
              <a:t>22.493.047,42</a:t>
            </a:r>
            <a:endParaRPr lang="pt-BR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Mais 19"/>
          <p:cNvSpPr/>
          <p:nvPr/>
        </p:nvSpPr>
        <p:spPr>
          <a:xfrm>
            <a:off x="714348" y="2500306"/>
            <a:ext cx="1143008" cy="57150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Igual 20"/>
          <p:cNvSpPr/>
          <p:nvPr/>
        </p:nvSpPr>
        <p:spPr>
          <a:xfrm>
            <a:off x="428596" y="4643446"/>
            <a:ext cx="1343028" cy="785818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5" name="AutoShape 92"/>
          <p:cNvSpPr>
            <a:spLocks/>
          </p:cNvSpPr>
          <p:nvPr/>
        </p:nvSpPr>
        <p:spPr bwMode="auto">
          <a:xfrm flipV="1">
            <a:off x="5072066" y="4572008"/>
            <a:ext cx="3000395" cy="1428760"/>
          </a:xfrm>
          <a:custGeom>
            <a:avLst/>
            <a:gdLst/>
            <a:ahLst/>
            <a:cxnLst>
              <a:cxn ang="0">
                <a:pos x="84" y="579"/>
              </a:cxn>
              <a:cxn ang="0">
                <a:pos x="60" y="575"/>
              </a:cxn>
              <a:cxn ang="0">
                <a:pos x="41" y="563"/>
              </a:cxn>
              <a:cxn ang="0">
                <a:pos x="28" y="544"/>
              </a:cxn>
              <a:cxn ang="0">
                <a:pos x="22" y="521"/>
              </a:cxn>
              <a:cxn ang="0">
                <a:pos x="0" y="0"/>
              </a:cxn>
              <a:cxn ang="0">
                <a:pos x="136" y="70"/>
              </a:cxn>
              <a:cxn ang="0">
                <a:pos x="115" y="70"/>
              </a:cxn>
              <a:cxn ang="0">
                <a:pos x="14" y="135"/>
              </a:cxn>
              <a:cxn ang="0">
                <a:pos x="134" y="321"/>
              </a:cxn>
              <a:cxn ang="0">
                <a:pos x="142" y="516"/>
              </a:cxn>
              <a:cxn ang="0">
                <a:pos x="138" y="539"/>
              </a:cxn>
              <a:cxn ang="0">
                <a:pos x="126" y="558"/>
              </a:cxn>
              <a:cxn ang="0">
                <a:pos x="108" y="572"/>
              </a:cxn>
              <a:cxn ang="0">
                <a:pos x="84" y="579"/>
              </a:cxn>
              <a:cxn ang="0">
                <a:pos x="134" y="321"/>
              </a:cxn>
              <a:cxn ang="0">
                <a:pos x="14" y="135"/>
              </a:cxn>
              <a:cxn ang="0">
                <a:pos x="115" y="70"/>
              </a:cxn>
              <a:cxn ang="0">
                <a:pos x="134" y="99"/>
              </a:cxn>
              <a:cxn ang="0">
                <a:pos x="125" y="99"/>
              </a:cxn>
              <a:cxn ang="0">
                <a:pos x="38" y="154"/>
              </a:cxn>
              <a:cxn ang="0">
                <a:pos x="129" y="201"/>
              </a:cxn>
              <a:cxn ang="0">
                <a:pos x="134" y="321"/>
              </a:cxn>
              <a:cxn ang="0">
                <a:pos x="431" y="352"/>
              </a:cxn>
              <a:cxn ang="0">
                <a:pos x="408" y="346"/>
              </a:cxn>
              <a:cxn ang="0">
                <a:pos x="234" y="256"/>
              </a:cxn>
              <a:cxn ang="0">
                <a:pos x="115" y="70"/>
              </a:cxn>
              <a:cxn ang="0">
                <a:pos x="136" y="70"/>
              </a:cxn>
              <a:cxn ang="0">
                <a:pos x="463" y="238"/>
              </a:cxn>
              <a:cxn ang="0">
                <a:pos x="481" y="252"/>
              </a:cxn>
              <a:cxn ang="0">
                <a:pos x="493" y="272"/>
              </a:cxn>
              <a:cxn ang="0">
                <a:pos x="496" y="296"/>
              </a:cxn>
              <a:cxn ang="0">
                <a:pos x="490" y="320"/>
              </a:cxn>
              <a:cxn ang="0">
                <a:pos x="474" y="338"/>
              </a:cxn>
              <a:cxn ang="0">
                <a:pos x="453" y="349"/>
              </a:cxn>
              <a:cxn ang="0">
                <a:pos x="431" y="352"/>
              </a:cxn>
              <a:cxn ang="0">
                <a:pos x="129" y="201"/>
              </a:cxn>
              <a:cxn ang="0">
                <a:pos x="38" y="154"/>
              </a:cxn>
              <a:cxn ang="0">
                <a:pos x="125" y="99"/>
              </a:cxn>
              <a:cxn ang="0">
                <a:pos x="129" y="201"/>
              </a:cxn>
              <a:cxn ang="0">
                <a:pos x="234" y="256"/>
              </a:cxn>
              <a:cxn ang="0">
                <a:pos x="129" y="201"/>
              </a:cxn>
              <a:cxn ang="0">
                <a:pos x="125" y="99"/>
              </a:cxn>
              <a:cxn ang="0">
                <a:pos x="134" y="99"/>
              </a:cxn>
              <a:cxn ang="0">
                <a:pos x="234" y="256"/>
              </a:cxn>
              <a:cxn ang="0">
                <a:pos x="1813" y="2722"/>
              </a:cxn>
              <a:cxn ang="0">
                <a:pos x="1670" y="2722"/>
              </a:cxn>
              <a:cxn ang="0">
                <a:pos x="134" y="321"/>
              </a:cxn>
              <a:cxn ang="0">
                <a:pos x="129" y="201"/>
              </a:cxn>
              <a:cxn ang="0">
                <a:pos x="234" y="256"/>
              </a:cxn>
              <a:cxn ang="0">
                <a:pos x="1813" y="2722"/>
              </a:cxn>
            </a:cxnLst>
            <a:rect l="0" t="0" r="r" b="b"/>
            <a:pathLst>
              <a:path w="1813" h="2722">
                <a:moveTo>
                  <a:pt x="84" y="579"/>
                </a:moveTo>
                <a:lnTo>
                  <a:pt x="60" y="575"/>
                </a:lnTo>
                <a:lnTo>
                  <a:pt x="41" y="563"/>
                </a:lnTo>
                <a:lnTo>
                  <a:pt x="28" y="544"/>
                </a:lnTo>
                <a:lnTo>
                  <a:pt x="22" y="521"/>
                </a:lnTo>
                <a:lnTo>
                  <a:pt x="0" y="0"/>
                </a:lnTo>
                <a:lnTo>
                  <a:pt x="136" y="70"/>
                </a:lnTo>
                <a:lnTo>
                  <a:pt x="115" y="70"/>
                </a:lnTo>
                <a:lnTo>
                  <a:pt x="14" y="135"/>
                </a:lnTo>
                <a:lnTo>
                  <a:pt x="134" y="321"/>
                </a:lnTo>
                <a:lnTo>
                  <a:pt x="142" y="516"/>
                </a:lnTo>
                <a:lnTo>
                  <a:pt x="138" y="539"/>
                </a:lnTo>
                <a:lnTo>
                  <a:pt x="126" y="558"/>
                </a:lnTo>
                <a:lnTo>
                  <a:pt x="108" y="572"/>
                </a:lnTo>
                <a:lnTo>
                  <a:pt x="84" y="579"/>
                </a:lnTo>
                <a:close/>
                <a:moveTo>
                  <a:pt x="134" y="321"/>
                </a:moveTo>
                <a:lnTo>
                  <a:pt x="14" y="135"/>
                </a:lnTo>
                <a:lnTo>
                  <a:pt x="115" y="70"/>
                </a:lnTo>
                <a:lnTo>
                  <a:pt x="134" y="99"/>
                </a:lnTo>
                <a:lnTo>
                  <a:pt x="125" y="99"/>
                </a:lnTo>
                <a:lnTo>
                  <a:pt x="38" y="154"/>
                </a:lnTo>
                <a:lnTo>
                  <a:pt x="129" y="201"/>
                </a:lnTo>
                <a:lnTo>
                  <a:pt x="134" y="321"/>
                </a:lnTo>
                <a:close/>
                <a:moveTo>
                  <a:pt x="431" y="352"/>
                </a:moveTo>
                <a:lnTo>
                  <a:pt x="408" y="346"/>
                </a:lnTo>
                <a:lnTo>
                  <a:pt x="234" y="256"/>
                </a:lnTo>
                <a:lnTo>
                  <a:pt x="115" y="70"/>
                </a:lnTo>
                <a:lnTo>
                  <a:pt x="136" y="70"/>
                </a:lnTo>
                <a:lnTo>
                  <a:pt x="463" y="238"/>
                </a:lnTo>
                <a:lnTo>
                  <a:pt x="481" y="252"/>
                </a:lnTo>
                <a:lnTo>
                  <a:pt x="493" y="272"/>
                </a:lnTo>
                <a:lnTo>
                  <a:pt x="496" y="296"/>
                </a:lnTo>
                <a:lnTo>
                  <a:pt x="490" y="320"/>
                </a:lnTo>
                <a:lnTo>
                  <a:pt x="474" y="338"/>
                </a:lnTo>
                <a:lnTo>
                  <a:pt x="453" y="349"/>
                </a:lnTo>
                <a:lnTo>
                  <a:pt x="431" y="352"/>
                </a:lnTo>
                <a:close/>
                <a:moveTo>
                  <a:pt x="129" y="201"/>
                </a:moveTo>
                <a:lnTo>
                  <a:pt x="38" y="154"/>
                </a:lnTo>
                <a:lnTo>
                  <a:pt x="125" y="99"/>
                </a:lnTo>
                <a:lnTo>
                  <a:pt x="129" y="201"/>
                </a:lnTo>
                <a:close/>
                <a:moveTo>
                  <a:pt x="234" y="256"/>
                </a:moveTo>
                <a:lnTo>
                  <a:pt x="129" y="201"/>
                </a:lnTo>
                <a:lnTo>
                  <a:pt x="125" y="99"/>
                </a:lnTo>
                <a:lnTo>
                  <a:pt x="134" y="99"/>
                </a:lnTo>
                <a:lnTo>
                  <a:pt x="234" y="256"/>
                </a:lnTo>
                <a:close/>
                <a:moveTo>
                  <a:pt x="1813" y="2722"/>
                </a:moveTo>
                <a:lnTo>
                  <a:pt x="1670" y="2722"/>
                </a:lnTo>
                <a:lnTo>
                  <a:pt x="134" y="321"/>
                </a:lnTo>
                <a:lnTo>
                  <a:pt x="129" y="201"/>
                </a:lnTo>
                <a:lnTo>
                  <a:pt x="234" y="256"/>
                </a:lnTo>
                <a:lnTo>
                  <a:pt x="1813" y="2722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2" name="CaixaDeTexto 21"/>
          <p:cNvSpPr txBox="1"/>
          <p:nvPr/>
        </p:nvSpPr>
        <p:spPr>
          <a:xfrm>
            <a:off x="500034" y="4000504"/>
            <a:ext cx="27146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Arial" pitchFamily="34" charset="0"/>
                <a:cs typeface="Arial" pitchFamily="34" charset="0"/>
              </a:rPr>
              <a:t>R</a:t>
            </a:r>
            <a:r>
              <a:rPr lang="pt-BR" sz="2600" b="1" dirty="0" smtClean="0">
                <a:latin typeface="Arial" pitchFamily="34" charset="0"/>
                <a:cs typeface="Arial" pitchFamily="34" charset="0"/>
              </a:rPr>
              <a:t>$: </a:t>
            </a:r>
            <a:r>
              <a:rPr lang="pt-BR" sz="2600" b="1" dirty="0" smtClean="0">
                <a:latin typeface="Arial" pitchFamily="34" charset="0"/>
                <a:cs typeface="Arial" pitchFamily="34" charset="0"/>
              </a:rPr>
              <a:t>6.407.047,42</a:t>
            </a:r>
            <a:endParaRPr lang="pt-BR" sz="2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857356" y="642919"/>
            <a:ext cx="6357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smtClean="0"/>
              <a:t>despesa orçamentária</a:t>
            </a:r>
          </a:p>
          <a:p>
            <a:r>
              <a:rPr lang="pt-BR" dirty="0" smtClean="0"/>
              <a:t>Lei 4.320/64, Art. 2°, § 1° e 2°</a:t>
            </a:r>
            <a:endParaRPr lang="pt-BR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1524000" y="1500174"/>
          <a:ext cx="6096000" cy="428628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428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 dirty="0">
                          <a:latin typeface="Arial"/>
                          <a:ea typeface="Times New Roman"/>
                        </a:rPr>
                        <a:t>Evolução da Despesa </a:t>
                      </a:r>
                      <a:r>
                        <a:rPr lang="pt-BR" sz="2000" b="1" dirty="0" smtClean="0">
                          <a:latin typeface="Arial"/>
                          <a:ea typeface="Times New Roman"/>
                        </a:rPr>
                        <a:t>Orçamentária </a:t>
                      </a:r>
                      <a:r>
                        <a:rPr lang="pt-BR" sz="2000" b="1" dirty="0">
                          <a:latin typeface="Arial"/>
                          <a:ea typeface="Times New Roman"/>
                        </a:rPr>
                        <a:t>Realizada</a:t>
                      </a: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285721" y="2285992"/>
            <a:ext cx="8572560" cy="34290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524000" y="1428736"/>
          <a:ext cx="6096000" cy="428628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428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latin typeface="Arial"/>
                          <a:ea typeface="Times New Roman"/>
                        </a:rPr>
                        <a:t>Evolução da Receita Corrente Líquida (RCL</a:t>
                      </a:r>
                      <a:r>
                        <a:rPr lang="pt-BR" sz="2000" b="1" dirty="0" smtClean="0">
                          <a:latin typeface="Arial"/>
                          <a:ea typeface="Times New Roman"/>
                        </a:rPr>
                        <a:t>)</a:t>
                      </a:r>
                      <a:endParaRPr lang="pt-BR" sz="2000" b="1" dirty="0" smtClean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001156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32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		</a:t>
            </a:r>
            <a:r>
              <a:rPr kumimoji="0" lang="pt-B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RECEITA CORRENTE LÍQUIDA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Lei Complementar n°101/2000, Art. 2°, IV, ‘c’, § 1° e 3°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357159" y="2285992"/>
            <a:ext cx="8072494" cy="350046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714480" y="500043"/>
            <a:ext cx="5857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smtClean="0"/>
              <a:t>execução orçamentária</a:t>
            </a:r>
          </a:p>
          <a:p>
            <a:r>
              <a:rPr lang="pt-BR" dirty="0" smtClean="0"/>
              <a:t>Lei Complementar nº 101/2000, Art. 52</a:t>
            </a:r>
            <a:endParaRPr lang="pt-BR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285720" y="1285863"/>
          <a:ext cx="8643998" cy="5306506"/>
        </p:xfrm>
        <a:graphic>
          <a:graphicData uri="http://schemas.openxmlformats.org/drawingml/2006/table">
            <a:tbl>
              <a:tblPr/>
              <a:tblGrid>
                <a:gridCol w="6915199"/>
                <a:gridCol w="1728799"/>
              </a:tblGrid>
              <a:tr h="16696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900" b="1" dirty="0">
                          <a:latin typeface="Arial"/>
                          <a:ea typeface="Times New Roman"/>
                        </a:rPr>
                        <a:t>Receitas Arrecadadas</a:t>
                      </a:r>
                      <a:r>
                        <a:rPr lang="pt-BR" sz="9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6712" marR="36712" marT="7342" marB="73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85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latin typeface="Arial"/>
                          <a:ea typeface="Times New Roman"/>
                        </a:rPr>
                        <a:t>Receitas Correntes (I)</a:t>
                      </a:r>
                      <a:r>
                        <a:rPr lang="pt-BR" sz="16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6712" marR="36712" marT="7342" marB="73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 smtClean="0">
                          <a:latin typeface="Arial"/>
                          <a:ea typeface="Times New Roman"/>
                        </a:rPr>
                        <a:t>16.489.088,45</a:t>
                      </a:r>
                      <a:r>
                        <a:rPr lang="pt-BR" sz="1500" dirty="0" smtClean="0">
                          <a:latin typeface="Arial"/>
                          <a:ea typeface="Times New Roman"/>
                        </a:rPr>
                        <a:t> </a:t>
                      </a:r>
                      <a:endParaRPr lang="pt-BR" sz="15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5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Receita Tributária</a:t>
                      </a:r>
                    </a:p>
                  </a:txBody>
                  <a:tcPr marL="36712" marR="36712" marT="7342" marB="73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>
                          <a:latin typeface="Arial"/>
                          <a:ea typeface="Times New Roman"/>
                        </a:rPr>
                        <a:t>702.881,12</a:t>
                      </a:r>
                      <a:endParaRPr lang="pt-BR" sz="15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Receita de Contribuições</a:t>
                      </a:r>
                    </a:p>
                  </a:txBody>
                  <a:tcPr marL="36712" marR="36712" marT="7342" marB="73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>
                          <a:latin typeface="Arial"/>
                          <a:ea typeface="Times New Roman"/>
                        </a:rPr>
                        <a:t>547.928,92</a:t>
                      </a:r>
                      <a:endParaRPr lang="pt-BR" sz="15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Receita Patrimonial</a:t>
                      </a:r>
                    </a:p>
                  </a:txBody>
                  <a:tcPr marL="36712" marR="36712" marT="7342" marB="73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>
                          <a:latin typeface="Arial"/>
                          <a:ea typeface="Times New Roman"/>
                        </a:rPr>
                        <a:t>23.043,59</a:t>
                      </a:r>
                      <a:endParaRPr lang="pt-BR" sz="15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Receita Agropecuária</a:t>
                      </a:r>
                    </a:p>
                  </a:txBody>
                  <a:tcPr marL="36712" marR="36712" marT="7342" marB="73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Receita Industrial</a:t>
                      </a:r>
                    </a:p>
                  </a:txBody>
                  <a:tcPr marL="36712" marR="36712" marT="7342" marB="73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Receita de Serviços</a:t>
                      </a:r>
                    </a:p>
                  </a:txBody>
                  <a:tcPr marL="36712" marR="36712" marT="7342" marB="73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Transferências Correntes</a:t>
                      </a:r>
                    </a:p>
                  </a:txBody>
                  <a:tcPr marL="36712" marR="36712" marT="7342" marB="73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>
                          <a:latin typeface="Arial"/>
                          <a:ea typeface="Times New Roman"/>
                        </a:rPr>
                        <a:t>17.479.868,12</a:t>
                      </a:r>
                      <a:endParaRPr lang="pt-BR" sz="15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42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(-) Deduções das Transferências Correntes</a:t>
                      </a:r>
                    </a:p>
                  </a:txBody>
                  <a:tcPr marL="36712" marR="36712" marT="7342" marB="73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>
                          <a:latin typeface="Arial"/>
                          <a:ea typeface="Times New Roman"/>
                        </a:rPr>
                        <a:t>-2.287.975,01</a:t>
                      </a:r>
                      <a:endParaRPr lang="pt-BR" sz="15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Outras Receitas Correntes</a:t>
                      </a:r>
                    </a:p>
                  </a:txBody>
                  <a:tcPr marL="36712" marR="36712" marT="7342" marB="73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>
                          <a:latin typeface="Arial"/>
                          <a:ea typeface="Times New Roman"/>
                        </a:rPr>
                        <a:t>23.341,71</a:t>
                      </a:r>
                      <a:endParaRPr lang="pt-BR" sz="15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latin typeface="Arial"/>
                          <a:ea typeface="Times New Roman"/>
                        </a:rPr>
                        <a:t>Receitas de Capital (II)</a:t>
                      </a:r>
                      <a:r>
                        <a:rPr lang="pt-BR" sz="16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6712" marR="36712" marT="7342" marB="73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latin typeface="Arial"/>
                          <a:ea typeface="Times New Roman"/>
                        </a:rPr>
                        <a:t>2.716.747,53</a:t>
                      </a:r>
                      <a:endParaRPr lang="pt-BR" sz="1600" dirty="0">
                        <a:latin typeface="Arial"/>
                        <a:ea typeface="Times New Roman"/>
                      </a:endParaRPr>
                    </a:p>
                  </a:txBody>
                  <a:tcPr marL="36712" marR="36712" marT="7342" marB="73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5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Operações de Crédito</a:t>
                      </a:r>
                    </a:p>
                  </a:txBody>
                  <a:tcPr marL="36712" marR="36712" marT="7342" marB="73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latin typeface="Arial"/>
                          <a:ea typeface="Times New Roman"/>
                        </a:rPr>
                        <a:t>931.775,36</a:t>
                      </a:r>
                      <a:endParaRPr lang="pt-BR" sz="1600" dirty="0">
                        <a:latin typeface="Arial"/>
                        <a:ea typeface="Times New Roman"/>
                      </a:endParaRPr>
                    </a:p>
                  </a:txBody>
                  <a:tcPr marL="36712" marR="36712" marT="7342" marB="73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Alienação de Bens</a:t>
                      </a:r>
                    </a:p>
                  </a:txBody>
                  <a:tcPr marL="36712" marR="36712" marT="7342" marB="73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6712" marR="36712" marT="7342" marB="73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Amortização de Empréstimos</a:t>
                      </a:r>
                    </a:p>
                  </a:txBody>
                  <a:tcPr marL="36712" marR="36712" marT="7342" marB="73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6712" marR="36712" marT="7342" marB="73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>
                          <a:latin typeface="Arial"/>
                          <a:ea typeface="Times New Roman"/>
                        </a:rPr>
                        <a:t>Transferências de Capital</a:t>
                      </a:r>
                    </a:p>
                  </a:txBody>
                  <a:tcPr marL="36712" marR="36712" marT="7342" marB="73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latin typeface="Arial"/>
                          <a:ea typeface="Times New Roman"/>
                        </a:rPr>
                        <a:t>1.784.972,17</a:t>
                      </a:r>
                      <a:endParaRPr lang="pt-BR" sz="1600" dirty="0">
                        <a:latin typeface="Arial"/>
                        <a:ea typeface="Times New Roman"/>
                      </a:endParaRPr>
                    </a:p>
                  </a:txBody>
                  <a:tcPr marL="36712" marR="36712" marT="7342" marB="73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>
                          <a:latin typeface="Arial"/>
                          <a:ea typeface="Times New Roman"/>
                        </a:rPr>
                        <a:t>Outras Receitas de Capital</a:t>
                      </a:r>
                    </a:p>
                  </a:txBody>
                  <a:tcPr marL="36712" marR="36712" marT="7342" marB="73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6712" marR="36712" marT="7342" marB="73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latin typeface="Arial"/>
                          <a:ea typeface="Times New Roman"/>
                        </a:rPr>
                        <a:t>Total (III) = (I+II)</a:t>
                      </a:r>
                      <a:r>
                        <a:rPr lang="pt-BR" sz="16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6712" marR="36712" marT="7342" marB="73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kumimoji="0" lang="en-US" sz="1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19.205.835,98</a:t>
                      </a:r>
                      <a:endParaRPr lang="pt-BR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712" marR="36712" marT="7342" marB="734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214282" y="1214419"/>
          <a:ext cx="8643998" cy="5482450"/>
        </p:xfrm>
        <a:graphic>
          <a:graphicData uri="http://schemas.openxmlformats.org/drawingml/2006/table">
            <a:tbl>
              <a:tblPr/>
              <a:tblGrid>
                <a:gridCol w="6915199"/>
                <a:gridCol w="1728799"/>
              </a:tblGrid>
              <a:tr h="28855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Despesas Liquidadas Por Função de Governo</a:t>
                      </a:r>
                      <a:r>
                        <a:rPr lang="pt-BR" sz="14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01 - Legislativa</a:t>
                      </a: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 smtClean="0">
                          <a:latin typeface="Arial"/>
                          <a:ea typeface="Times New Roman"/>
                        </a:rPr>
                        <a:t>676.309,33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04 - Administração</a:t>
                      </a: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 smtClean="0">
                          <a:latin typeface="Arial"/>
                          <a:ea typeface="Times New Roman"/>
                        </a:rPr>
                        <a:t>2.378.761,51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06 - Segurança Pública</a:t>
                      </a: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 smtClean="0">
                          <a:latin typeface="Arial"/>
                          <a:ea typeface="Times New Roman"/>
                        </a:rPr>
                        <a:t>49.852,07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08 - Assistência Social</a:t>
                      </a: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 smtClean="0">
                          <a:latin typeface="Arial"/>
                          <a:ea typeface="Times New Roman"/>
                        </a:rPr>
                        <a:t>915.690,38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09 - Previdência Social</a:t>
                      </a: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 smtClean="0">
                          <a:latin typeface="Arial"/>
                          <a:ea typeface="Times New Roman"/>
                        </a:rPr>
                        <a:t>155.074,77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10 - Saúde</a:t>
                      </a: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 smtClean="0">
                          <a:latin typeface="Arial"/>
                          <a:ea typeface="Times New Roman"/>
                        </a:rPr>
                        <a:t>4.096.405,42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12 - Educação</a:t>
                      </a: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 smtClean="0">
                          <a:latin typeface="Arial"/>
                          <a:ea typeface="Times New Roman"/>
                        </a:rPr>
                        <a:t>2.640.823,70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13 - Cultura</a:t>
                      </a: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 smtClean="0">
                          <a:latin typeface="Arial"/>
                          <a:ea typeface="Times New Roman"/>
                        </a:rPr>
                        <a:t>81.988,71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15 - Urbanismo</a:t>
                      </a: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 smtClean="0">
                          <a:latin typeface="Arial"/>
                          <a:ea typeface="Times New Roman"/>
                        </a:rPr>
                        <a:t>3.286,036,48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16 - Habitação</a:t>
                      </a: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17 - Saneamento</a:t>
                      </a: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20 - Agricultura</a:t>
                      </a: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 smtClean="0">
                          <a:latin typeface="Arial"/>
                          <a:ea typeface="Times New Roman"/>
                        </a:rPr>
                        <a:t>564.993,11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22 - Indústria</a:t>
                      </a: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 smtClean="0">
                          <a:latin typeface="Arial"/>
                          <a:ea typeface="Times New Roman"/>
                        </a:rPr>
                        <a:t>105.581,06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26 - Transporte</a:t>
                      </a: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 smtClean="0">
                          <a:latin typeface="Arial"/>
                          <a:ea typeface="Times New Roman"/>
                        </a:rPr>
                        <a:t>1.450.462,84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27 - Desporto e Lazer</a:t>
                      </a: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 smtClean="0">
                          <a:latin typeface="Arial"/>
                          <a:ea typeface="Times New Roman"/>
                        </a:rPr>
                        <a:t>16.512,47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28 - Encargos Especiais</a:t>
                      </a: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 smtClean="0">
                          <a:latin typeface="Arial"/>
                          <a:ea typeface="Times New Roman"/>
                        </a:rPr>
                        <a:t>766.920,24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99 - Reserva de Contingência</a:t>
                      </a: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Total (IV)</a:t>
                      </a:r>
                      <a:r>
                        <a:rPr lang="pt-BR" sz="14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b="1" dirty="0" smtClean="0">
                          <a:latin typeface="Arial"/>
                          <a:ea typeface="Times New Roman"/>
                        </a:rPr>
                        <a:t>17.185.412,09</a:t>
                      </a:r>
                      <a:r>
                        <a:rPr lang="pt-BR" sz="1400" dirty="0" smtClean="0">
                          <a:latin typeface="Arial"/>
                          <a:ea typeface="Times New Roman"/>
                        </a:rPr>
                        <a:t> 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37996" marR="37996" marT="7599" marB="759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0" y="357166"/>
            <a:ext cx="864396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32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		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714348" y="214291"/>
            <a:ext cx="79296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BR" sz="2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EXECUÇÃO ORÇAMENTÁRIA</a:t>
            </a:r>
            <a:endParaRPr lang="pt-BR" sz="7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			Lei Complementar nº 101/2000, Art. 52</a:t>
            </a:r>
            <a:endParaRPr lang="pt-BR" sz="700" dirty="0" smtClean="0">
              <a:latin typeface="Arial" pitchFamily="34" charset="0"/>
              <a:cs typeface="Arial" pitchFamily="34" charset="0"/>
            </a:endParaRPr>
          </a:p>
          <a:p>
            <a:endParaRPr lang="pt-B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571472" y="1285859"/>
          <a:ext cx="7929618" cy="2928955"/>
        </p:xfrm>
        <a:graphic>
          <a:graphicData uri="http://schemas.openxmlformats.org/drawingml/2006/table">
            <a:tbl>
              <a:tblPr/>
              <a:tblGrid>
                <a:gridCol w="5500726"/>
                <a:gridCol w="2428892"/>
              </a:tblGrid>
              <a:tr h="58579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pt-BR" sz="1600" b="1" dirty="0" smtClean="0">
                        <a:solidFill>
                          <a:srgbClr val="FF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600" b="1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Execução </a:t>
                      </a:r>
                      <a:r>
                        <a:rPr lang="pt-BR" sz="16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Orçamentária e Financeira </a:t>
                      </a: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85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Superávit Financeiro do Exercício </a:t>
                      </a:r>
                      <a:r>
                        <a:rPr lang="pt-BR" sz="16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Anterior</a:t>
                      </a:r>
                      <a:endParaRPr lang="pt-BR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3.056.771,32</a:t>
                      </a:r>
                      <a:endParaRPr lang="pt-BR" sz="16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Superávit Financeiro Apurado Até </a:t>
                      </a:r>
                      <a:r>
                        <a:rPr lang="pt-BR" sz="16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3º </a:t>
                      </a:r>
                      <a:r>
                        <a:rPr lang="pt-BR" sz="16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Quadrimestre</a:t>
                      </a:r>
                      <a:endParaRPr lang="pt-BR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latin typeface="Arial"/>
                          <a:ea typeface="Times New Roman"/>
                        </a:rPr>
                        <a:t>2.020.423,89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Restos a Pagar</a:t>
                      </a:r>
                      <a:endParaRPr lang="pt-BR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latin typeface="Arial"/>
                          <a:ea typeface="Times New Roman"/>
                        </a:rPr>
                        <a:t>805.685,61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b="1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Superávit</a:t>
                      </a:r>
                      <a:endParaRPr lang="pt-BR" sz="16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4.271.509,60</a:t>
                      </a:r>
                      <a:endParaRPr lang="pt-BR" sz="16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357290" y="785794"/>
            <a:ext cx="642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smtClean="0"/>
              <a:t>metas de arrecadação</a:t>
            </a:r>
          </a:p>
          <a:p>
            <a:r>
              <a:rPr lang="pt-BR" dirty="0" smtClean="0"/>
              <a:t>Lei Complementar nº 101/2000, Art. 8º e Art. 13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785787" y="1563392"/>
          <a:ext cx="7429550" cy="4674998"/>
        </p:xfrm>
        <a:graphic>
          <a:graphicData uri="http://schemas.openxmlformats.org/drawingml/2006/table">
            <a:tbl>
              <a:tblPr/>
              <a:tblGrid>
                <a:gridCol w="2971820"/>
                <a:gridCol w="1485910"/>
                <a:gridCol w="1485910"/>
                <a:gridCol w="1485910"/>
              </a:tblGrid>
              <a:tr h="13757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600">
                        <a:latin typeface="Calibri"/>
                        <a:ea typeface="Times New Roman"/>
                      </a:endParaRPr>
                    </a:p>
                  </a:txBody>
                  <a:tcPr marL="33198" marR="33198" marT="6640" marB="6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6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115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100" b="1" dirty="0">
                          <a:latin typeface="Arial"/>
                          <a:ea typeface="Times New Roman"/>
                        </a:rPr>
                        <a:t>Receitas Orçamentárias</a:t>
                      </a:r>
                      <a:r>
                        <a:rPr lang="pt-BR" sz="11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Previsão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Arrecadação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Diferença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b="1" dirty="0">
                          <a:latin typeface="Arial"/>
                          <a:ea typeface="Times New Roman"/>
                        </a:rPr>
                        <a:t>Receitas Correntes (I)</a:t>
                      </a:r>
                      <a:r>
                        <a:rPr lang="pt-BR" sz="11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16.058.000,00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16.489.088,45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431.088,45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9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Receita Tributária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649.787,50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702.881,12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53.093,62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59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Receita de Contribuições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566.150,00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547.928,92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-18.221,08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9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Receita Patrimonial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213.067,50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23.043,59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-190.023,91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9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Receita Agropecuária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13.000,00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-13.000,00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9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Receita Industrial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9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Receita de Serviços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67.000,00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-67.000,00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1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Transferências Correntes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9.626.935,50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17.479.868,12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7.852.932,62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600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(-) Deduções das </a:t>
                      </a:r>
                      <a:r>
                        <a:rPr lang="pt-BR" sz="1100" dirty="0" err="1" smtClean="0">
                          <a:latin typeface="Arial"/>
                          <a:ea typeface="Times New Roman"/>
                        </a:rPr>
                        <a:t>Transfências</a:t>
                      </a:r>
                      <a:r>
                        <a:rPr lang="pt-BR" sz="1100" dirty="0" smtClean="0"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pt-BR" sz="1100" dirty="0">
                          <a:latin typeface="Arial"/>
                          <a:ea typeface="Times New Roman"/>
                        </a:rPr>
                        <a:t>Correntes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4.853.000,00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-2.287.975,01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-7.140.975,01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9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Outras Receitas Correntes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69.059,50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23.341,71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-45.717,79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b="1" dirty="0">
                          <a:latin typeface="Arial"/>
                          <a:ea typeface="Times New Roman"/>
                        </a:rPr>
                        <a:t>Receitas de Capital (II)</a:t>
                      </a:r>
                      <a:r>
                        <a:rPr lang="pt-BR" sz="11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28.000,00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2.716.747,53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2.688.747,53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9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Operações de Crédito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931.775,36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931.775,36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59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Alienação de Bens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1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Amortização de Empréstimos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1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Transferências de Capital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1.784.972,17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1.784.972,17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9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Outras Receitas de Capital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28.000,00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-28.000,00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5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b="1" dirty="0">
                          <a:latin typeface="Arial"/>
                          <a:ea typeface="Times New Roman"/>
                        </a:rPr>
                        <a:t>Total (III) = (I+II)</a:t>
                      </a:r>
                      <a:r>
                        <a:rPr lang="pt-BR" sz="11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 dirty="0">
                          <a:latin typeface="Arial"/>
                          <a:ea typeface="Times New Roman"/>
                        </a:rPr>
                        <a:t>16.086.000,00</a:t>
                      </a:r>
                      <a:r>
                        <a:rPr lang="pt-BR" sz="11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19.205.835,98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 dirty="0">
                          <a:latin typeface="Arial"/>
                          <a:ea typeface="Times New Roman"/>
                        </a:rPr>
                        <a:t>3.119.835,98</a:t>
                      </a:r>
                      <a:r>
                        <a:rPr lang="pt-BR" sz="11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3198" marR="33198" marT="6640" marB="66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500166" y="785794"/>
            <a:ext cx="60722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smtClean="0"/>
              <a:t>metas de arrecadação</a:t>
            </a:r>
          </a:p>
          <a:p>
            <a:r>
              <a:rPr lang="pt-BR" dirty="0" smtClean="0"/>
              <a:t>Lei Complementar nº 101/2000, Art. 8º e Art. 13</a:t>
            </a:r>
            <a:endParaRPr lang="pt-BR" dirty="0"/>
          </a:p>
        </p:txBody>
      </p:sp>
      <p:pic>
        <p:nvPicPr>
          <p:cNvPr id="4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785785" y="1691116"/>
            <a:ext cx="7358115" cy="395246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14414" y="714356"/>
            <a:ext cx="6572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smtClean="0"/>
              <a:t>cronograma de desembolso</a:t>
            </a:r>
          </a:p>
          <a:p>
            <a:r>
              <a:rPr lang="pt-BR" dirty="0" smtClean="0"/>
              <a:t>Lei Complementar nº 101/2000, Art. 8º e Art. 13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071539" y="1700475"/>
          <a:ext cx="7072360" cy="4077511"/>
        </p:xfrm>
        <a:graphic>
          <a:graphicData uri="http://schemas.openxmlformats.org/drawingml/2006/table">
            <a:tbl>
              <a:tblPr/>
              <a:tblGrid>
                <a:gridCol w="2828944"/>
                <a:gridCol w="1414472"/>
                <a:gridCol w="1414472"/>
                <a:gridCol w="1414472"/>
              </a:tblGrid>
              <a:tr h="14742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700">
                        <a:latin typeface="Calibri"/>
                        <a:ea typeface="Times New Roman"/>
                      </a:endParaRPr>
                    </a:p>
                  </a:txBody>
                  <a:tcPr marL="37771" marR="37771" marT="7554" marB="755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7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70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100" b="1" dirty="0">
                          <a:latin typeface="Arial"/>
                          <a:ea typeface="Times New Roman"/>
                        </a:rPr>
                        <a:t>Despesas Orçamentárias</a:t>
                      </a:r>
                      <a:r>
                        <a:rPr lang="pt-BR" sz="11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Fixadas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Realizadas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Diferença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6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b="1" dirty="0">
                          <a:latin typeface="Arial"/>
                          <a:ea typeface="Times New Roman"/>
                        </a:rPr>
                        <a:t>Despesas Correntes (I)</a:t>
                      </a:r>
                      <a:r>
                        <a:rPr lang="pt-BR" sz="11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15.184.450,00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13.209.974,11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1.974.475,89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6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Pessoal e Encargos Sociais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8.720.633,75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8.485.709,59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234.924,16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216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Juros e Amortização da Dívida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240.500,00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131.391,86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109.108,14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6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Outras Despesas Correntes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6.223.316,25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4.592.872,66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1.630.443,59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1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b="1" dirty="0">
                          <a:latin typeface="Arial"/>
                          <a:ea typeface="Times New Roman"/>
                        </a:rPr>
                        <a:t>Despesas de Capital (II)</a:t>
                      </a:r>
                      <a:r>
                        <a:rPr lang="pt-BR" sz="11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881.550,00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3.975.437,98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-3.093.887,98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1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Investimentos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453.550,00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3.460.362,34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-3.006.812,34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05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Inversões Financeiras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7.500,00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95.000,00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-87.500,00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6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Amortização da Dívida Fundada Interna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420.500,00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420.075,64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424,36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6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b="1" dirty="0">
                          <a:latin typeface="Arial"/>
                          <a:ea typeface="Times New Roman"/>
                        </a:rPr>
                        <a:t>Reserva de contingência (III)</a:t>
                      </a:r>
                      <a:r>
                        <a:rPr lang="pt-BR" sz="11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0,00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0,00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0,00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5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Reserva de contingência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1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b="1" dirty="0">
                          <a:latin typeface="Arial"/>
                          <a:ea typeface="Times New Roman"/>
                        </a:rPr>
                        <a:t>Total (IV) = (I+II+III)</a:t>
                      </a:r>
                      <a:r>
                        <a:rPr lang="pt-BR" sz="11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 dirty="0">
                          <a:latin typeface="Arial"/>
                          <a:ea typeface="Times New Roman"/>
                        </a:rPr>
                        <a:t>16.066.000,00</a:t>
                      </a:r>
                      <a:r>
                        <a:rPr lang="pt-BR" sz="11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 dirty="0">
                          <a:latin typeface="Arial"/>
                          <a:ea typeface="Times New Roman"/>
                        </a:rPr>
                        <a:t>17.185.412,09</a:t>
                      </a:r>
                      <a:r>
                        <a:rPr lang="pt-BR" sz="11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 dirty="0">
                          <a:latin typeface="Arial"/>
                          <a:ea typeface="Times New Roman"/>
                        </a:rPr>
                        <a:t>-1.119.412,09</a:t>
                      </a:r>
                      <a:r>
                        <a:rPr lang="pt-BR" sz="11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37771" marR="37771" marT="7554" marB="755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42976" y="785794"/>
            <a:ext cx="70009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smtClean="0"/>
              <a:t>cronograma de desembolso</a:t>
            </a:r>
          </a:p>
          <a:p>
            <a:r>
              <a:rPr lang="pt-BR" dirty="0" smtClean="0"/>
              <a:t>Lei Complementar nº 101/2000, Art. 8º e Art. 13</a:t>
            </a:r>
            <a:endParaRPr lang="pt-BR" dirty="0"/>
          </a:p>
        </p:txBody>
      </p:sp>
      <p:pic>
        <p:nvPicPr>
          <p:cNvPr id="4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571473" y="1691116"/>
            <a:ext cx="7786742" cy="347576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85852" y="857232"/>
            <a:ext cx="66437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smtClean="0"/>
              <a:t>meta fiscal do resultado primário</a:t>
            </a:r>
          </a:p>
          <a:p>
            <a:r>
              <a:rPr lang="pt-BR" dirty="0" smtClean="0"/>
              <a:t>Lei Complementar nº 101/2000, Art. 53, III</a:t>
            </a:r>
            <a:endParaRPr lang="pt-BR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500034" y="1500175"/>
          <a:ext cx="8001056" cy="1928826"/>
        </p:xfrm>
        <a:graphic>
          <a:graphicData uri="http://schemas.openxmlformats.org/drawingml/2006/table">
            <a:tbl>
              <a:tblPr/>
              <a:tblGrid>
                <a:gridCol w="6000792"/>
                <a:gridCol w="2000264"/>
              </a:tblGrid>
              <a:tr h="6363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Resultado Primário</a:t>
                      </a:r>
                      <a:r>
                        <a:rPr lang="pt-BR" sz="14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Até Quadrimestre</a:t>
                      </a:r>
                      <a:r>
                        <a:rPr lang="pt-BR" sz="14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8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Receitas Fiscais (A)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dirty="0" smtClean="0">
                          <a:latin typeface="Arial"/>
                          <a:ea typeface="Times New Roman"/>
                        </a:rPr>
                        <a:t>18.251.077,03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308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Despesas Fiscais (B)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dirty="0" smtClean="0">
                          <a:latin typeface="Arial"/>
                          <a:ea typeface="Times New Roman"/>
                        </a:rPr>
                        <a:t>16.633.944,59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8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(A-B) = Resultado Primário</a:t>
                      </a:r>
                      <a:r>
                        <a:rPr lang="pt-BR" sz="14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pt-BR" sz="1400" dirty="0" smtClean="0">
                          <a:latin typeface="Arial"/>
                          <a:ea typeface="Times New Roman"/>
                        </a:rPr>
                        <a:t>1.617.072,44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428596" y="3742580"/>
          <a:ext cx="8215370" cy="2082606"/>
        </p:xfrm>
        <a:graphic>
          <a:graphicData uri="http://schemas.openxmlformats.org/drawingml/2006/table">
            <a:tbl>
              <a:tblPr/>
              <a:tblGrid>
                <a:gridCol w="6572296"/>
                <a:gridCol w="1643074"/>
              </a:tblGrid>
              <a:tr h="5179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Discriminação da Meta Fiscal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Valor Corrente</a:t>
                      </a:r>
                      <a:r>
                        <a:rPr lang="pt-BR" sz="15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9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Meta Fiscal do Resultado Primário Prevista na LDO para o Exercício de Referência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smtClean="0">
                          <a:latin typeface="Arial"/>
                          <a:ea typeface="Times New Roman"/>
                        </a:rPr>
                        <a:t>447.932,50 </a:t>
                      </a:r>
                      <a:endParaRPr lang="pt-BR" sz="15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9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Meta Fiscal do Resultado Primário Realizada no quadrimestre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>
                          <a:latin typeface="Arial"/>
                          <a:ea typeface="Times New Roman"/>
                        </a:rPr>
                        <a:t>-212.998,59</a:t>
                      </a:r>
                      <a:endParaRPr lang="pt-BR" sz="15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9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Meta Fiscal do Resultado Primário Realizada Até o quadrimestre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>
                          <a:latin typeface="Arial"/>
                          <a:ea typeface="Times New Roman"/>
                        </a:rPr>
                        <a:t>1.617.072,44</a:t>
                      </a:r>
                      <a:endParaRPr lang="pt-BR" sz="15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85852" y="714356"/>
            <a:ext cx="6500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smtClean="0"/>
              <a:t>meta fiscal do resultado primário</a:t>
            </a:r>
          </a:p>
          <a:p>
            <a:r>
              <a:rPr lang="pt-BR" dirty="0" smtClean="0"/>
              <a:t>Lei Complementar nº 101/2000, Art. 53, III</a:t>
            </a:r>
            <a:endParaRPr lang="pt-BR" dirty="0"/>
          </a:p>
        </p:txBody>
      </p:sp>
      <p:pic>
        <p:nvPicPr>
          <p:cNvPr id="4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357159" y="1691116"/>
            <a:ext cx="8001056" cy="347576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357290" y="714356"/>
            <a:ext cx="61436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smtClean="0"/>
              <a:t>meta fiscal do resultado nominal</a:t>
            </a:r>
          </a:p>
          <a:p>
            <a:r>
              <a:rPr lang="pt-BR" dirty="0" smtClean="0"/>
              <a:t>Lei Complementar nº 101/2000, Art. 53, III</a:t>
            </a:r>
            <a:endParaRPr lang="pt-BR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785787" y="1369657"/>
          <a:ext cx="7858179" cy="2453178"/>
        </p:xfrm>
        <a:graphic>
          <a:graphicData uri="http://schemas.openxmlformats.org/drawingml/2006/table">
            <a:tbl>
              <a:tblPr/>
              <a:tblGrid>
                <a:gridCol w="4714907"/>
                <a:gridCol w="1571636"/>
                <a:gridCol w="1571636"/>
              </a:tblGrid>
              <a:tr h="416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Dívida Fiscal Líquida</a:t>
                      </a:r>
                      <a:r>
                        <a:rPr lang="pt-BR" sz="14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2619" marR="62619" marT="12524" marB="125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400" b="1">
                          <a:latin typeface="Arial"/>
                          <a:ea typeface="Times New Roman"/>
                        </a:rPr>
                        <a:t>Exercício Anterior</a:t>
                      </a:r>
                      <a:r>
                        <a:rPr lang="pt-BR" sz="14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2619" marR="62619" marT="12524" marB="125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400" b="1">
                          <a:latin typeface="Arial"/>
                          <a:ea typeface="Times New Roman"/>
                        </a:rPr>
                        <a:t>Até Quadrimestre</a:t>
                      </a:r>
                      <a:r>
                        <a:rPr lang="pt-BR" sz="14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2619" marR="62619" marT="12524" marB="125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9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Dívida Consolidada (I)</a:t>
                      </a:r>
                    </a:p>
                  </a:txBody>
                  <a:tcPr marL="62619" marR="62619" marT="12524" marB="125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1.046.440,91</a:t>
                      </a:r>
                    </a:p>
                  </a:txBody>
                  <a:tcPr marL="62619" marR="62619" marT="12524" marB="125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1.899.782,44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19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Deduções (II)</a:t>
                      </a:r>
                    </a:p>
                  </a:txBody>
                  <a:tcPr marL="62619" marR="62619" marT="12524" marB="125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4.014.804,17</a:t>
                      </a:r>
                    </a:p>
                  </a:txBody>
                  <a:tcPr marL="62619" marR="62619" marT="12524" marB="125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5.770.413,12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63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Dívida Consolidada Líquida (III)=(I-II)</a:t>
                      </a:r>
                    </a:p>
                  </a:txBody>
                  <a:tcPr marL="62619" marR="62619" marT="12524" marB="125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-2.968.363,26</a:t>
                      </a:r>
                    </a:p>
                  </a:txBody>
                  <a:tcPr marL="62619" marR="62619" marT="12524" marB="125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-3.870.630,68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46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Receitas De Privatizações (IV)</a:t>
                      </a:r>
                    </a:p>
                  </a:txBody>
                  <a:tcPr marL="62619" marR="62619" marT="12524" marB="125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62619" marR="62619" marT="12524" marB="125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46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Passivos Reconhecidos (V)</a:t>
                      </a:r>
                    </a:p>
                  </a:txBody>
                  <a:tcPr marL="62619" marR="62619" marT="12524" marB="125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62619" marR="62619" marT="12524" marB="125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3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b="1">
                          <a:latin typeface="Arial"/>
                          <a:ea typeface="Times New Roman"/>
                        </a:rPr>
                        <a:t>Dívida Fiscal Liquidada (VI)=(III+IV-V)</a:t>
                      </a:r>
                      <a:r>
                        <a:rPr lang="pt-BR" sz="14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2619" marR="62619" marT="12524" marB="125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-2.968.363,26</a:t>
                      </a:r>
                      <a:r>
                        <a:rPr lang="pt-BR" sz="14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2619" marR="62619" marT="12524" marB="125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-3.870.630,68</a:t>
                      </a:r>
                      <a:r>
                        <a:rPr lang="pt-BR" sz="14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785786" y="4071943"/>
          <a:ext cx="7786742" cy="2086548"/>
        </p:xfrm>
        <a:graphic>
          <a:graphicData uri="http://schemas.openxmlformats.org/drawingml/2006/table">
            <a:tbl>
              <a:tblPr/>
              <a:tblGrid>
                <a:gridCol w="6229393"/>
                <a:gridCol w="1557349"/>
              </a:tblGrid>
              <a:tr h="6955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Discriminação da Meta Fiscal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Valor Corrente</a:t>
                      </a:r>
                      <a:r>
                        <a:rPr lang="pt-BR" sz="15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55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Meta Fiscal do Resultado Nominal Prevista na LDO para o Exercício de Referência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55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Meta Fiscal do Resultado Nominal Realizada Até o Quadrimestre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kumimoji="0" lang="en-US" sz="14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-902.267,42</a:t>
                      </a:r>
                      <a:endParaRPr lang="pt-BR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42910" y="714356"/>
            <a:ext cx="81439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cap="all" dirty="0" smtClean="0">
                <a:latin typeface="Arial" pitchFamily="34" charset="0"/>
                <a:cs typeface="Arial" pitchFamily="34" charset="0"/>
              </a:rPr>
              <a:t>APLICAÇÃO DE RECURSOS EM AÇÕES E SERVIÇOS PÚBLICOS DE SAÚDE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ADCT, Art. 77, III e Emenda Constitucional n°29 de 13/09/2000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142976" y="2528744"/>
          <a:ext cx="6929487" cy="2543332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309829"/>
                <a:gridCol w="2309829"/>
                <a:gridCol w="2309829"/>
              </a:tblGrid>
              <a:tr h="635833"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Componente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Valor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Percentual da Receita com Impostos</a:t>
                      </a:r>
                    </a:p>
                  </a:txBody>
                  <a:tcPr marL="26944" marR="26944" marT="26944" marB="26944" anchor="ctr"/>
                </a:tc>
              </a:tr>
              <a:tr h="635833"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Total das Despesas para efeito de Cálculo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1.877.970,74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15,68</a:t>
                      </a:r>
                    </a:p>
                  </a:txBody>
                  <a:tcPr marL="26944" marR="26944" marT="26944" marB="26944" anchor="ctr"/>
                </a:tc>
              </a:tr>
              <a:tr h="635833"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Valor Mínimo de 15% das Receitas com Impostos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1.796.630,10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15,00</a:t>
                      </a:r>
                    </a:p>
                  </a:txBody>
                  <a:tcPr marL="26944" marR="26944" marT="26944" marB="26944" anchor="ctr"/>
                </a:tc>
              </a:tr>
              <a:tr h="635833"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Valor acima/abaixo do Limite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81.340,64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0,68</a:t>
                      </a:r>
                    </a:p>
                  </a:txBody>
                  <a:tcPr marL="26944" marR="26944" marT="26944" marB="26944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00034" y="857232"/>
            <a:ext cx="828680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dirty="0" smtClean="0">
                <a:latin typeface="Arial" pitchFamily="34" charset="0"/>
                <a:cs typeface="Arial" pitchFamily="34" charset="0"/>
              </a:rPr>
              <a:t>APLICAÇÃO DE RECURSOS NA</a:t>
            </a:r>
            <a:br>
              <a:rPr lang="en-US" sz="2600" b="1" dirty="0" smtClean="0">
                <a:latin typeface="Arial" pitchFamily="34" charset="0"/>
                <a:cs typeface="Arial" pitchFamily="34" charset="0"/>
              </a:rPr>
            </a:b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MANUT. E DESENVOLVIMENTO DO ENSINO</a:t>
            </a:r>
            <a:endParaRPr lang="pt-BR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643042" y="1785926"/>
            <a:ext cx="62865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latin typeface="Arial" pitchFamily="34" charset="0"/>
                <a:cs typeface="Arial" pitchFamily="34" charset="0"/>
              </a:rPr>
              <a:t>Constituição Federal, Art. 212 e LDB, Art. 72</a:t>
            </a:r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071537" y="2528744"/>
          <a:ext cx="6786612" cy="211470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262204"/>
                <a:gridCol w="2262204"/>
                <a:gridCol w="2262204"/>
              </a:tblGrid>
              <a:tr h="528676"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Componente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Valor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Percentual da Receita com Impostos</a:t>
                      </a:r>
                    </a:p>
                  </a:txBody>
                  <a:tcPr marL="26944" marR="26944" marT="26944" marB="26944" anchor="ctr"/>
                </a:tc>
              </a:tr>
              <a:tr h="528676"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Total das Despesas para efeito de Cálculo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3.369.725,94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26,72</a:t>
                      </a:r>
                    </a:p>
                  </a:txBody>
                  <a:tcPr marL="26944" marR="26944" marT="26944" marB="26944" anchor="ctr"/>
                </a:tc>
              </a:tr>
              <a:tr h="528676"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Valor Mínimo de 25% das Receitas com Impostos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3.153.095,96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25,00</a:t>
                      </a:r>
                    </a:p>
                  </a:txBody>
                  <a:tcPr marL="26944" marR="26944" marT="26944" marB="26944" anchor="ctr"/>
                </a:tc>
              </a:tr>
              <a:tr h="528676"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Valor acima/abaixo do Limite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216.629,98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1,72</a:t>
                      </a:r>
                    </a:p>
                  </a:txBody>
                  <a:tcPr marL="26944" marR="26944" marT="26944" marB="26944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14348" y="571480"/>
            <a:ext cx="81439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smtClean="0"/>
              <a:t>APLICAÇÃO DE 60% DOS RECURSOS DO FUNDEB NA REMUNERAÇÃO DOS PROFISSIONAIS DO MAGISTÉRIO DA EDUCAÇÃO BÁSICA </a:t>
            </a:r>
          </a:p>
          <a:p>
            <a:r>
              <a:rPr lang="pt-BR" dirty="0" smtClean="0"/>
              <a:t>ADCT, Art. 60, XII, MP 339/2006, EC 53/2006 e Lei Federal n°9.424/96</a:t>
            </a:r>
            <a:endParaRPr lang="pt-BR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214413" y="2294826"/>
          <a:ext cx="6286544" cy="3139287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3143272"/>
                <a:gridCol w="3143272"/>
              </a:tblGrid>
              <a:tr h="148035">
                <a:tc>
                  <a:txBody>
                    <a:bodyPr/>
                    <a:lstStyle/>
                    <a:p>
                      <a:pPr algn="l"/>
                      <a:r>
                        <a:rPr lang="pt-BR" sz="1200" dirty="0" smtClean="0"/>
                        <a:t>Componente</a:t>
                      </a:r>
                      <a:endParaRPr lang="pt-BR" sz="1200" dirty="0">
                        <a:latin typeface="Verdana"/>
                      </a:endParaRPr>
                    </a:p>
                  </a:txBody>
                  <a:tcPr marL="50800" marR="50800" marT="25400" marB="254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200"/>
                        <a:t>Valor (R$)</a:t>
                      </a:r>
                      <a:endParaRPr lang="pt-BR" sz="1200">
                        <a:latin typeface="Verdana"/>
                      </a:endParaRPr>
                    </a:p>
                  </a:txBody>
                  <a:tcPr marL="50800" marR="50800" marT="25400" marB="25400" anchor="ctr"/>
                </a:tc>
              </a:tr>
              <a:tr h="259061">
                <a:tc>
                  <a:txBody>
                    <a:bodyPr/>
                    <a:lstStyle/>
                    <a:p>
                      <a:pPr algn="l"/>
                      <a:r>
                        <a:rPr lang="pt-BR" sz="1200" dirty="0" smtClean="0"/>
                        <a:t>Transferências</a:t>
                      </a:r>
                      <a:r>
                        <a:rPr lang="pt-BR" sz="1200" dirty="0"/>
                        <a:t> do FUNDEB</a:t>
                      </a:r>
                      <a:endParaRPr lang="pt-BR" sz="1200" dirty="0">
                        <a:latin typeface="Verdana"/>
                      </a:endParaRPr>
                    </a:p>
                  </a:txBody>
                  <a:tcPr marL="50800" marR="50800" marT="25400" marB="254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200"/>
                        <a:t>1.500.258,44</a:t>
                      </a:r>
                      <a:endParaRPr lang="pt-BR" sz="1200">
                        <a:latin typeface="Verdana"/>
                      </a:endParaRPr>
                    </a:p>
                  </a:txBody>
                  <a:tcPr marL="50800" marR="50800" marT="25400" marB="25400" anchor="ctr"/>
                </a:tc>
              </a:tr>
              <a:tr h="370087">
                <a:tc>
                  <a:txBody>
                    <a:bodyPr/>
                    <a:lstStyle/>
                    <a:p>
                      <a:pPr algn="l"/>
                      <a:r>
                        <a:rPr lang="pt-BR" sz="1200" dirty="0"/>
                        <a:t>(+) Rendimentos de </a:t>
                      </a:r>
                      <a:r>
                        <a:rPr lang="pt-BR" sz="1200" dirty="0" smtClean="0"/>
                        <a:t>Aplicações </a:t>
                      </a:r>
                      <a:r>
                        <a:rPr lang="pt-BR" sz="1200" dirty="0"/>
                        <a:t>Financeiras das Contas do FUNDEB</a:t>
                      </a:r>
                      <a:endParaRPr lang="pt-BR" sz="1200" dirty="0">
                        <a:latin typeface="Verdana"/>
                      </a:endParaRPr>
                    </a:p>
                  </a:txBody>
                  <a:tcPr marL="50800" marR="50800" marT="25400" marB="254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200" dirty="0"/>
                        <a:t>662,31</a:t>
                      </a:r>
                      <a:endParaRPr lang="pt-BR" sz="1200" dirty="0">
                        <a:latin typeface="Verdana"/>
                      </a:endParaRPr>
                    </a:p>
                  </a:txBody>
                  <a:tcPr marL="50800" marR="50800" marT="25400" marB="25400" anchor="ctr"/>
                </a:tc>
              </a:tr>
              <a:tr h="370087">
                <a:tc>
                  <a:txBody>
                    <a:bodyPr/>
                    <a:lstStyle/>
                    <a:p>
                      <a:pPr algn="l"/>
                      <a:r>
                        <a:rPr lang="pt-BR" sz="1200" dirty="0"/>
                        <a:t>(=) Total dos Recursos do FUNDEB p/ efeito de </a:t>
                      </a:r>
                      <a:r>
                        <a:rPr lang="pt-BR" sz="1200" dirty="0" smtClean="0"/>
                        <a:t>cálculo</a:t>
                      </a:r>
                      <a:endParaRPr lang="pt-BR" sz="1200" dirty="0">
                        <a:latin typeface="Verdana"/>
                      </a:endParaRPr>
                    </a:p>
                  </a:txBody>
                  <a:tcPr marL="50800" marR="50800" marT="25400" marB="254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200" dirty="0"/>
                        <a:t>1.500.920,75</a:t>
                      </a:r>
                      <a:endParaRPr lang="pt-BR" sz="1200" dirty="0">
                        <a:latin typeface="Verdana"/>
                      </a:endParaRPr>
                    </a:p>
                  </a:txBody>
                  <a:tcPr marL="50800" marR="50800" marT="25400" marB="25400" anchor="ctr"/>
                </a:tc>
              </a:tr>
              <a:tr h="259061">
                <a:tc>
                  <a:txBody>
                    <a:bodyPr/>
                    <a:lstStyle/>
                    <a:p>
                      <a:pPr algn="l"/>
                      <a:r>
                        <a:rPr lang="pt-BR" sz="1200"/>
                        <a:t>60% dos Recursos Oriundos do FUNDEB</a:t>
                      </a:r>
                      <a:endParaRPr lang="pt-BR" sz="1200">
                        <a:latin typeface="Verdana"/>
                      </a:endParaRPr>
                    </a:p>
                  </a:txBody>
                  <a:tcPr marL="50800" marR="50800" marT="25400" marB="254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200" dirty="0"/>
                        <a:t>900.552,45</a:t>
                      </a:r>
                      <a:endParaRPr lang="pt-BR" sz="1200" dirty="0">
                        <a:latin typeface="Verdana"/>
                      </a:endParaRPr>
                    </a:p>
                  </a:txBody>
                  <a:tcPr marL="50800" marR="50800" marT="25400" marB="25400" anchor="ctr"/>
                </a:tc>
              </a:tr>
              <a:tr h="592139">
                <a:tc>
                  <a:txBody>
                    <a:bodyPr/>
                    <a:lstStyle/>
                    <a:p>
                      <a:pPr algn="l"/>
                      <a:r>
                        <a:rPr lang="pt-BR" sz="1200" dirty="0"/>
                        <a:t>Total gastos com Profissionais </a:t>
                      </a:r>
                      <a:r>
                        <a:rPr lang="pt-BR" sz="1200" dirty="0" smtClean="0"/>
                        <a:t>Magistério em </a:t>
                      </a:r>
                      <a:r>
                        <a:rPr lang="pt-BR" sz="1200" dirty="0"/>
                        <a:t>efetivo </a:t>
                      </a:r>
                      <a:r>
                        <a:rPr lang="pt-BR" sz="1200" dirty="0" smtClean="0"/>
                        <a:t>exercício </a:t>
                      </a:r>
                      <a:r>
                        <a:rPr lang="pt-BR" sz="1200" dirty="0"/>
                        <a:t>pagos com recursos FUNDEB</a:t>
                      </a:r>
                      <a:endParaRPr lang="pt-BR" sz="1200" dirty="0">
                        <a:latin typeface="Verdana"/>
                      </a:endParaRPr>
                    </a:p>
                  </a:txBody>
                  <a:tcPr marL="50800" marR="50800" marT="25400" marB="254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200" dirty="0"/>
                        <a:t>1.109.481,68</a:t>
                      </a:r>
                      <a:endParaRPr lang="pt-BR" sz="1200" dirty="0">
                        <a:latin typeface="Verdana"/>
                      </a:endParaRPr>
                    </a:p>
                  </a:txBody>
                  <a:tcPr marL="50800" marR="50800" marT="25400" marB="25400" anchor="ctr"/>
                </a:tc>
              </a:tr>
              <a:tr h="481113">
                <a:tc>
                  <a:txBody>
                    <a:bodyPr/>
                    <a:lstStyle/>
                    <a:p>
                      <a:pPr algn="l"/>
                      <a:r>
                        <a:rPr lang="pt-BR" sz="1200" dirty="0"/>
                        <a:t>Valor acima/abaixo do percentual de 60% do FUNDEB c/ Profissionais do </a:t>
                      </a:r>
                      <a:r>
                        <a:rPr lang="pt-BR" sz="1200" dirty="0" smtClean="0"/>
                        <a:t>Magistério</a:t>
                      </a:r>
                      <a:endParaRPr lang="pt-BR" sz="1200" dirty="0">
                        <a:latin typeface="Verdana"/>
                      </a:endParaRPr>
                    </a:p>
                  </a:txBody>
                  <a:tcPr marL="50800" marR="50800" marT="25400" marB="254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200" dirty="0"/>
                        <a:t>208.929,23</a:t>
                      </a:r>
                      <a:endParaRPr lang="pt-BR" sz="1200" dirty="0">
                        <a:latin typeface="Verdana"/>
                      </a:endParaRPr>
                    </a:p>
                  </a:txBody>
                  <a:tcPr marL="50800" marR="50800" marT="25400" marB="25400" anchor="ctr"/>
                </a:tc>
              </a:tr>
              <a:tr h="481113">
                <a:tc>
                  <a:txBody>
                    <a:bodyPr/>
                    <a:lstStyle/>
                    <a:p>
                      <a:pPr algn="l"/>
                      <a:r>
                        <a:rPr lang="pt-BR" sz="1200" dirty="0"/>
                        <a:t>Percentual dos recursos do FUNDEB aplicados c/ profissionais do </a:t>
                      </a:r>
                      <a:r>
                        <a:rPr lang="pt-BR" sz="1200" dirty="0" smtClean="0"/>
                        <a:t>magistério</a:t>
                      </a:r>
                      <a:endParaRPr lang="pt-BR" sz="1200" dirty="0">
                        <a:latin typeface="Verdana"/>
                      </a:endParaRPr>
                    </a:p>
                  </a:txBody>
                  <a:tcPr marL="50800" marR="50800" marT="25400" marB="254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200" dirty="0"/>
                        <a:t>73,92</a:t>
                      </a:r>
                      <a:endParaRPr lang="pt-BR" sz="1200" dirty="0">
                        <a:latin typeface="Verdana"/>
                      </a:endParaRPr>
                    </a:p>
                  </a:txBody>
                  <a:tcPr marL="50800" marR="50800" marT="25400" marB="254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14414" y="571480"/>
            <a:ext cx="66437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smtClean="0"/>
              <a:t>DESPESAS COM PESSOAL DO PODER EXECUTIVO</a:t>
            </a:r>
          </a:p>
          <a:p>
            <a:r>
              <a:rPr lang="pt-BR" dirty="0" smtClean="0"/>
              <a:t>Constituição Federal, Art. 169, </a:t>
            </a:r>
            <a:r>
              <a:rPr lang="pt-BR" i="1" dirty="0" smtClean="0"/>
              <a:t>caput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Lei Complementar n°101/2000, Art. 19, III e Art. 20, III </a:t>
            </a:r>
            <a:endParaRPr lang="pt-BR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785788" y="1835324"/>
          <a:ext cx="7572425" cy="3593939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081775"/>
                <a:gridCol w="1081775"/>
                <a:gridCol w="1081775"/>
                <a:gridCol w="1081775"/>
                <a:gridCol w="1081775"/>
                <a:gridCol w="1081775"/>
                <a:gridCol w="1081775"/>
              </a:tblGrid>
              <a:tr h="1401119"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Período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RCL do Município - últimos 12 meses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Despesa com Pessoal - Limite máximo (54%)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Despesa com pessoal realizada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Percentual da RCL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Diferença entre o limite e a despesa realizada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Percentual aplicado a menor/maior</a:t>
                      </a:r>
                    </a:p>
                  </a:txBody>
                  <a:tcPr marL="26944" marR="26944" marT="26944" marB="26944" anchor="ctr"/>
                </a:tc>
              </a:tr>
              <a:tr h="730940"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1º Quadrimestre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15.860.504,30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8.564.672,32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7.586.734,21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47,83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-977.938,11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-6,17</a:t>
                      </a:r>
                    </a:p>
                  </a:txBody>
                  <a:tcPr marL="26944" marR="26944" marT="26944" marB="26944" anchor="ctr"/>
                </a:tc>
              </a:tr>
              <a:tr h="730940"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2º Quadrimestre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16.158.904,78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8.725.808,58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7.704.103,18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47,68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-1.021.705,40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-6,32</a:t>
                      </a:r>
                    </a:p>
                  </a:txBody>
                  <a:tcPr marL="26944" marR="26944" marT="26944" marB="26944" anchor="ctr"/>
                </a:tc>
              </a:tr>
              <a:tr h="730940"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3º Quadrimestre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15.950.346,66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8.613.187,20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7.749.315,90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48,58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-863.871,30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-5,42</a:t>
                      </a:r>
                    </a:p>
                  </a:txBody>
                  <a:tcPr marL="26944" marR="26944" marT="26944" marB="26944" anchor="ctr"/>
                </a:tc>
              </a:tr>
            </a:tbl>
          </a:graphicData>
        </a:graphic>
      </p:graphicFrame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BFBFB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1" i="0" u="none" strike="noStrike" cap="none" normalizeH="0" baseline="0" smtClean="0">
                <a:ln>
                  <a:noFill/>
                </a:ln>
                <a:solidFill>
                  <a:srgbClr val="770000"/>
                </a:solidFill>
                <a:effectLst/>
                <a:latin typeface="Tahoma" pitchFamily="34" charset="0"/>
                <a:cs typeface="Tahoma" pitchFamily="34" charset="0"/>
              </a:rPr>
              <a:t>PODER EXECUTIVO</a:t>
            </a:r>
            <a:endParaRPr kumimoji="0" lang="pt-BR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286000" y="642918"/>
            <a:ext cx="478633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 smtClean="0">
                <a:latin typeface="Arial" pitchFamily="34" charset="0"/>
                <a:cs typeface="Arial" pitchFamily="34" charset="0"/>
              </a:rPr>
              <a:t>DESPESAS COM PESSOAL DO PODER LEGISLATIVO</a:t>
            </a:r>
            <a:endParaRPr lang="pt-BR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785786" y="1500174"/>
            <a:ext cx="69294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dirty="0" smtClean="0">
                <a:latin typeface="Arial" pitchFamily="34" charset="0"/>
                <a:cs typeface="Arial" pitchFamily="34" charset="0"/>
              </a:rPr>
              <a:t>Constituição Federal, Art. 169, </a:t>
            </a:r>
            <a:r>
              <a:rPr lang="pt-BR" sz="2000" i="1" dirty="0" smtClean="0">
                <a:latin typeface="Arial" pitchFamily="34" charset="0"/>
                <a:cs typeface="Arial" pitchFamily="34" charset="0"/>
              </a:rPr>
              <a:t>caput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>Lei Complementar n°101/2000, Art. 19, III e Art. 20, III 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928664" y="2714620"/>
          <a:ext cx="7429548" cy="2308057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061364"/>
                <a:gridCol w="1061364"/>
                <a:gridCol w="1061364"/>
                <a:gridCol w="1061364"/>
                <a:gridCol w="1061364"/>
                <a:gridCol w="1061364"/>
                <a:gridCol w="1061364"/>
              </a:tblGrid>
              <a:tr h="899809"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Período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RCL do Município - últimos 12 meses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Despesa com Pessoal - Limite máximo (6%)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Despesa com pessoal realizada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Percentual da RCL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Diferença entre o limite e a despesa realizada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Percentual aplicado a menor/maior</a:t>
                      </a:r>
                    </a:p>
                  </a:txBody>
                  <a:tcPr marL="26944" marR="26944" marT="26944" marB="26944" anchor="ctr"/>
                </a:tc>
              </a:tr>
              <a:tr h="469416"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1º Quadrimestre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15.860.504,30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951.630,26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617.068,44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3,89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-334.561,82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-2,11</a:t>
                      </a:r>
                    </a:p>
                  </a:txBody>
                  <a:tcPr marL="26944" marR="26944" marT="26944" marB="26944" anchor="ctr"/>
                </a:tc>
              </a:tr>
              <a:tr h="469416"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2º Quadrimestre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16.158.904,78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969.534,29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576.380,23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3,57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-393.154,06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-2,43</a:t>
                      </a:r>
                    </a:p>
                  </a:txBody>
                  <a:tcPr marL="26944" marR="26944" marT="26944" marB="26944" anchor="ctr"/>
                </a:tc>
              </a:tr>
              <a:tr h="469416"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3º Quadrimestre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/>
                        <a:t>15.950.346,66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957.020,80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592.755,10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3,72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-364.265,70</a:t>
                      </a:r>
                    </a:p>
                  </a:txBody>
                  <a:tcPr marL="26944" marR="26944" marT="26944" marB="269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dirty="0"/>
                        <a:t>-2,28</a:t>
                      </a:r>
                    </a:p>
                  </a:txBody>
                  <a:tcPr marL="26944" marR="26944" marT="26944" marB="26944" anchor="ctr"/>
                </a:tc>
              </a:tr>
            </a:tbl>
          </a:graphicData>
        </a:graphic>
      </p:graphicFrame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BFBFB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1" i="0" u="none" strike="noStrike" cap="none" normalizeH="0" baseline="0" smtClean="0">
                <a:ln>
                  <a:noFill/>
                </a:ln>
                <a:solidFill>
                  <a:srgbClr val="770000"/>
                </a:solidFill>
                <a:effectLst/>
                <a:latin typeface="Tahoma" pitchFamily="34" charset="0"/>
                <a:cs typeface="Tahoma" pitchFamily="34" charset="0"/>
              </a:rPr>
              <a:t>PODER LEGISLATIVO</a:t>
            </a:r>
            <a:endParaRPr kumimoji="0" lang="pt-BR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500034" y="357166"/>
            <a:ext cx="80724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 smtClean="0">
                <a:latin typeface="Arial" pitchFamily="34" charset="0"/>
                <a:cs typeface="Arial" pitchFamily="34" charset="0"/>
              </a:rPr>
              <a:t>DESPESA COM PESSOAL – CONSOLIDADO</a:t>
            </a:r>
          </a:p>
          <a:p>
            <a:pPr algn="ctr"/>
            <a:r>
              <a:rPr lang="pt-BR" sz="2600" dirty="0" smtClean="0">
                <a:latin typeface="Arial" pitchFamily="34" charset="0"/>
                <a:cs typeface="Arial" pitchFamily="34" charset="0"/>
              </a:rPr>
              <a:t>Constituição Federal, Art. 169, </a:t>
            </a:r>
            <a:r>
              <a:rPr lang="pt-BR" sz="2600" i="1" dirty="0" smtClean="0">
                <a:latin typeface="Arial" pitchFamily="34" charset="0"/>
                <a:cs typeface="Arial" pitchFamily="34" charset="0"/>
              </a:rPr>
              <a:t>caput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600" dirty="0" smtClean="0">
                <a:latin typeface="Arial" pitchFamily="34" charset="0"/>
                <a:cs typeface="Arial" pitchFamily="34" charset="0"/>
              </a:rPr>
            </a:br>
            <a:r>
              <a:rPr lang="pt-BR" sz="2600" dirty="0" smtClean="0">
                <a:latin typeface="Arial" pitchFamily="34" charset="0"/>
                <a:cs typeface="Arial" pitchFamily="34" charset="0"/>
              </a:rPr>
              <a:t>Lei Complementar n°101/2000, Art. 19, III e Art. 20, III </a:t>
            </a:r>
          </a:p>
          <a:p>
            <a:endParaRPr lang="pt-BR" dirty="0"/>
          </a:p>
        </p:txBody>
      </p:sp>
      <p:pic>
        <p:nvPicPr>
          <p:cNvPr id="7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357159" y="1691116"/>
            <a:ext cx="8215370" cy="347576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500166" y="500042"/>
            <a:ext cx="621510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cap="all" dirty="0" smtClean="0">
                <a:latin typeface="Arial" pitchFamily="34" charset="0"/>
                <a:cs typeface="Arial" pitchFamily="34" charset="0"/>
              </a:rPr>
              <a:t>RESTOS A PAGAR</a:t>
            </a:r>
          </a:p>
          <a:p>
            <a:r>
              <a:rPr lang="pt-BR" sz="2000" dirty="0" smtClean="0">
                <a:latin typeface="Arial" pitchFamily="34" charset="0"/>
                <a:cs typeface="Arial" pitchFamily="34" charset="0"/>
              </a:rPr>
              <a:t>Lei Complementar n°101/2000, Art. 55, III, alínea “b”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071538" y="1428736"/>
          <a:ext cx="6786610" cy="4968678"/>
        </p:xfrm>
        <a:graphic>
          <a:graphicData uri="http://schemas.openxmlformats.org/drawingml/2006/table">
            <a:tbl>
              <a:tblPr/>
              <a:tblGrid>
                <a:gridCol w="5429288"/>
                <a:gridCol w="1357322"/>
              </a:tblGrid>
              <a:tr h="4308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Unidade Gestora:</a:t>
                      </a:r>
                      <a:r>
                        <a:rPr lang="pt-BR" sz="1400" dirty="0">
                          <a:latin typeface="Arial"/>
                          <a:ea typeface="Times New Roman"/>
                        </a:rPr>
                        <a:t> PREFEITURA MUNICIPAL DE MATOS COSTA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400" b="1">
                          <a:latin typeface="Arial"/>
                          <a:ea typeface="Times New Roman"/>
                        </a:rPr>
                        <a:t>Valores</a:t>
                      </a:r>
                      <a:r>
                        <a:rPr lang="pt-BR" sz="14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Restos A Pagar Não Processados (I)</a:t>
                      </a:r>
                      <a:r>
                        <a:rPr lang="pt-BR" sz="14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b="1">
                          <a:latin typeface="Arial"/>
                          <a:ea typeface="Times New Roman"/>
                        </a:rPr>
                        <a:t>1.165.814,34</a:t>
                      </a:r>
                      <a:r>
                        <a:rPr lang="pt-BR" sz="14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6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(+) Inscrições do Exercício Anterior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179.753,73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(+) Inscritos em Exercícios Anteriores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96.754,23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(-) Cancelamentos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98.238,28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Restos a Pagar a Liquidar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Restos a Pagar em Liquidação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Restos a Pagar Liquidado a Pagar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(-) Restos a Pagar Pagos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178.269,68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(+) Inscrição do Exercício de 2020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1.165.814,34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Restos Processados (II)</a:t>
                      </a:r>
                      <a:r>
                        <a:rPr lang="pt-BR" sz="14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b="1">
                          <a:latin typeface="Arial"/>
                          <a:ea typeface="Times New Roman"/>
                        </a:rPr>
                        <a:t>5.036,28</a:t>
                      </a:r>
                      <a:r>
                        <a:rPr lang="pt-BR" sz="14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6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(+) Inscrições do Exercício Anterior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154.270,29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(+) Inscritos em Exercícios Anteriores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2.550,00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(-) Cancelamentos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2.510,19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Restos a Pagar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3.399,48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(-) Restos Pagos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150.910,62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(+) Inscrição do Exercício de 2020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1.636,80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Saldo a Pagar (I+II)</a:t>
                      </a:r>
                      <a:r>
                        <a:rPr lang="pt-BR" sz="14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1.170.850,62</a:t>
                      </a:r>
                      <a:r>
                        <a:rPr lang="pt-BR" sz="14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785786" y="1214417"/>
          <a:ext cx="7643865" cy="5048444"/>
        </p:xfrm>
        <a:graphic>
          <a:graphicData uri="http://schemas.openxmlformats.org/drawingml/2006/table">
            <a:tbl>
              <a:tblPr/>
              <a:tblGrid>
                <a:gridCol w="6115092"/>
                <a:gridCol w="1528773"/>
              </a:tblGrid>
              <a:tr h="510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Unidade Gestora:</a:t>
                      </a:r>
                      <a:r>
                        <a:rPr lang="pt-BR" sz="1400" dirty="0">
                          <a:latin typeface="Arial"/>
                          <a:ea typeface="Times New Roman"/>
                        </a:rPr>
                        <a:t> FUNDO MUNICIPAL DE SAUDE DE MATOS COSTA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400" b="1">
                          <a:latin typeface="Arial"/>
                          <a:ea typeface="Times New Roman"/>
                        </a:rPr>
                        <a:t>Valores</a:t>
                      </a:r>
                      <a:r>
                        <a:rPr lang="pt-BR" sz="14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Restos A Pagar Não Processados (I)</a:t>
                      </a:r>
                      <a:r>
                        <a:rPr lang="pt-BR" sz="14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b="1">
                          <a:latin typeface="Arial"/>
                          <a:ea typeface="Times New Roman"/>
                        </a:rPr>
                        <a:t>64.148,94</a:t>
                      </a:r>
                      <a:r>
                        <a:rPr lang="pt-BR" sz="14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5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(+) Inscrições do Exercício Anterior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8.059,12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5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(+) Inscritos em Exercícios Anteriores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1.907,90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5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(-) Cancelamentos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6.663,66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5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Restos a Pagar a Liquidar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5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Restos a Pagar em Liquidação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5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Restos a Pagar Liquidado a Pagar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5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(-) Restos a Pagar Pagos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3.303,36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5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(+) Inscrição do Exercício de 2020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64.148,94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Restos Processados (II)</a:t>
                      </a:r>
                      <a:r>
                        <a:rPr lang="pt-BR" sz="14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b="1">
                          <a:latin typeface="Arial"/>
                          <a:ea typeface="Times New Roman"/>
                        </a:rPr>
                        <a:t>4.361,96</a:t>
                      </a:r>
                      <a:r>
                        <a:rPr lang="pt-BR" sz="14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5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(+) Inscrições do Exercício Anterior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40.887,51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5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(+) Inscritos em Exercícios Anteriores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5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(-) Cancelamentos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280,00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5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Restos a Pagar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5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(-) Restos Pagos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40.607,51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5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(+) Inscrição do Exercício de 2020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4.361,96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Saldo a Pagar (I+II)</a:t>
                      </a:r>
                      <a:r>
                        <a:rPr lang="pt-BR" sz="14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68.510,90</a:t>
                      </a:r>
                      <a:r>
                        <a:rPr lang="pt-BR" sz="14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643042" y="642918"/>
            <a:ext cx="61436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smtClean="0"/>
              <a:t>RESTOS A PAGAR</a:t>
            </a:r>
          </a:p>
          <a:p>
            <a:r>
              <a:rPr lang="pt-BR" dirty="0" smtClean="0"/>
              <a:t>Lei Complementar n°101/2000, Art. 55, III, alínea “b”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000101" y="1396993"/>
          <a:ext cx="7072362" cy="4674102"/>
        </p:xfrm>
        <a:graphic>
          <a:graphicData uri="http://schemas.openxmlformats.org/drawingml/2006/table">
            <a:tbl>
              <a:tblPr/>
              <a:tblGrid>
                <a:gridCol w="5657890"/>
                <a:gridCol w="1414472"/>
              </a:tblGrid>
              <a:tr h="455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Unidade Gestora:</a:t>
                      </a:r>
                      <a:r>
                        <a:rPr lang="pt-BR" sz="1400" dirty="0"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pt-BR" sz="1400" b="1" dirty="0">
                          <a:latin typeface="Arial"/>
                          <a:ea typeface="Times New Roman"/>
                        </a:rPr>
                        <a:t>FUNDO MUN. DE ASSIST. SOCIAL DE MATOS COSTA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400" b="1">
                          <a:latin typeface="Arial"/>
                          <a:ea typeface="Times New Roman"/>
                        </a:rPr>
                        <a:t>Valores</a:t>
                      </a:r>
                      <a:r>
                        <a:rPr lang="pt-BR" sz="14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Restos A Pagar Não Processados (I)</a:t>
                      </a:r>
                      <a:r>
                        <a:rPr lang="pt-BR" sz="14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b="1">
                          <a:latin typeface="Arial"/>
                          <a:ea typeface="Times New Roman"/>
                        </a:rPr>
                        <a:t>9.107,52</a:t>
                      </a:r>
                      <a:r>
                        <a:rPr lang="pt-BR" sz="14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(+) Inscrições do Exercício Anterior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15.374,70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(+) Inscritos em Exercícios Anteriores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(-) Cancelamentos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401,50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Restos a Pagar a Liquidar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Restos a Pagar em Liquidação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Restos a Pagar Liquidado a Pagar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(-) Restos a Pagar Pagos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14.973,20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(+) Inscrição do Exercício de 2020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9.107,52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Restos Processados (II)</a:t>
                      </a:r>
                      <a:r>
                        <a:rPr lang="pt-BR" sz="14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b="1">
                          <a:latin typeface="Arial"/>
                          <a:ea typeface="Times New Roman"/>
                        </a:rPr>
                        <a:t>1.306,72</a:t>
                      </a:r>
                      <a:r>
                        <a:rPr lang="pt-BR" sz="14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(+) Inscrições do Exercício Anterior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10.331,21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(+) Inscritos em Exercícios Anteriores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(-) Cancelamentos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366,62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Restos a Pagar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(-) Restos Pagos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9.964,59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dirty="0">
                          <a:latin typeface="Arial"/>
                          <a:ea typeface="Times New Roman"/>
                        </a:rPr>
                        <a:t>(+) Inscrição do Exercício de 2020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>
                          <a:latin typeface="Arial"/>
                          <a:ea typeface="Times New Roman"/>
                        </a:rPr>
                        <a:t>1.306,72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Saldo a Pagar (I+II)</a:t>
                      </a:r>
                      <a:r>
                        <a:rPr lang="pt-BR" sz="14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10.414,24</a:t>
                      </a:r>
                      <a:r>
                        <a:rPr lang="pt-BR" sz="14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1142976" y="928665"/>
          <a:ext cx="7072361" cy="4532336"/>
        </p:xfrm>
        <a:graphic>
          <a:graphicData uri="http://schemas.openxmlformats.org/drawingml/2006/table">
            <a:tbl>
              <a:tblPr/>
              <a:tblGrid>
                <a:gridCol w="5657889"/>
                <a:gridCol w="1414472"/>
              </a:tblGrid>
              <a:tr h="455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Unidade Gestora: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FIMPREV - FUNDO MUN. ASSIST. DE MATOS COSTA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Valores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Restos A Pagar Não Processados (I)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116.925,86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(+) Inscrições do Exercício Anterior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(+) Inscritos em Exercícios Anteriores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(-) Cancelamentos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Restos a Pagar a Liquidar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Restos a Pagar em Liquidação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Restos a Pagar Liquidado a Pagar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(-) Restos a Pagar Pagos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(+) Inscrição do Exercício de 2020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116.925,86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Restos Processados (II)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0,00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(+) Inscrições do Exercício Anterior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(+) Inscritos em Exercícios Anteriores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(-) Cancelamentos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Restos a Pagar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(-) Restos Pagos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(+) Inscrição do Exercício de 2020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100" b="1">
                          <a:latin typeface="Arial"/>
                          <a:ea typeface="Times New Roman"/>
                        </a:rPr>
                        <a:t>Saldo a Pagar (I+II)</a:t>
                      </a:r>
                      <a:r>
                        <a:rPr lang="pt-BR" sz="11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100" b="1" dirty="0">
                          <a:latin typeface="Arial"/>
                          <a:ea typeface="Times New Roman"/>
                        </a:rPr>
                        <a:t>116.925,86</a:t>
                      </a:r>
                      <a:r>
                        <a:rPr lang="pt-BR" sz="11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3919" marR="53919" marT="10784" marB="107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928662" y="1071540"/>
          <a:ext cx="7358114" cy="4643478"/>
        </p:xfrm>
        <a:graphic>
          <a:graphicData uri="http://schemas.openxmlformats.org/drawingml/2006/table">
            <a:tbl>
              <a:tblPr/>
              <a:tblGrid>
                <a:gridCol w="5886492"/>
                <a:gridCol w="1471622"/>
              </a:tblGrid>
              <a:tr h="2579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b="1" dirty="0">
                          <a:latin typeface="Arial"/>
                          <a:ea typeface="Times New Roman"/>
                        </a:rPr>
                        <a:t>Unidade Gestora:</a:t>
                      </a:r>
                      <a:r>
                        <a:rPr lang="pt-BR" sz="1200" dirty="0">
                          <a:latin typeface="Arial"/>
                          <a:ea typeface="Times New Roman"/>
                        </a:rPr>
                        <a:t> CAMARA MUNICIPAL DE MATOS COSTA 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200" b="1">
                          <a:latin typeface="Arial"/>
                          <a:ea typeface="Times New Roman"/>
                        </a:rPr>
                        <a:t>Valores</a:t>
                      </a:r>
                      <a:r>
                        <a:rPr lang="pt-BR" sz="12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9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b="1">
                          <a:latin typeface="Arial"/>
                          <a:ea typeface="Times New Roman"/>
                        </a:rPr>
                        <a:t>Restos A Pagar Não Processados (I)</a:t>
                      </a:r>
                      <a:r>
                        <a:rPr lang="pt-BR" sz="12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b="1">
                          <a:latin typeface="Arial"/>
                          <a:ea typeface="Times New Roman"/>
                        </a:rPr>
                        <a:t>9.040,14</a:t>
                      </a:r>
                      <a:r>
                        <a:rPr lang="pt-BR" sz="12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79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(+) Inscrições do Exercício Anterior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9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(+) Inscritos em Exercícios Anteriores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9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(-) Cancelamentos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9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Restos a Pagar a Liquidar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9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Restos a Pagar em Liquidação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9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Restos a Pagar Liquidado a Pagar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9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(-) Restos a Pagar Pagos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9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(+) Inscrição do Exercício de 2020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9.040,14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9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b="1">
                          <a:latin typeface="Arial"/>
                          <a:ea typeface="Times New Roman"/>
                        </a:rPr>
                        <a:t>Restos Processados (II)</a:t>
                      </a:r>
                      <a:r>
                        <a:rPr lang="pt-BR" sz="12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b="1">
                          <a:latin typeface="Arial"/>
                          <a:ea typeface="Times New Roman"/>
                        </a:rPr>
                        <a:t>0,00</a:t>
                      </a:r>
                      <a:r>
                        <a:rPr lang="pt-BR" sz="12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79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(+) Inscrições do Exercício Anterior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9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(+) Inscritos em Exercícios Anteriores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9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(-) Cancelamentos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9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Restos a Pagar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9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(-) Restos Pagos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9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(+) Inscrição do Exercício de 2020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9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b="1">
                          <a:latin typeface="Arial"/>
                          <a:ea typeface="Times New Roman"/>
                        </a:rPr>
                        <a:t>Saldo a Pagar (I+II)</a:t>
                      </a:r>
                      <a:r>
                        <a:rPr lang="pt-BR" sz="12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b="1" dirty="0">
                          <a:latin typeface="Arial"/>
                          <a:ea typeface="Times New Roman"/>
                        </a:rPr>
                        <a:t>9.040,14</a:t>
                      </a:r>
                      <a:r>
                        <a:rPr lang="pt-BR" sz="12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6614" marR="56614" marT="11323" marB="113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85852" y="928670"/>
            <a:ext cx="66437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cap="all" dirty="0" smtClean="0"/>
              <a:t>ACOMPANHAMENTO DAS AÇÕES DE</a:t>
            </a:r>
            <a:br>
              <a:rPr lang="pt-BR" b="1" cap="all" dirty="0" smtClean="0"/>
            </a:br>
            <a:r>
              <a:rPr lang="pt-BR" b="1" cap="all" dirty="0" smtClean="0"/>
              <a:t>INVESTIMENTOS PREVISTAS NA LDO E LOA</a:t>
            </a:r>
          </a:p>
        </p:txBody>
      </p:sp>
      <p:sp>
        <p:nvSpPr>
          <p:cNvPr id="3" name="Retângulo 2"/>
          <p:cNvSpPr/>
          <p:nvPr/>
        </p:nvSpPr>
        <p:spPr>
          <a:xfrm>
            <a:off x="1428728" y="1643051"/>
            <a:ext cx="58579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Lei Complementar n° 101/2000, Art. 9°, § 4°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928663" y="3153410"/>
          <a:ext cx="7143800" cy="1847226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643073"/>
                <a:gridCol w="1643074"/>
                <a:gridCol w="1168233"/>
                <a:gridCol w="1344710"/>
                <a:gridCol w="1344710"/>
              </a:tblGrid>
              <a:tr h="9236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400" b="1" dirty="0"/>
                        <a:t>Previsão </a:t>
                      </a:r>
                      <a:endParaRPr lang="pt-BR" sz="1400" b="1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400" b="1" dirty="0"/>
                        <a:t>Suplementações </a:t>
                      </a:r>
                      <a:endParaRPr lang="pt-BR" sz="1400" b="1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400" b="1" dirty="0"/>
                        <a:t>Anulações </a:t>
                      </a:r>
                      <a:endParaRPr lang="pt-BR" sz="1400" b="1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400" b="1" dirty="0"/>
                        <a:t>Execução </a:t>
                      </a:r>
                      <a:endParaRPr lang="pt-BR" sz="1400" b="1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400" b="1" dirty="0"/>
                        <a:t>Saldo atual </a:t>
                      </a:r>
                      <a:endParaRPr lang="pt-BR" sz="1400" b="1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/>
                </a:tc>
              </a:tr>
              <a:tr h="9236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400" dirty="0" smtClean="0"/>
                        <a:t>16.086.000,00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400" dirty="0" smtClean="0"/>
                        <a:t>9.659.814,06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400" dirty="0" smtClean="0"/>
                        <a:t>3.252.766,64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400" dirty="0" smtClean="0"/>
                        <a:t>17.991.097,70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400" dirty="0" smtClean="0"/>
                        <a:t>4.501.949,72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3159</TotalTime>
  <Words>1716</Words>
  <Application>Microsoft Office PowerPoint</Application>
  <PresentationFormat>Apresentação na tela (4:3)</PresentationFormat>
  <Paragraphs>611</Paragraphs>
  <Slides>28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29" baseType="lpstr">
      <vt:lpstr>Fluxo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Projetos</dc:creator>
  <cp:lastModifiedBy>Projetos</cp:lastModifiedBy>
  <cp:revision>347</cp:revision>
  <dcterms:created xsi:type="dcterms:W3CDTF">2020-05-21T11:15:23Z</dcterms:created>
  <dcterms:modified xsi:type="dcterms:W3CDTF">2021-03-26T17:42:06Z</dcterms:modified>
</cp:coreProperties>
</file>