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handoutMasterIdLst>
    <p:handoutMasterId r:id="rId45"/>
  </p:handoutMasterIdLst>
  <p:sldIdLst>
    <p:sldId id="336" r:id="rId2"/>
    <p:sldId id="305" r:id="rId3"/>
    <p:sldId id="257" r:id="rId4"/>
    <p:sldId id="306" r:id="rId5"/>
    <p:sldId id="292" r:id="rId6"/>
    <p:sldId id="294" r:id="rId7"/>
    <p:sldId id="295" r:id="rId8"/>
    <p:sldId id="262" r:id="rId9"/>
    <p:sldId id="260" r:id="rId10"/>
    <p:sldId id="288" r:id="rId11"/>
    <p:sldId id="326" r:id="rId12"/>
    <p:sldId id="327" r:id="rId13"/>
    <p:sldId id="329" r:id="rId14"/>
    <p:sldId id="308" r:id="rId15"/>
    <p:sldId id="309" r:id="rId16"/>
    <p:sldId id="321" r:id="rId17"/>
    <p:sldId id="310" r:id="rId18"/>
    <p:sldId id="330" r:id="rId19"/>
    <p:sldId id="331" r:id="rId20"/>
    <p:sldId id="332" r:id="rId21"/>
    <p:sldId id="337" r:id="rId22"/>
    <p:sldId id="312" r:id="rId23"/>
    <p:sldId id="316" r:id="rId24"/>
    <p:sldId id="313" r:id="rId25"/>
    <p:sldId id="315" r:id="rId26"/>
    <p:sldId id="334" r:id="rId27"/>
    <p:sldId id="267" r:id="rId28"/>
    <p:sldId id="296" r:id="rId29"/>
    <p:sldId id="271" r:id="rId30"/>
    <p:sldId id="301" r:id="rId31"/>
    <p:sldId id="303" r:id="rId32"/>
    <p:sldId id="338" r:id="rId33"/>
    <p:sldId id="339" r:id="rId34"/>
    <p:sldId id="340" r:id="rId35"/>
    <p:sldId id="347" r:id="rId36"/>
    <p:sldId id="341" r:id="rId37"/>
    <p:sldId id="342" r:id="rId38"/>
    <p:sldId id="348" r:id="rId39"/>
    <p:sldId id="343" r:id="rId40"/>
    <p:sldId id="344" r:id="rId41"/>
    <p:sldId id="345" r:id="rId42"/>
    <p:sldId id="346" r:id="rId43"/>
    <p:sldId id="276" r:id="rId44"/>
  </p:sldIdLst>
  <p:sldSz cx="9144000" cy="6858000" type="screen4x3"/>
  <p:notesSz cx="7099300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21250" autoAdjust="0"/>
    <p:restoredTop sz="94660"/>
  </p:normalViewPr>
  <p:slideViewPr>
    <p:cSldViewPr>
      <p:cViewPr>
        <p:scale>
          <a:sx n="86" d="100"/>
          <a:sy n="86" d="100"/>
        </p:scale>
        <p:origin x="-1458" y="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Pasta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8466789134895298"/>
          <c:y val="4.4759200504089394E-2"/>
          <c:w val="0.80932374814844654"/>
          <c:h val="0.84445319158729426"/>
        </c:manualLayout>
      </c:layout>
      <c:bar3DChart>
        <c:barDir val="col"/>
        <c:grouping val="stacked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1.4111006585136398E-2"/>
                  <c:y val="-0.12094335819391251"/>
                </c:manualLayout>
              </c:layout>
              <c:showVal val="1"/>
            </c:dLbl>
            <c:dLbl>
              <c:idx val="1"/>
              <c:layout>
                <c:manualLayout>
                  <c:x val="1.4111006585136358E-2"/>
                  <c:y val="-0.22576093529530344"/>
                </c:manualLayout>
              </c:layout>
              <c:showVal val="1"/>
            </c:dLbl>
            <c:dLbl>
              <c:idx val="2"/>
              <c:layout>
                <c:manualLayout>
                  <c:x val="1.8814675446848565E-2"/>
                  <c:y val="-0.16932070147147754"/>
                </c:manualLayout>
              </c:layout>
              <c:showVal val="1"/>
            </c:dLbl>
            <c:dLbl>
              <c:idx val="3"/>
              <c:layout>
                <c:manualLayout>
                  <c:x val="3.5277516462840983E-2"/>
                  <c:y val="-6.8534569643217094E-2"/>
                </c:manualLayout>
              </c:layout>
              <c:showVal val="1"/>
            </c:dLbl>
            <c:dLbl>
              <c:idx val="4"/>
              <c:layout>
                <c:manualLayout>
                  <c:x val="4.9388523047977494E-2"/>
                  <c:y val="-0.1572263656520864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13.476.710,89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 cap="none" spc="0">
                    <a:ln w="18000">
                      <a:solidFill>
                        <a:schemeClr val="accent2">
                          <a:satMod val="140000"/>
                        </a:schemeClr>
                      </a:solidFill>
                      <a:prstDash val="solid"/>
                      <a:miter lim="800000"/>
                    </a:ln>
                    <a:noFill/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lang="pt-BR"/>
              </a:p>
            </c:txPr>
            <c:showVal val="1"/>
          </c:dLbls>
          <c:cat>
            <c:numRef>
              <c:f>Plan1!$A$2:$A$6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Plan1!$B$2:$B$6</c:f>
              <c:numCache>
                <c:formatCode>#,##0.00</c:formatCode>
                <c:ptCount val="5"/>
                <c:pt idx="0">
                  <c:v>11364058.560000002</c:v>
                </c:pt>
                <c:pt idx="1">
                  <c:v>12118708.050000004</c:v>
                </c:pt>
                <c:pt idx="2">
                  <c:v>12271267.58</c:v>
                </c:pt>
                <c:pt idx="3">
                  <c:v>13735286</c:v>
                </c:pt>
                <c:pt idx="4">
                  <c:v>13476922.78999999</c:v>
                </c:pt>
              </c:numCache>
            </c:numRef>
          </c:val>
        </c:ser>
        <c:shape val="box"/>
        <c:axId val="82157952"/>
        <c:axId val="82159488"/>
        <c:axId val="0"/>
      </c:bar3DChart>
      <c:catAx>
        <c:axId val="82157952"/>
        <c:scaling>
          <c:orientation val="minMax"/>
        </c:scaling>
        <c:axPos val="b"/>
        <c:numFmt formatCode="General" sourceLinked="1"/>
        <c:tickLblPos val="nextTo"/>
        <c:crossAx val="82159488"/>
        <c:crosses val="autoZero"/>
        <c:auto val="1"/>
        <c:lblAlgn val="ctr"/>
        <c:lblOffset val="100"/>
      </c:catAx>
      <c:valAx>
        <c:axId val="82159488"/>
        <c:scaling>
          <c:orientation val="minMax"/>
        </c:scaling>
        <c:axPos val="l"/>
        <c:majorGridlines/>
        <c:numFmt formatCode="#,##0.00" sourceLinked="1"/>
        <c:tickLblPos val="nextTo"/>
        <c:crossAx val="82157952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4"/>
  <c:chart>
    <c:autoTitleDeleted val="1"/>
    <c:plotArea>
      <c:layout>
        <c:manualLayout>
          <c:layoutTarget val="inner"/>
          <c:xMode val="edge"/>
          <c:yMode val="edge"/>
          <c:x val="2.9574806067239192E-2"/>
          <c:y val="0.10512376097154978"/>
          <c:w val="0.94331484904497842"/>
          <c:h val="0.84360055992736049"/>
        </c:manualLayout>
      </c:layout>
      <c:barChart>
        <c:barDir val="col"/>
        <c:grouping val="stacked"/>
        <c:ser>
          <c:idx val="4"/>
          <c:order val="4"/>
          <c:dLbls>
            <c:showVal val="1"/>
          </c:dLbls>
          <c:val>
            <c:numRef>
              <c:f>Plan1!$A$1:$A$5</c:f>
            </c:numRef>
          </c:val>
        </c:ser>
        <c:ser>
          <c:idx val="5"/>
          <c:order val="5"/>
          <c:dLbls>
            <c:showVal val="1"/>
          </c:dLbls>
          <c:val>
            <c:numRef>
              <c:f>Plan1!$B$1:$B$5</c:f>
            </c:numRef>
          </c:val>
        </c:ser>
        <c:ser>
          <c:idx val="6"/>
          <c:order val="6"/>
          <c:dLbls>
            <c:showVal val="1"/>
          </c:dLbls>
          <c:val>
            <c:numRef>
              <c:f>Plan1!$A$1:$A$5</c:f>
            </c:numRef>
          </c:val>
        </c:ser>
        <c:ser>
          <c:idx val="7"/>
          <c:order val="7"/>
          <c:dLbls>
            <c:showVal val="1"/>
          </c:dLbls>
          <c:val>
            <c:numRef>
              <c:f>Plan1!$B$1:$B$5</c:f>
            </c:numRef>
          </c:val>
        </c:ser>
        <c:ser>
          <c:idx val="2"/>
          <c:order val="2"/>
          <c:dLbls>
            <c:showVal val="1"/>
          </c:dLbls>
          <c:val>
            <c:numRef>
              <c:f>Plan1!$A$1:$A$5</c:f>
            </c:numRef>
          </c:val>
        </c:ser>
        <c:ser>
          <c:idx val="3"/>
          <c:order val="3"/>
          <c:dLbls>
            <c:showVal val="1"/>
          </c:dLbls>
          <c:val>
            <c:numRef>
              <c:f>Plan1!$B$1:$B$5</c:f>
            </c:numRef>
          </c:val>
        </c:ser>
        <c:ser>
          <c:idx val="0"/>
          <c:order val="0"/>
          <c:dLbls>
            <c:showVal val="1"/>
          </c:dLbls>
          <c:val>
            <c:numRef>
              <c:f>Plan1!$A$1:$A$5</c:f>
              <c:numCache>
                <c:formatCode>General</c:formatCode>
                <c:ptCount val="5"/>
                <c:pt idx="0">
                  <c:v>9</c:v>
                </c:pt>
                <c:pt idx="1">
                  <c:v>10</c:v>
                </c:pt>
                <c:pt idx="2">
                  <c:v>11</c:v>
                </c:pt>
                <c:pt idx="3">
                  <c:v>12</c:v>
                </c:pt>
              </c:numCache>
            </c:numRef>
          </c:val>
        </c:ser>
        <c:dLbls>
          <c:showVal val="1"/>
        </c:dLbls>
        <c:gapWidth val="95"/>
        <c:overlap val="100"/>
        <c:axId val="67791488"/>
        <c:axId val="69403008"/>
      </c:barChart>
      <c:barChart>
        <c:barDir val="col"/>
        <c:grouping val="stacked"/>
        <c:ser>
          <c:idx val="1"/>
          <c:order val="1"/>
          <c:spPr>
            <a:gradFill rotWithShape="1">
              <a:gsLst>
                <a:gs pos="0">
                  <a:schemeClr val="accent6">
                    <a:tint val="62000"/>
                    <a:satMod val="180000"/>
                  </a:schemeClr>
                </a:gs>
                <a:gs pos="65000">
                  <a:schemeClr val="accent6">
                    <a:tint val="32000"/>
                    <a:satMod val="250000"/>
                  </a:schemeClr>
                </a:gs>
                <a:gs pos="100000">
                  <a:schemeClr val="accent6">
                    <a:tint val="23000"/>
                    <a:satMod val="30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6"/>
              </a:solidFill>
              <a:prstDash val="soli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400" b="1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 smtClean="0"/>
                      <a:t>50,14</a:t>
                    </a:r>
                    <a:endParaRPr lang="en-US" sz="1400" b="1" dirty="0"/>
                  </a:p>
                </c:rich>
              </c:tx>
              <c:spPr>
                <a:solidFill>
                  <a:schemeClr val="dk1"/>
                </a:solidFill>
                <a:ln w="55000" cap="flat" cmpd="thickThin" algn="ctr">
                  <a:solidFill>
                    <a:schemeClr val="dk1">
                      <a:shade val="50000"/>
                    </a:schemeClr>
                  </a:solidFill>
                  <a:prstDash val="solid"/>
                </a:ln>
                <a:effectLst/>
              </c:spPr>
              <c:showVal val="1"/>
            </c:dLbl>
            <c:dLbl>
              <c:idx val="1"/>
              <c:delete val="1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1400" b="1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 dirty="0" smtClean="0"/>
                      <a:t>51,79</a:t>
                    </a:r>
                    <a:endParaRPr lang="en-US" sz="1400" b="1" dirty="0"/>
                  </a:p>
                </c:rich>
              </c:tx>
              <c:spPr>
                <a:solidFill>
                  <a:schemeClr val="dk1"/>
                </a:solidFill>
                <a:ln w="55000" cap="flat" cmpd="thickThin" algn="ctr">
                  <a:solidFill>
                    <a:schemeClr val="dk1">
                      <a:shade val="50000"/>
                    </a:schemeClr>
                  </a:solidFill>
                  <a:prstDash val="solid"/>
                </a:ln>
                <a:effectLst/>
              </c:spPr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 sz="1400" b="1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 smtClean="0"/>
                      <a:t>52,78</a:t>
                    </a:r>
                    <a:endParaRPr lang="en-US" sz="1400" b="1"/>
                  </a:p>
                </c:rich>
              </c:tx>
              <c:spPr>
                <a:solidFill>
                  <a:schemeClr val="dk1"/>
                </a:solidFill>
                <a:ln w="55000" cap="flat" cmpd="thickThin" algn="ctr">
                  <a:solidFill>
                    <a:schemeClr val="dk1">
                      <a:shade val="50000"/>
                    </a:schemeClr>
                  </a:solidFill>
                  <a:prstDash val="solid"/>
                </a:ln>
                <a:effectLst/>
              </c:spPr>
              <c:showVal val="1"/>
            </c:dLbl>
            <c:spPr>
              <a:solidFill>
                <a:schemeClr val="dk1"/>
              </a:solidFill>
              <a:ln w="55000" cap="flat" cmpd="thickThin" algn="ctr">
                <a:solidFill>
                  <a:schemeClr val="dk1">
                    <a:shade val="50000"/>
                  </a:schemeClr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Val val="1"/>
          </c:dLbls>
          <c:val>
            <c:numRef>
              <c:f>Plan1!$B$1:$B$5</c:f>
              <c:numCache>
                <c:formatCode>#,##0.00</c:formatCode>
                <c:ptCount val="5"/>
                <c:pt idx="0">
                  <c:v>54.05</c:v>
                </c:pt>
                <c:pt idx="1">
                  <c:v>54.620000000000012</c:v>
                </c:pt>
                <c:pt idx="2">
                  <c:v>55.87</c:v>
                </c:pt>
                <c:pt idx="3">
                  <c:v>56.86</c:v>
                </c:pt>
              </c:numCache>
            </c:numRef>
          </c:val>
        </c:ser>
        <c:dLbls>
          <c:showVal val="1"/>
        </c:dLbls>
        <c:gapWidth val="95"/>
        <c:overlap val="100"/>
        <c:axId val="69406080"/>
        <c:axId val="69404544"/>
      </c:barChart>
      <c:catAx>
        <c:axId val="67791488"/>
        <c:scaling>
          <c:orientation val="minMax"/>
        </c:scaling>
        <c:delete val="1"/>
        <c:axPos val="b"/>
        <c:majorTickMark val="none"/>
        <c:tickLblPos val="nextTo"/>
        <c:crossAx val="69403008"/>
        <c:crosses val="autoZero"/>
        <c:auto val="1"/>
        <c:lblAlgn val="ctr"/>
        <c:lblOffset val="100"/>
      </c:catAx>
      <c:valAx>
        <c:axId val="69403008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67791488"/>
        <c:crosses val="autoZero"/>
        <c:crossBetween val="between"/>
      </c:valAx>
      <c:valAx>
        <c:axId val="69404544"/>
        <c:scaling>
          <c:orientation val="minMax"/>
        </c:scaling>
        <c:delete val="1"/>
        <c:axPos val="r"/>
        <c:numFmt formatCode="#,##0.00" sourceLinked="1"/>
        <c:tickLblPos val="nextTo"/>
        <c:crossAx val="69406080"/>
        <c:crosses val="max"/>
        <c:crossBetween val="between"/>
      </c:valAx>
      <c:catAx>
        <c:axId val="69406080"/>
        <c:scaling>
          <c:orientation val="minMax"/>
        </c:scaling>
        <c:delete val="1"/>
        <c:axPos val="b"/>
        <c:tickLblPos val="nextTo"/>
        <c:crossAx val="69404544"/>
        <c:crosses val="autoZero"/>
        <c:auto val="1"/>
        <c:lblAlgn val="ctr"/>
        <c:lblOffset val="100"/>
      </c:catAx>
    </c:plotArea>
    <c:plotVisOnly val="1"/>
    <c:dispBlanksAs val="gap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4"/>
  <c:chart>
    <c:autoTitleDeleted val="1"/>
    <c:plotArea>
      <c:layout>
        <c:manualLayout>
          <c:layoutTarget val="inner"/>
          <c:xMode val="edge"/>
          <c:yMode val="edge"/>
          <c:x val="2.330760617565945E-4"/>
          <c:y val="2.5331471060634808E-3"/>
          <c:w val="0.98991643645592253"/>
          <c:h val="0.8306316899502596"/>
        </c:manualLayout>
      </c:layout>
      <c:barChart>
        <c:barDir val="col"/>
        <c:grouping val="stacked"/>
        <c:ser>
          <c:idx val="0"/>
          <c:order val="0"/>
          <c:dLbls>
            <c:showVal val="1"/>
          </c:dLbls>
          <c:val>
            <c:numRef>
              <c:f>Plan1!$A$1:$A$5</c:f>
              <c:numCache>
                <c:formatCode>General</c:formatCode>
                <c:ptCount val="5"/>
                <c:pt idx="0">
                  <c:v>9</c:v>
                </c:pt>
                <c:pt idx="1">
                  <c:v>10</c:v>
                </c:pt>
                <c:pt idx="2">
                  <c:v>11</c:v>
                </c:pt>
                <c:pt idx="3">
                  <c:v>12</c:v>
                </c:pt>
              </c:numCache>
            </c:numRef>
          </c:val>
        </c:ser>
        <c:dLbls>
          <c:showVal val="1"/>
        </c:dLbls>
        <c:gapWidth val="95"/>
        <c:overlap val="100"/>
        <c:axId val="69439872"/>
        <c:axId val="69441408"/>
      </c:barChart>
      <c:barChart>
        <c:barDir val="col"/>
        <c:grouping val="stacked"/>
        <c:ser>
          <c:idx val="1"/>
          <c:order val="1"/>
          <c:spPr>
            <a:gradFill rotWithShape="1">
              <a:gsLst>
                <a:gs pos="0">
                  <a:schemeClr val="accent6">
                    <a:tint val="62000"/>
                    <a:satMod val="180000"/>
                  </a:schemeClr>
                </a:gs>
                <a:gs pos="65000">
                  <a:schemeClr val="accent6">
                    <a:tint val="32000"/>
                    <a:satMod val="250000"/>
                  </a:schemeClr>
                </a:gs>
                <a:gs pos="100000">
                  <a:schemeClr val="accent6">
                    <a:tint val="23000"/>
                    <a:satMod val="30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6"/>
              </a:solidFill>
              <a:prstDash val="soli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dLbls>
            <c:spPr>
              <a:solidFill>
                <a:schemeClr val="dk1"/>
              </a:solidFill>
              <a:ln w="55000" cap="flat" cmpd="thickThin" algn="ctr">
                <a:solidFill>
                  <a:schemeClr val="dk1">
                    <a:shade val="50000"/>
                  </a:schemeClr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Val val="1"/>
          </c:dLbls>
          <c:val>
            <c:numRef>
              <c:f>Plan1!$B$1:$B$5</c:f>
              <c:numCache>
                <c:formatCode>#,##0.00</c:formatCode>
                <c:ptCount val="5"/>
                <c:pt idx="0">
                  <c:v>54.05</c:v>
                </c:pt>
                <c:pt idx="1">
                  <c:v>54.620000000000012</c:v>
                </c:pt>
                <c:pt idx="2">
                  <c:v>55.87</c:v>
                </c:pt>
                <c:pt idx="3">
                  <c:v>56.86</c:v>
                </c:pt>
              </c:numCache>
            </c:numRef>
          </c:val>
        </c:ser>
        <c:dLbls>
          <c:showVal val="1"/>
        </c:dLbls>
        <c:gapWidth val="95"/>
        <c:overlap val="100"/>
        <c:axId val="69457024"/>
        <c:axId val="69442944"/>
      </c:barChart>
      <c:catAx>
        <c:axId val="69439872"/>
        <c:scaling>
          <c:orientation val="minMax"/>
        </c:scaling>
        <c:axPos val="b"/>
        <c:majorTickMark val="none"/>
        <c:tickLblPos val="nextTo"/>
        <c:crossAx val="69441408"/>
        <c:crosses val="autoZero"/>
        <c:auto val="1"/>
        <c:lblAlgn val="ctr"/>
        <c:lblOffset val="100"/>
      </c:catAx>
      <c:valAx>
        <c:axId val="69441408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69439872"/>
        <c:crosses val="autoZero"/>
        <c:crossBetween val="between"/>
      </c:valAx>
      <c:valAx>
        <c:axId val="69442944"/>
        <c:scaling>
          <c:orientation val="minMax"/>
        </c:scaling>
        <c:delete val="1"/>
        <c:axPos val="r"/>
        <c:numFmt formatCode="#,##0.00" sourceLinked="1"/>
        <c:tickLblPos val="nextTo"/>
        <c:crossAx val="69457024"/>
        <c:crosses val="max"/>
        <c:crossBetween val="between"/>
      </c:valAx>
      <c:catAx>
        <c:axId val="69457024"/>
        <c:scaling>
          <c:orientation val="minMax"/>
        </c:scaling>
        <c:delete val="1"/>
        <c:axPos val="b"/>
        <c:tickLblPos val="nextTo"/>
        <c:crossAx val="69442944"/>
        <c:crosses val="autoZero"/>
        <c:auto val="1"/>
        <c:lblAlgn val="ctr"/>
        <c:lblOffset val="100"/>
      </c:catAx>
    </c:plotArea>
    <c:plotVisOnly val="1"/>
    <c:dispBlanksAs val="gap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0.27451</cdr:x>
      <cdr:y>0.56081</cdr:y>
    </cdr:from>
    <cdr:to>
      <cdr:x>0.37255</cdr:x>
      <cdr:y>0.62838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000264" y="2371732"/>
          <a:ext cx="714380" cy="28575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>
            <a:shade val="50000"/>
          </a:schemeClr>
        </a:lnRef>
        <a:fillRef xmlns:a="http://schemas.openxmlformats.org/drawingml/2006/main" idx="1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t-BR" sz="1400" b="1" dirty="0" smtClean="0"/>
            <a:t>50,66</a:t>
          </a:r>
          <a:endParaRPr lang="pt-BR" sz="14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B7BDE-87D5-4CF8-B93C-50B4823B392C}" type="datetimeFigureOut">
              <a:rPr lang="pt-BR" smtClean="0"/>
              <a:pPr/>
              <a:t>27/02/2018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E2D55-19CF-4C3C-B3BE-922F52335B9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58311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5D7E89-3BC2-4DBD-93DE-5A11AA0CC471}" type="datetimeFigureOut">
              <a:rPr lang="pt-BR" smtClean="0"/>
              <a:pPr/>
              <a:t>27/02/2018</a:t>
            </a:fld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C218CF-D15F-4C84-B7A3-21B561740E30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7E89-3BC2-4DBD-93DE-5A11AA0CC471}" type="datetimeFigureOut">
              <a:rPr lang="pt-BR" smtClean="0"/>
              <a:pPr/>
              <a:t>27/02/2018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18CF-D15F-4C84-B7A3-21B561740E30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7E89-3BC2-4DBD-93DE-5A11AA0CC471}" type="datetimeFigureOut">
              <a:rPr lang="pt-BR" smtClean="0"/>
              <a:pPr/>
              <a:t>27/02/2018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18CF-D15F-4C84-B7A3-21B561740E30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7E89-3BC2-4DBD-93DE-5A11AA0CC471}" type="datetimeFigureOut">
              <a:rPr lang="pt-BR" smtClean="0"/>
              <a:pPr/>
              <a:t>27/02/2018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18CF-D15F-4C84-B7A3-21B561740E30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7E89-3BC2-4DBD-93DE-5A11AA0CC471}" type="datetimeFigureOut">
              <a:rPr lang="pt-BR" smtClean="0"/>
              <a:pPr/>
              <a:t>27/02/2018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18CF-D15F-4C84-B7A3-21B561740E30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7E89-3BC2-4DBD-93DE-5A11AA0CC471}" type="datetimeFigureOut">
              <a:rPr lang="pt-BR" smtClean="0"/>
              <a:pPr/>
              <a:t>27/02/2018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18CF-D15F-4C84-B7A3-21B561740E30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7E89-3BC2-4DBD-93DE-5A11AA0CC471}" type="datetimeFigureOut">
              <a:rPr lang="pt-BR" smtClean="0"/>
              <a:pPr/>
              <a:t>27/02/2018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18CF-D15F-4C84-B7A3-21B561740E30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7E89-3BC2-4DBD-93DE-5A11AA0CC471}" type="datetimeFigureOut">
              <a:rPr lang="pt-BR" smtClean="0"/>
              <a:pPr/>
              <a:t>27/02/2018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18CF-D15F-4C84-B7A3-21B561740E30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7E89-3BC2-4DBD-93DE-5A11AA0CC471}" type="datetimeFigureOut">
              <a:rPr lang="pt-BR" smtClean="0"/>
              <a:pPr/>
              <a:t>27/02/2018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18CF-D15F-4C84-B7A3-21B561740E30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E5D7E89-3BC2-4DBD-93DE-5A11AA0CC471}" type="datetimeFigureOut">
              <a:rPr lang="pt-BR" smtClean="0"/>
              <a:pPr/>
              <a:t>27/02/2018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18CF-D15F-4C84-B7A3-21B561740E30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5D7E89-3BC2-4DBD-93DE-5A11AA0CC471}" type="datetimeFigureOut">
              <a:rPr lang="pt-BR" smtClean="0"/>
              <a:pPr/>
              <a:t>27/02/2018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8C218CF-D15F-4C84-B7A3-21B561740E30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E5D7E89-3BC2-4DBD-93DE-5A11AA0CC471}" type="datetimeFigureOut">
              <a:rPr lang="pt-BR" smtClean="0"/>
              <a:pPr/>
              <a:t>27/02/2018</a:t>
            </a:fld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8C218CF-D15F-4C84-B7A3-21B561740E30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 descr="C:\Users\Mariza\Desktop\audiência-públic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62"/>
            <a:ext cx="9144000" cy="6858000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/>
        </p:nvSpPr>
        <p:spPr>
          <a:xfrm>
            <a:off x="2643174" y="642918"/>
            <a:ext cx="650082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500" b="1" dirty="0" smtClean="0"/>
          </a:p>
          <a:p>
            <a:pPr algn="ctr"/>
            <a:r>
              <a:rPr lang="pt-BR" sz="2500" b="1" dirty="0" smtClean="0"/>
              <a:t>             AVALIAÇÃO DO CUMPRIMENTO</a:t>
            </a:r>
            <a:br>
              <a:rPr lang="pt-BR" sz="2500" b="1" dirty="0" smtClean="0"/>
            </a:br>
            <a:r>
              <a:rPr lang="pt-BR" sz="2500" b="1" dirty="0" smtClean="0"/>
              <a:t>DAS METAS FISCAIS</a:t>
            </a:r>
          </a:p>
          <a:p>
            <a:pPr algn="ctr"/>
            <a:r>
              <a:rPr lang="pt-BR" sz="2500" b="1" dirty="0" smtClean="0"/>
              <a:t>3º QUADRIMESTRE/2017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123728" y="28572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b="1" dirty="0"/>
              <a:t>DAS DESPESA POR </a:t>
            </a:r>
            <a:r>
              <a:rPr lang="en-US" altLang="pt-BR" b="1" dirty="0" smtClean="0"/>
              <a:t>FUNÇÃO DE GOVERNO </a:t>
            </a:r>
            <a:endParaRPr lang="en-US" altLang="pt-BR" b="1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85721" y="1142976"/>
          <a:ext cx="8286806" cy="5181600"/>
        </p:xfrm>
        <a:graphic>
          <a:graphicData uri="http://schemas.openxmlformats.org/drawingml/2006/table">
            <a:tbl>
              <a:tblPr/>
              <a:tblGrid>
                <a:gridCol w="4557743"/>
                <a:gridCol w="1243021"/>
                <a:gridCol w="1243021"/>
                <a:gridCol w="1243021"/>
              </a:tblGrid>
              <a:tr h="239318">
                <a:tc gridSpan="4">
                  <a:txBody>
                    <a:bodyPr/>
                    <a:lstStyle/>
                    <a:p>
                      <a:pPr algn="ctr"/>
                      <a:endParaRPr lang="pt-BR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39318">
                <a:tc>
                  <a:txBody>
                    <a:bodyPr/>
                    <a:lstStyle/>
                    <a:p>
                      <a:r>
                        <a:rPr lang="pt-BR" sz="1200" b="1">
                          <a:latin typeface="Arial"/>
                          <a:ea typeface="Times New Roman"/>
                          <a:cs typeface="Times New Roman"/>
                        </a:rPr>
                        <a:t>DESCRIÇÃO</a:t>
                      </a: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>
                          <a:latin typeface="Arial"/>
                          <a:ea typeface="Times New Roman"/>
                          <a:cs typeface="Times New Roman"/>
                        </a:rPr>
                        <a:t>Empenhadas</a:t>
                      </a: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>
                          <a:latin typeface="Arial"/>
                          <a:ea typeface="Times New Roman"/>
                          <a:cs typeface="Times New Roman"/>
                        </a:rPr>
                        <a:t>Liquidadas</a:t>
                      </a: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>
                          <a:latin typeface="Arial"/>
                          <a:ea typeface="Times New Roman"/>
                          <a:cs typeface="Times New Roman"/>
                        </a:rPr>
                        <a:t>Pagas</a:t>
                      </a: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318">
                <a:tc>
                  <a:txBody>
                    <a:bodyPr/>
                    <a:lstStyle/>
                    <a:p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01 - Legislativa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619.729,90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619.729,90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619.729,90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9318">
                <a:tc>
                  <a:txBody>
                    <a:bodyPr/>
                    <a:lstStyle/>
                    <a:p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04 - Administração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2.012.221,73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2.006.041,32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1.986.721,90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318">
                <a:tc>
                  <a:txBody>
                    <a:bodyPr/>
                    <a:lstStyle/>
                    <a:p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06 - Segurança Pública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34.251,38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34.251,38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33.901,38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318">
                <a:tc>
                  <a:txBody>
                    <a:bodyPr/>
                    <a:lstStyle/>
                    <a:p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08 - Assistência Social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765.273,08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765.273,08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756.501,41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318">
                <a:tc>
                  <a:txBody>
                    <a:bodyPr/>
                    <a:lstStyle/>
                    <a:p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09 - Previdência Social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143.672,44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143.672,44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143.672,44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318">
                <a:tc>
                  <a:txBody>
                    <a:bodyPr/>
                    <a:lstStyle/>
                    <a:p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10 - Saúde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3.537.982,20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3.529.910,23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3.488.954,19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318">
                <a:tc>
                  <a:txBody>
                    <a:bodyPr/>
                    <a:lstStyle/>
                    <a:p>
                      <a:r>
                        <a:rPr lang="pt-BR" sz="1200" dirty="0">
                          <a:latin typeface="Arial"/>
                          <a:ea typeface="Times New Roman"/>
                          <a:cs typeface="Times New Roman"/>
                        </a:rPr>
                        <a:t>12 - Educação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2.883.949,34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2.869.622,87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2.838.104,96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318">
                <a:tc>
                  <a:txBody>
                    <a:bodyPr/>
                    <a:lstStyle/>
                    <a:p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13 - Cultura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116.256,40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116.256,40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115.902,19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318">
                <a:tc>
                  <a:txBody>
                    <a:bodyPr/>
                    <a:lstStyle/>
                    <a:p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15 - Urbanismo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703.107,34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703.107,34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702.846,27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318">
                <a:tc>
                  <a:txBody>
                    <a:bodyPr/>
                    <a:lstStyle/>
                    <a:p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16 - Habitação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0,00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0,00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0,00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318">
                <a:tc>
                  <a:txBody>
                    <a:bodyPr/>
                    <a:lstStyle/>
                    <a:p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17 - Saneamento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0,00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0,00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0,00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318">
                <a:tc>
                  <a:txBody>
                    <a:bodyPr/>
                    <a:lstStyle/>
                    <a:p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20 - Agricultura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460.976,26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460.362,34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456.511,41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318">
                <a:tc>
                  <a:txBody>
                    <a:bodyPr/>
                    <a:lstStyle/>
                    <a:p>
                      <a:r>
                        <a:rPr lang="pt-BR" sz="1200" dirty="0">
                          <a:latin typeface="Arial"/>
                          <a:ea typeface="Times New Roman"/>
                          <a:cs typeface="Times New Roman"/>
                        </a:rPr>
                        <a:t>22 - Indústria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113.091,10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113.091,10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106.749,14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318">
                <a:tc>
                  <a:txBody>
                    <a:bodyPr/>
                    <a:lstStyle/>
                    <a:p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26 - Transporte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1.520.935,79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1.519.245,08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1.493.715,76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318">
                <a:tc>
                  <a:txBody>
                    <a:bodyPr/>
                    <a:lstStyle/>
                    <a:p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27 - Desporto e Lazer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13.099,66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13.099,66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13.099,66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318">
                <a:tc>
                  <a:txBody>
                    <a:bodyPr/>
                    <a:lstStyle/>
                    <a:p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28 - Encargos Especiais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262.901,69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262.901,69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262.901,69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318">
                <a:tc>
                  <a:txBody>
                    <a:bodyPr/>
                    <a:lstStyle/>
                    <a:p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99 - Reserva de Contingência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0,00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0,00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0,00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318">
                <a:tc>
                  <a:txBody>
                    <a:bodyPr/>
                    <a:lstStyle/>
                    <a:p>
                      <a:r>
                        <a:rPr lang="pt-BR" sz="1200" b="1" dirty="0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r>
                        <a:rPr lang="pt-BR" sz="12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>
                          <a:latin typeface="Arial"/>
                          <a:ea typeface="Times New Roman"/>
                          <a:cs typeface="Times New Roman"/>
                        </a:rPr>
                        <a:t>13.187.448,31</a:t>
                      </a: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>
                          <a:latin typeface="Arial"/>
                          <a:ea typeface="Times New Roman"/>
                          <a:cs typeface="Times New Roman"/>
                        </a:rPr>
                        <a:t>13.156.564,83</a:t>
                      </a: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>
                          <a:latin typeface="Arial"/>
                          <a:ea typeface="Times New Roman"/>
                          <a:cs typeface="Times New Roman"/>
                        </a:rPr>
                        <a:t>13.019.312,30</a:t>
                      </a:r>
                      <a:r>
                        <a:rPr lang="pt-BR" sz="12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8360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785786" y="2214554"/>
          <a:ext cx="7429552" cy="2857521"/>
        </p:xfrm>
        <a:graphic>
          <a:graphicData uri="http://schemas.openxmlformats.org/drawingml/2006/table">
            <a:tbl>
              <a:tblPr/>
              <a:tblGrid>
                <a:gridCol w="5943642"/>
                <a:gridCol w="1485910"/>
              </a:tblGrid>
              <a:tr h="70251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Execução Orçamentária e Financeira </a:t>
                      </a:r>
                    </a:p>
                  </a:txBody>
                  <a:tcPr marL="63500" marR="635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38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latin typeface="Arial"/>
                          <a:ea typeface="Times New Roman"/>
                          <a:cs typeface="Times New Roman"/>
                        </a:rPr>
                        <a:t>Superávit Financeiro do Exercício Anterior (V)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dirty="0">
                          <a:latin typeface="Arial"/>
                          <a:ea typeface="Times New Roman"/>
                          <a:cs typeface="Times New Roman"/>
                        </a:rPr>
                        <a:t>0,00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latin typeface="Arial"/>
                          <a:ea typeface="Times New Roman"/>
                          <a:cs typeface="Times New Roman"/>
                        </a:rPr>
                        <a:t>Superávit Financeiro Apurado Até o Quadrimestre (VI) = (III-IV)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latin typeface="Arial"/>
                          <a:ea typeface="Times New Roman"/>
                          <a:cs typeface="Times New Roman"/>
                        </a:rPr>
                        <a:t>320.146,06</a:t>
                      </a:r>
                      <a:r>
                        <a:rPr lang="pt-BR" sz="15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dirty="0">
                          <a:latin typeface="Arial"/>
                          <a:ea typeface="Times New Roman"/>
                          <a:cs typeface="Times New Roman"/>
                        </a:rPr>
                        <a:t>Restos a Pagar Não Processados (VIII)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  <a:cs typeface="Times New Roman"/>
                        </a:rPr>
                        <a:t>30.883,48</a:t>
                      </a:r>
                      <a:r>
                        <a:rPr lang="pt-BR" sz="15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latin typeface="Arial"/>
                          <a:ea typeface="Times New Roman"/>
                          <a:cs typeface="Times New Roman"/>
                        </a:rPr>
                        <a:t>Superávit (VII) = (V + VI - VIII)</a:t>
                      </a:r>
                      <a:r>
                        <a:rPr lang="pt-BR" sz="15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latin typeface="Arial"/>
                          <a:ea typeface="Times New Roman"/>
                          <a:cs typeface="Times New Roman"/>
                        </a:rPr>
                        <a:t>289.262,58</a:t>
                      </a:r>
                      <a:r>
                        <a:rPr lang="pt-BR" sz="15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5777" name="Rectangle 1"/>
          <p:cNvSpPr>
            <a:spLocks noChangeArrowheads="1"/>
          </p:cNvSpPr>
          <p:nvPr/>
        </p:nvSpPr>
        <p:spPr bwMode="auto">
          <a:xfrm>
            <a:off x="0" y="0"/>
            <a:ext cx="7847020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32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EXECUÇÃO ORÇAMENTÁRIA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Lei Complementar nº 101/2000, Art. 52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42976" y="785794"/>
            <a:ext cx="7500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cap="all" dirty="0" smtClean="0"/>
              <a:t>execução orçamentária</a:t>
            </a:r>
          </a:p>
          <a:p>
            <a:r>
              <a:rPr lang="pt-BR" dirty="0" smtClean="0"/>
              <a:t>Lei Complementar nº 101/2000, Art. </a:t>
            </a:r>
            <a:r>
              <a:rPr lang="pt-BR" b="1" dirty="0" smtClean="0"/>
              <a:t>52-Despesa liquidada</a:t>
            </a:r>
            <a:endParaRPr lang="pt-BR" b="1" dirty="0"/>
          </a:p>
        </p:txBody>
      </p:sp>
      <p:pic>
        <p:nvPicPr>
          <p:cNvPr id="3" name="Filename hint" descr="Alternative text"/>
          <p:cNvPicPr/>
          <p:nvPr/>
        </p:nvPicPr>
        <p:blipFill>
          <a:blip r:embed="rId2"/>
          <a:stretch>
            <a:fillRect/>
          </a:stretch>
        </p:blipFill>
        <p:spPr>
          <a:xfrm>
            <a:off x="571472" y="2428868"/>
            <a:ext cx="7500990" cy="3475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785794"/>
            <a:ext cx="764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cap="all" dirty="0" smtClean="0"/>
              <a:t>                        metas de arrecadação</a:t>
            </a:r>
          </a:p>
          <a:p>
            <a:r>
              <a:rPr lang="pt-BR" dirty="0" smtClean="0"/>
              <a:t>Lei Complementar nº 101/2000, Art. 8º e Art. 13</a:t>
            </a:r>
            <a:endParaRPr lang="pt-BR" dirty="0"/>
          </a:p>
        </p:txBody>
      </p:sp>
      <p:pic>
        <p:nvPicPr>
          <p:cNvPr id="3" name="Filename hint" descr="Alternative text"/>
          <p:cNvPicPr/>
          <p:nvPr/>
        </p:nvPicPr>
        <p:blipFill>
          <a:blip r:embed="rId2"/>
          <a:stretch>
            <a:fillRect/>
          </a:stretch>
        </p:blipFill>
        <p:spPr>
          <a:xfrm>
            <a:off x="642911" y="1691116"/>
            <a:ext cx="7643866" cy="43096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1538" y="571481"/>
            <a:ext cx="685804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METAS DE ARRECADAÇÃO</a:t>
            </a:r>
            <a:b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Lei Complementar nº 101/2000, Art. 8º e Art. 13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42909" y="1714488"/>
          <a:ext cx="8072495" cy="4000528"/>
        </p:xfrm>
        <a:graphic>
          <a:graphicData uri="http://schemas.openxmlformats.org/drawingml/2006/table">
            <a:tbl>
              <a:tblPr/>
              <a:tblGrid>
                <a:gridCol w="3714777"/>
                <a:gridCol w="1643074"/>
                <a:gridCol w="1500198"/>
                <a:gridCol w="1214446"/>
              </a:tblGrid>
              <a:tr h="500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Arial"/>
                          <a:ea typeface="Times New Roman"/>
                          <a:cs typeface="Times New Roman"/>
                        </a:rPr>
                        <a:t>Período</a:t>
                      </a: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Arial"/>
                          <a:ea typeface="Times New Roman"/>
                          <a:cs typeface="Times New Roman"/>
                        </a:rPr>
                        <a:t>Previstas</a:t>
                      </a: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Arial"/>
                          <a:ea typeface="Times New Roman"/>
                          <a:cs typeface="Times New Roman"/>
                        </a:rPr>
                        <a:t>Realizadas</a:t>
                      </a: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1º Bimestre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2.181.266,00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2.185.615,92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100.20 %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2º Bimestre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2.079.928,00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1.879.847,33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90.38 %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3º Bimestre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2.103.568,00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2.110.179,03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100.31 %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4º Bimestre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2.118.267,00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2.348.354,71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110.86 %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5º Bimestre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2.156.765,00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1.871.011,75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86.75 %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6º Bimestre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2.510.206,00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3.081.702,15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122.77 %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Arial"/>
                          <a:ea typeface="Times New Roman"/>
                          <a:cs typeface="Times New Roman"/>
                        </a:rPr>
                        <a:t>13.150.000,00</a:t>
                      </a: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Arial"/>
                          <a:ea typeface="Times New Roman"/>
                          <a:cs typeface="Times New Roman"/>
                        </a:rPr>
                        <a:t>13.476.710,89</a:t>
                      </a: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Arial"/>
                          <a:ea typeface="Times New Roman"/>
                          <a:cs typeface="Times New Roman"/>
                        </a:rPr>
                        <a:t>102.48 %</a:t>
                      </a:r>
                      <a:r>
                        <a:rPr lang="pt-BR" sz="14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 rot="10800000" flipV="1">
            <a:off x="1000100" y="-161581"/>
            <a:ext cx="7786742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5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5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CRONOGRAMA DE EXECUÇÃO MENSAL DE DESEMBOLSO</a:t>
            </a:r>
            <a:endParaRPr kumimoji="0" lang="pt-BR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500033" y="1428736"/>
          <a:ext cx="8286808" cy="3571904"/>
        </p:xfrm>
        <a:graphic>
          <a:graphicData uri="http://schemas.openxmlformats.org/drawingml/2006/table">
            <a:tbl>
              <a:tblPr/>
              <a:tblGrid>
                <a:gridCol w="4972085"/>
                <a:gridCol w="1243021"/>
                <a:gridCol w="1243021"/>
                <a:gridCol w="828681"/>
              </a:tblGrid>
              <a:tr h="4464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Arial"/>
                          <a:ea typeface="Times New Roman"/>
                          <a:cs typeface="Times New Roman"/>
                        </a:rPr>
                        <a:t>Período</a:t>
                      </a:r>
                      <a:r>
                        <a:rPr lang="pt-BR" sz="14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Arial"/>
                          <a:ea typeface="Times New Roman"/>
                          <a:cs typeface="Times New Roman"/>
                        </a:rPr>
                        <a:t>Previstas</a:t>
                      </a: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Arial"/>
                          <a:ea typeface="Times New Roman"/>
                          <a:cs typeface="Times New Roman"/>
                        </a:rPr>
                        <a:t>Realizadas</a:t>
                      </a: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46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  <a:cs typeface="Times New Roman"/>
                        </a:rPr>
                        <a:t>1º Bimestre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2.191.234,96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2.020.126,86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92.19 %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  <a:cs typeface="Times New Roman"/>
                        </a:rPr>
                        <a:t>2º Bimestre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2.180.762,96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2.158.124,14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98.96 %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  <a:cs typeface="Times New Roman"/>
                        </a:rPr>
                        <a:t>3º Bimestre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2.187.630,96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2.072.478,32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94.74 %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  <a:cs typeface="Times New Roman"/>
                        </a:rPr>
                        <a:t>4º Bimestre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2.183.448,96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2.202.732,39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100.88 %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  <a:cs typeface="Times New Roman"/>
                        </a:rPr>
                        <a:t>5º Bimestre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2.185.658,96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1.962.741,37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89.80 %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  <a:cs typeface="Times New Roman"/>
                        </a:rPr>
                        <a:t>6º Bimestre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2.221.263,20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2.740.361,75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123.37 %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r>
                        <a:rPr lang="pt-BR" sz="14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Arial"/>
                          <a:ea typeface="Times New Roman"/>
                          <a:cs typeface="Times New Roman"/>
                        </a:rPr>
                        <a:t>13.150.000,00</a:t>
                      </a:r>
                      <a:r>
                        <a:rPr lang="pt-BR" sz="14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Arial"/>
                          <a:ea typeface="Times New Roman"/>
                          <a:cs typeface="Times New Roman"/>
                        </a:rPr>
                        <a:t>13.156.564,83</a:t>
                      </a:r>
                      <a:r>
                        <a:rPr lang="pt-BR" sz="14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Arial"/>
                          <a:ea typeface="Times New Roman"/>
                          <a:cs typeface="Times New Roman"/>
                        </a:rPr>
                        <a:t>100.05 %</a:t>
                      </a:r>
                      <a:r>
                        <a:rPr lang="pt-BR" sz="14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8435835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32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CRONOGRAMA DE DESEMBOLSO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Lei Complementar nº 101/2000, Art. 8º e Art. 13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0" y="3933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/>
            </a:r>
            <a:b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Filename hint" descr="Alternative text"/>
          <p:cNvPicPr/>
          <p:nvPr/>
        </p:nvPicPr>
        <p:blipFill>
          <a:blip r:embed="rId2"/>
          <a:stretch>
            <a:fillRect/>
          </a:stretch>
        </p:blipFill>
        <p:spPr>
          <a:xfrm>
            <a:off x="285721" y="2285992"/>
            <a:ext cx="8858280" cy="35004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Picture 1" descr="C:\Users\Mariza\Desktop\paulo-freire-ensino-educação-fra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2" y="1509712"/>
            <a:ext cx="8029575" cy="4491056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785786" y="500042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APLICAÇÃO DE RECURSOS NA</a:t>
            </a:r>
            <a:br>
              <a:rPr lang="en-US" b="1" dirty="0" smtClean="0"/>
            </a:br>
            <a:r>
              <a:rPr lang="en-US" b="1" dirty="0" smtClean="0"/>
              <a:t>MANUTENÇÃO E DESENVOLVIMENTO DO ENSINO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00042"/>
            <a:ext cx="78581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cap="all" dirty="0" smtClean="0"/>
              <a:t>APLICAÇÃO DE RECURSOS NA</a:t>
            </a:r>
            <a:br>
              <a:rPr lang="pt-BR" b="1" cap="all" dirty="0" smtClean="0"/>
            </a:br>
            <a:r>
              <a:rPr lang="pt-BR" b="1" cap="all" dirty="0" smtClean="0"/>
              <a:t>MANUTENÇÃO E DESENVOLVIMENTO DO ENSINO</a:t>
            </a:r>
          </a:p>
          <a:p>
            <a:r>
              <a:rPr lang="pt-BR" dirty="0" smtClean="0"/>
              <a:t>Constituição Federal, Art. 212 e LDB, Art. 72- MINIMO 25%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642910" y="1750060"/>
          <a:ext cx="8001056" cy="3893520"/>
        </p:xfrm>
        <a:graphic>
          <a:graphicData uri="http://schemas.openxmlformats.org/drawingml/2006/table">
            <a:tbl>
              <a:tblPr/>
              <a:tblGrid>
                <a:gridCol w="6400845"/>
                <a:gridCol w="1600211"/>
              </a:tblGrid>
              <a:tr h="486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latin typeface="Arial"/>
                          <a:ea typeface="Times New Roman"/>
                          <a:cs typeface="Times New Roman"/>
                        </a:rPr>
                        <a:t>Receita bruta de Impostos e Transferências (I)</a:t>
                      </a:r>
                      <a:r>
                        <a:rPr lang="pt-BR" sz="15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  <a:cs typeface="Times New Roman"/>
                        </a:rPr>
                        <a:t>10.501.044,17</a:t>
                      </a:r>
                      <a:r>
                        <a:rPr lang="pt-BR" sz="15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86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  <a:cs typeface="Times New Roman"/>
                        </a:rPr>
                        <a:t>Despesas por função/subfunção (II)</a:t>
                      </a:r>
                      <a:r>
                        <a:rPr lang="pt-BR" sz="15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  <a:cs typeface="Times New Roman"/>
                        </a:rPr>
                        <a:t>2.883.949,34</a:t>
                      </a:r>
                      <a:r>
                        <a:rPr lang="pt-BR" sz="15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6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  <a:cs typeface="Times New Roman"/>
                        </a:rPr>
                        <a:t>Deduções (III)</a:t>
                      </a:r>
                      <a:r>
                        <a:rPr lang="pt-BR" sz="15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  <a:cs typeface="Times New Roman"/>
                        </a:rPr>
                        <a:t>533.707,49</a:t>
                      </a:r>
                      <a:r>
                        <a:rPr lang="pt-BR" sz="15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6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latin typeface="Arial"/>
                          <a:ea typeface="Times New Roman"/>
                          <a:cs typeface="Times New Roman"/>
                        </a:rPr>
                        <a:t>Resultado líquido da </a:t>
                      </a:r>
                      <a:r>
                        <a:rPr lang="pt-BR" sz="1500" b="1" dirty="0" err="1">
                          <a:latin typeface="Arial"/>
                          <a:ea typeface="Times New Roman"/>
                          <a:cs typeface="Times New Roman"/>
                        </a:rPr>
                        <a:t>transf</a:t>
                      </a:r>
                      <a:r>
                        <a:rPr lang="pt-BR" sz="1500" b="1" dirty="0">
                          <a:latin typeface="Arial"/>
                          <a:ea typeface="Times New Roman"/>
                          <a:cs typeface="Times New Roman"/>
                        </a:rPr>
                        <a:t>. do FUNDEB (IV)</a:t>
                      </a:r>
                      <a:r>
                        <a:rPr lang="pt-BR" sz="15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  <a:cs typeface="Times New Roman"/>
                        </a:rPr>
                        <a:t>-510.682,21</a:t>
                      </a:r>
                      <a:r>
                        <a:rPr lang="pt-BR" sz="15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6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  <a:cs typeface="Times New Roman"/>
                        </a:rPr>
                        <a:t>Despesas para efeito de cálculo (V) = (II-III-IV)</a:t>
                      </a:r>
                      <a:r>
                        <a:rPr lang="pt-BR" sz="15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  <a:cs typeface="Times New Roman"/>
                        </a:rPr>
                        <a:t>2.846.597,59</a:t>
                      </a:r>
                      <a:r>
                        <a:rPr lang="pt-BR" sz="15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6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  <a:cs typeface="Times New Roman"/>
                        </a:rPr>
                        <a:t>Mínimo a ser aplicado</a:t>
                      </a:r>
                      <a:r>
                        <a:rPr lang="pt-BR" sz="15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  <a:cs typeface="Times New Roman"/>
                        </a:rPr>
                        <a:t>2.625.261,00</a:t>
                      </a:r>
                      <a:r>
                        <a:rPr lang="pt-BR" sz="15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6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  <a:cs typeface="Times New Roman"/>
                        </a:rPr>
                        <a:t>Aplicado à Maior</a:t>
                      </a:r>
                      <a:r>
                        <a:rPr lang="pt-BR" sz="15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  <a:cs typeface="Times New Roman"/>
                        </a:rPr>
                        <a:t>235.048,86</a:t>
                      </a:r>
                      <a:r>
                        <a:rPr lang="pt-BR" sz="15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6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  <a:cs typeface="Times New Roman"/>
                        </a:rPr>
                        <a:t>Percentual aplicado = (V) / (I) x 100</a:t>
                      </a:r>
                      <a:r>
                        <a:rPr lang="pt-BR" sz="15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latin typeface="Arial"/>
                          <a:ea typeface="Times New Roman"/>
                          <a:cs typeface="Times New Roman"/>
                        </a:rPr>
                        <a:t>27,24</a:t>
                      </a:r>
                      <a:r>
                        <a:rPr lang="pt-BR" sz="15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28662" y="714357"/>
            <a:ext cx="7072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Constituição Federal, Art. 212 e LDB, Art. 72</a:t>
            </a:r>
            <a:endParaRPr lang="pt-BR" dirty="0"/>
          </a:p>
        </p:txBody>
      </p:sp>
      <p:pic>
        <p:nvPicPr>
          <p:cNvPr id="3" name="Filename hint" descr="Alternative text"/>
          <p:cNvPicPr/>
          <p:nvPr/>
        </p:nvPicPr>
        <p:blipFill>
          <a:blip r:embed="rId2"/>
          <a:stretch>
            <a:fillRect/>
          </a:stretch>
        </p:blipFill>
        <p:spPr>
          <a:xfrm>
            <a:off x="642909" y="1691116"/>
            <a:ext cx="8143933" cy="3475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1538" y="928671"/>
            <a:ext cx="69294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ADCT, Art. 77, III e Emenda Constitucional n°29 de 13/09/2000</a:t>
            </a:r>
            <a:endParaRPr lang="pt-BR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071538" y="1857364"/>
            <a:ext cx="34290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u="sng" dirty="0" smtClean="0">
                <a:solidFill>
                  <a:srgbClr val="000000"/>
                </a:solidFill>
                <a:latin typeface="Comic Sans MS" pitchFamily="66" charset="0"/>
              </a:rPr>
              <a:t>ART. 9º § 4º DA LRF</a:t>
            </a:r>
          </a:p>
          <a:p>
            <a:pPr algn="ctr">
              <a:defRPr/>
            </a:pPr>
            <a:r>
              <a:rPr lang="pt-BR" b="1" dirty="0" smtClean="0">
                <a:solidFill>
                  <a:srgbClr val="000000"/>
                </a:solidFill>
                <a:latin typeface="Comic Sans MS" pitchFamily="66" charset="0"/>
              </a:rPr>
              <a:t>ATÉ O FINAL DOS MESES DE MAIO, SETEMBRO E FEVEREIRO, O PODER EXECUTIVO DEMONSTRARÁ E AVALIARÁ O CUMPRIMENTO DAS METAS DE CADA QUADRIMESTRE</a:t>
            </a:r>
            <a:endParaRPr lang="pt-BR" dirty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4786314" y="1333499"/>
          <a:ext cx="3786214" cy="4756183"/>
        </p:xfrm>
        <a:graphic>
          <a:graphicData uri="http://schemas.openxmlformats.org/presentationml/2006/ole">
            <p:oleObj spid="_x0000_s17419" name="Clip" r:id="rId3" imgW="1438275" imgH="151447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785786" y="3428999"/>
          <a:ext cx="7643866" cy="2928958"/>
        </p:xfrm>
        <a:graphic>
          <a:graphicData uri="http://schemas.openxmlformats.org/drawingml/2006/table">
            <a:tbl>
              <a:tblPr/>
              <a:tblGrid>
                <a:gridCol w="6115093"/>
                <a:gridCol w="1528773"/>
              </a:tblGrid>
              <a:tr h="820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latin typeface="Arial"/>
                          <a:ea typeface="Times New Roman"/>
                          <a:cs typeface="Times New Roman"/>
                        </a:rPr>
                        <a:t>Receita do FUNDEB (I)</a:t>
                      </a:r>
                      <a:r>
                        <a:rPr lang="pt-BR" sz="15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  <a:cs typeface="Times New Roman"/>
                        </a:rPr>
                        <a:t>1.429.651,07</a:t>
                      </a:r>
                      <a:r>
                        <a:rPr lang="pt-BR" sz="15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20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  <a:cs typeface="Times New Roman"/>
                        </a:rPr>
                        <a:t>Despesas (II)</a:t>
                      </a:r>
                      <a:r>
                        <a:rPr lang="pt-BR" sz="15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  <a:cs typeface="Times New Roman"/>
                        </a:rPr>
                        <a:t>1.140.438,79</a:t>
                      </a:r>
                      <a:r>
                        <a:rPr lang="pt-BR" sz="15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92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  <a:cs typeface="Times New Roman"/>
                        </a:rPr>
                        <a:t>Mínimo a ser Aplicado</a:t>
                      </a:r>
                      <a:r>
                        <a:rPr lang="pt-BR" sz="15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  <a:cs typeface="Times New Roman"/>
                        </a:rPr>
                        <a:t>857.790,62</a:t>
                      </a:r>
                      <a:r>
                        <a:rPr lang="pt-BR" sz="15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92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  <a:cs typeface="Times New Roman"/>
                        </a:rPr>
                        <a:t>Aplicado à Maior</a:t>
                      </a:r>
                      <a:r>
                        <a:rPr lang="pt-BR" sz="15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  <a:cs typeface="Times New Roman"/>
                        </a:rPr>
                        <a:t>282.648,16</a:t>
                      </a:r>
                      <a:r>
                        <a:rPr lang="pt-BR" sz="15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92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latin typeface="Arial"/>
                          <a:ea typeface="Times New Roman"/>
                          <a:cs typeface="Times New Roman"/>
                        </a:rPr>
                        <a:t>Percentual Aplicado = (II) / (I) x 100</a:t>
                      </a:r>
                      <a:r>
                        <a:rPr lang="pt-BR" sz="15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latin typeface="Arial"/>
                          <a:ea typeface="Times New Roman"/>
                          <a:cs typeface="Times New Roman"/>
                        </a:rPr>
                        <a:t>79,77</a:t>
                      </a:r>
                      <a:r>
                        <a:rPr lang="pt-BR" sz="15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3969" name="Rectangle 1"/>
          <p:cNvSpPr>
            <a:spLocks noChangeArrowheads="1"/>
          </p:cNvSpPr>
          <p:nvPr/>
        </p:nvSpPr>
        <p:spPr bwMode="auto">
          <a:xfrm>
            <a:off x="0" y="0"/>
            <a:ext cx="8643966" cy="306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APLICAÇÃO DE 60% DOS RECURSOS DO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FUNDEB NA REMUNERAÇÃO DOS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PROFISSIONAIS DO MAGISTÉRIO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 EDUCAÇÃO BÁSICA 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ADCT, Art. 60, XII, MP 339/2006, EC 53/2006 e Lei Federal n°9.424/96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1"/>
          <p:cNvSpPr>
            <a:spLocks noChangeArrowheads="1"/>
          </p:cNvSpPr>
          <p:nvPr/>
        </p:nvSpPr>
        <p:spPr bwMode="auto">
          <a:xfrm>
            <a:off x="2357422" y="285728"/>
            <a:ext cx="464347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4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Aplicação de 95% dos Recursos do FUNDEB </a:t>
            </a:r>
            <a:endParaRPr kumimoji="0" lang="pt-BR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571472" y="1928802"/>
          <a:ext cx="7858180" cy="4384368"/>
        </p:xfrm>
        <a:graphic>
          <a:graphicData uri="http://schemas.openxmlformats.org/drawingml/2006/table">
            <a:tbl>
              <a:tblPr/>
              <a:tblGrid>
                <a:gridCol w="5929354"/>
                <a:gridCol w="1928826"/>
              </a:tblGrid>
              <a:tr h="771498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Arial"/>
                          <a:ea typeface="Times New Roman"/>
                          <a:cs typeface="Times New Roman"/>
                        </a:rPr>
                        <a:t>4 - RESUMO</a:t>
                      </a:r>
                      <a:r>
                        <a:rPr lang="pt-BR" sz="18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>
                          <a:latin typeface="Arial"/>
                          <a:ea typeface="Times New Roman"/>
                          <a:cs typeface="Times New Roman"/>
                        </a:rPr>
                        <a:t>No Exercício</a:t>
                      </a:r>
                      <a:r>
                        <a:rPr lang="pt-BR" sz="18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1498">
                <a:tc>
                  <a:txBody>
                    <a:bodyPr/>
                    <a:lstStyle/>
                    <a:p>
                      <a:r>
                        <a:rPr lang="pt-BR" sz="1800" dirty="0">
                          <a:latin typeface="Arial"/>
                          <a:ea typeface="Times New Roman"/>
                          <a:cs typeface="Times New Roman"/>
                        </a:rPr>
                        <a:t>Receita do FUNDEB Recebida no Exercício (I)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>
                          <a:latin typeface="Arial"/>
                          <a:ea typeface="Times New Roman"/>
                          <a:cs typeface="Times New Roman"/>
                        </a:rPr>
                        <a:t>1.429.651,07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1498">
                <a:tc>
                  <a:txBody>
                    <a:bodyPr/>
                    <a:lstStyle/>
                    <a:p>
                      <a:r>
                        <a:rPr lang="pt-BR" sz="1800" dirty="0">
                          <a:latin typeface="Arial"/>
                          <a:ea typeface="Times New Roman"/>
                          <a:cs typeface="Times New Roman"/>
                        </a:rPr>
                        <a:t>Mínimo a ser Aplicado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>
                          <a:latin typeface="Arial"/>
                          <a:ea typeface="Times New Roman"/>
                          <a:cs typeface="Times New Roman"/>
                        </a:rPr>
                        <a:t>1.358.168,62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1498">
                <a:tc>
                  <a:txBody>
                    <a:bodyPr/>
                    <a:lstStyle/>
                    <a:p>
                      <a:r>
                        <a:rPr lang="pt-BR" sz="1800" dirty="0">
                          <a:latin typeface="Arial"/>
                          <a:ea typeface="Times New Roman"/>
                          <a:cs typeface="Times New Roman"/>
                        </a:rPr>
                        <a:t>Despesas para Efeito de Cálculo (II+III)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>
                          <a:latin typeface="Arial"/>
                          <a:ea typeface="Times New Roman"/>
                          <a:cs typeface="Times New Roman"/>
                        </a:rPr>
                        <a:t>1.415.573,44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792">
                <a:tc>
                  <a:txBody>
                    <a:bodyPr/>
                    <a:lstStyle/>
                    <a:p>
                      <a:r>
                        <a:rPr lang="pt-BR" sz="1800" dirty="0">
                          <a:latin typeface="Arial"/>
                          <a:ea typeface="Times New Roman"/>
                          <a:cs typeface="Times New Roman"/>
                        </a:rPr>
                        <a:t>Aplicado à maior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>
                          <a:latin typeface="Arial"/>
                          <a:ea typeface="Times New Roman"/>
                          <a:cs typeface="Times New Roman"/>
                        </a:rPr>
                        <a:t>57.404,82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792">
                <a:tc>
                  <a:txBody>
                    <a:bodyPr/>
                    <a:lstStyle/>
                    <a:p>
                      <a:r>
                        <a:rPr lang="pt-BR" sz="1800" dirty="0">
                          <a:latin typeface="Arial"/>
                          <a:ea typeface="Times New Roman"/>
                          <a:cs typeface="Times New Roman"/>
                        </a:rPr>
                        <a:t>Percentual Aplicado (II+III) / (I) x 100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>
                          <a:latin typeface="Arial"/>
                          <a:ea typeface="Times New Roman"/>
                          <a:cs typeface="Times New Roman"/>
                        </a:rPr>
                        <a:t>99,02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792">
                <a:tc>
                  <a:txBody>
                    <a:bodyPr/>
                    <a:lstStyle/>
                    <a:p>
                      <a:r>
                        <a:rPr lang="pt-BR" sz="1800" dirty="0">
                          <a:latin typeface="Arial"/>
                          <a:ea typeface="Times New Roman"/>
                          <a:cs typeface="Times New Roman"/>
                        </a:rPr>
                        <a:t>Superávit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>
                          <a:latin typeface="Arial"/>
                          <a:ea typeface="Times New Roman"/>
                          <a:cs typeface="Times New Roman"/>
                        </a:rPr>
                        <a:t>4,02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1428736"/>
            <a:ext cx="457203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pPr algn="just"/>
            <a:r>
              <a:rPr lang="pt-BR" dirty="0" smtClean="0"/>
              <a:t>Atualmente, o valor repassado pela União a estados e municípios por dia letivo para cada aluno é definido de acordo com a etapa e modalidade de ensino:</a:t>
            </a:r>
          </a:p>
          <a:p>
            <a:endParaRPr lang="pt-BR" b="1" dirty="0" smtClean="0"/>
          </a:p>
          <a:p>
            <a:r>
              <a:rPr lang="pt-BR" b="1" dirty="0" smtClean="0"/>
              <a:t>Creches: R$ 1,07</a:t>
            </a:r>
          </a:p>
          <a:p>
            <a:endParaRPr lang="pt-BR" b="1" dirty="0" smtClean="0"/>
          </a:p>
          <a:p>
            <a:r>
              <a:rPr lang="pt-BR" b="1" dirty="0" smtClean="0"/>
              <a:t>Pré-escola: R$ 0,53</a:t>
            </a:r>
          </a:p>
          <a:p>
            <a:endParaRPr lang="pt-BR" b="1" dirty="0" smtClean="0"/>
          </a:p>
          <a:p>
            <a:r>
              <a:rPr lang="pt-BR" b="1" dirty="0" smtClean="0"/>
              <a:t>Ensino fundamental e médio: R$ 0,36</a:t>
            </a:r>
          </a:p>
          <a:p>
            <a:endParaRPr lang="pt-BR" b="1" dirty="0" smtClean="0"/>
          </a:p>
          <a:p>
            <a:r>
              <a:rPr lang="pt-BR" b="1" dirty="0" smtClean="0"/>
              <a:t>Educação de jovens e adultos: R$ 0,32</a:t>
            </a:r>
          </a:p>
          <a:p>
            <a:endParaRPr lang="pt-BR" b="1" dirty="0" smtClean="0"/>
          </a:p>
          <a:p>
            <a:r>
              <a:rPr lang="pt-BR" b="1" dirty="0" smtClean="0"/>
              <a:t>Ensino integral: R$ 1,07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142976" y="642918"/>
            <a:ext cx="7000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RECURSOS DO PNAE</a:t>
            </a:r>
            <a:endParaRPr lang="pt-BR" b="1" dirty="0"/>
          </a:p>
        </p:txBody>
      </p:sp>
      <p:pic>
        <p:nvPicPr>
          <p:cNvPr id="54274" name="Picture 2" descr="Resultado de imagem para IMAGENS PNA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500174"/>
            <a:ext cx="3500462" cy="5143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85786" y="1000108"/>
            <a:ext cx="735811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000" b="1" dirty="0" smtClean="0"/>
          </a:p>
          <a:p>
            <a:r>
              <a:rPr lang="pt-BR" sz="2000" b="1" dirty="0" smtClean="0"/>
              <a:t>VALORES REPASSADOS MÊS EM 2017</a:t>
            </a:r>
            <a:r>
              <a:rPr lang="pt-BR" sz="2000" dirty="0" smtClean="0"/>
              <a:t>:</a:t>
            </a:r>
          </a:p>
          <a:p>
            <a:endParaRPr lang="pt-BR" sz="2000" dirty="0" smtClean="0"/>
          </a:p>
          <a:p>
            <a:endParaRPr lang="pt-BR" sz="2000" dirty="0" smtClean="0"/>
          </a:p>
          <a:p>
            <a:r>
              <a:rPr lang="pt-BR" sz="2000" dirty="0" smtClean="0"/>
              <a:t>PNAE AEE: R$: 106,00</a:t>
            </a:r>
          </a:p>
          <a:p>
            <a:endParaRPr lang="pt-BR" sz="2000" dirty="0" smtClean="0"/>
          </a:p>
          <a:p>
            <a:r>
              <a:rPr lang="pt-BR" sz="2000" dirty="0" smtClean="0"/>
              <a:t>CRECHE R$: 1.262,60</a:t>
            </a:r>
          </a:p>
          <a:p>
            <a:endParaRPr lang="pt-BR" sz="2000" dirty="0" smtClean="0"/>
          </a:p>
          <a:p>
            <a:r>
              <a:rPr lang="pt-BR" sz="2000" dirty="0" smtClean="0"/>
              <a:t>PRE-ESCOLA R$: 763,20</a:t>
            </a:r>
          </a:p>
          <a:p>
            <a:endParaRPr lang="pt-BR" sz="2000" dirty="0" smtClean="0"/>
          </a:p>
          <a:p>
            <a:r>
              <a:rPr lang="pt-BR" sz="2000" dirty="0" smtClean="0"/>
              <a:t>ENSINO FUNDAMENTAL R$: 1.706,40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785786" y="3714752"/>
            <a:ext cx="621510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r>
              <a:rPr lang="pt-BR" b="1" dirty="0" smtClean="0"/>
              <a:t>TOTAL R$: 38.382,00</a:t>
            </a:r>
          </a:p>
          <a:p>
            <a:endParaRPr lang="pt-BR" b="1" dirty="0" smtClean="0"/>
          </a:p>
          <a:p>
            <a:r>
              <a:rPr lang="pt-BR" b="1" dirty="0" smtClean="0"/>
              <a:t>GASTO ANUAL R$: 86.850,97</a:t>
            </a:r>
          </a:p>
          <a:p>
            <a:endParaRPr lang="pt-BR" b="1" dirty="0" smtClean="0"/>
          </a:p>
          <a:p>
            <a:r>
              <a:rPr lang="pt-BR" b="1" dirty="0" smtClean="0"/>
              <a:t>		DEFICIT R$:48.468,97</a:t>
            </a:r>
            <a:endParaRPr lang="pt-BR" b="1" dirty="0"/>
          </a:p>
        </p:txBody>
      </p:sp>
      <p:pic>
        <p:nvPicPr>
          <p:cNvPr id="50178" name="Picture 2" descr="Conselho de Alimentação Escolar divulga cronograma de reuniõ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0"/>
            <a:ext cx="3643306" cy="6858000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714348" y="428604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INFORMAÇÕES ADICIONAIS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1285860"/>
            <a:ext cx="84296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Os recursos são destinados aos alunos da educação básica pública residentes em </a:t>
            </a:r>
            <a:r>
              <a:rPr lang="pt-BR" b="1" dirty="0" smtClean="0"/>
              <a:t>áreas rurais </a:t>
            </a:r>
            <a:r>
              <a:rPr lang="pt-BR" dirty="0" smtClean="0"/>
              <a:t>que utilizam transporte escolar. Os valores transferidos diretamente aos estados, ao Distrito Federal e aos municípios são feitos </a:t>
            </a:r>
            <a:r>
              <a:rPr lang="pt-BR" b="1" dirty="0" smtClean="0"/>
              <a:t>em dez parcelas anuais</a:t>
            </a:r>
            <a:r>
              <a:rPr lang="pt-BR" dirty="0" smtClean="0"/>
              <a:t>, de fevereiro a novembro. O cálculo do montante de recursos financeiros destinados anualmente aos entes federados é baseado no censo escolar do ano anterior X per capita definido e disponibilizado na página do FNDE para consulta.</a:t>
            </a:r>
          </a:p>
          <a:p>
            <a:pPr algn="just"/>
            <a:r>
              <a:rPr lang="pt-BR" dirty="0" smtClean="0"/>
              <a:t> 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214414" y="642918"/>
            <a:ext cx="671517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/>
              <a:t>PNATE</a:t>
            </a:r>
            <a:endParaRPr lang="pt-BR" sz="25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714348" y="3714752"/>
            <a:ext cx="364333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 smtClean="0"/>
              <a:t>Repasse 2016: R$:36.119,74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4857752" y="3714752"/>
            <a:ext cx="3929090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Repasse 2017: R$: 37.533,70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4929190" y="4357694"/>
            <a:ext cx="378621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Repasse R$ Mês : 3.753,37</a:t>
            </a:r>
          </a:p>
          <a:p>
            <a:endParaRPr lang="pt-BR" b="1" dirty="0" smtClean="0"/>
          </a:p>
          <a:p>
            <a:r>
              <a:rPr lang="pt-BR" b="1" dirty="0" smtClean="0"/>
              <a:t>Educação Infantil: 321,35</a:t>
            </a:r>
          </a:p>
          <a:p>
            <a:endParaRPr lang="pt-BR" b="1" dirty="0" smtClean="0"/>
          </a:p>
          <a:p>
            <a:r>
              <a:rPr lang="pt-BR" b="1" dirty="0" smtClean="0"/>
              <a:t>Ensino Fundamental: 2.827,88</a:t>
            </a:r>
          </a:p>
          <a:p>
            <a:endParaRPr lang="pt-BR" b="1" dirty="0" smtClean="0"/>
          </a:p>
          <a:p>
            <a:r>
              <a:rPr lang="pt-BR" b="1" dirty="0" smtClean="0"/>
              <a:t>Ensino Médio: 604,14</a:t>
            </a:r>
            <a:endParaRPr lang="pt-BR" b="1" dirty="0"/>
          </a:p>
        </p:txBody>
      </p:sp>
      <p:pic>
        <p:nvPicPr>
          <p:cNvPr id="49154" name="Picture 2" descr="Resultado de imagem para transporte escol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57694"/>
            <a:ext cx="4924396" cy="2500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85786" y="714356"/>
            <a:ext cx="3714776" cy="258532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pt-BR" b="1" dirty="0" smtClean="0"/>
              <a:t>DADOS DE 2016: R$: 36.119,74</a:t>
            </a:r>
          </a:p>
          <a:p>
            <a:r>
              <a:rPr lang="pt-BR" dirty="0" smtClean="0"/>
              <a:t>Renda Per Capita: 128,54</a:t>
            </a:r>
          </a:p>
          <a:p>
            <a:r>
              <a:rPr lang="pt-BR" dirty="0" smtClean="0"/>
              <a:t>Alunos Municipais: 126</a:t>
            </a:r>
          </a:p>
          <a:p>
            <a:r>
              <a:rPr lang="pt-BR" dirty="0" smtClean="0"/>
              <a:t>Valor R$: 16.196,04</a:t>
            </a:r>
          </a:p>
          <a:p>
            <a:endParaRPr lang="pt-BR" dirty="0" smtClean="0"/>
          </a:p>
          <a:p>
            <a:r>
              <a:rPr lang="pt-BR" b="1" dirty="0" smtClean="0"/>
              <a:t>SEDUC: Alunos: 155.</a:t>
            </a:r>
          </a:p>
          <a:p>
            <a:r>
              <a:rPr lang="pt-BR" dirty="0" smtClean="0"/>
              <a:t>R$: 19.923,70</a:t>
            </a:r>
          </a:p>
          <a:p>
            <a:r>
              <a:rPr lang="pt-BR" dirty="0" smtClean="0"/>
              <a:t>Total de Alunos: 281</a:t>
            </a:r>
          </a:p>
        </p:txBody>
      </p:sp>
      <p:sp>
        <p:nvSpPr>
          <p:cNvPr id="5" name="Retângulo 4"/>
          <p:cNvSpPr/>
          <p:nvPr/>
        </p:nvSpPr>
        <p:spPr>
          <a:xfrm>
            <a:off x="714348" y="3357562"/>
            <a:ext cx="3714776" cy="34163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b="1" dirty="0" smtClean="0"/>
              <a:t>DADOS DE 2017: R$: 37.533,70</a:t>
            </a:r>
          </a:p>
          <a:p>
            <a:r>
              <a:rPr lang="pt-BR" b="1" dirty="0" smtClean="0"/>
              <a:t>Renda Per Capita 2016: 128,54</a:t>
            </a:r>
          </a:p>
          <a:p>
            <a:r>
              <a:rPr lang="pt-BR" dirty="0" smtClean="0"/>
              <a:t>Alunos Municipais: 134</a:t>
            </a:r>
          </a:p>
          <a:p>
            <a:endParaRPr lang="pt-BR" dirty="0" smtClean="0"/>
          </a:p>
          <a:p>
            <a:r>
              <a:rPr lang="pt-BR" b="1" dirty="0" smtClean="0"/>
              <a:t>SEDUC: Alunos: 155.</a:t>
            </a:r>
          </a:p>
          <a:p>
            <a:endParaRPr lang="pt-BR" dirty="0" smtClean="0"/>
          </a:p>
          <a:p>
            <a:r>
              <a:rPr lang="pt-BR" dirty="0" smtClean="0"/>
              <a:t>Total de Alunos: 281</a:t>
            </a:r>
          </a:p>
          <a:p>
            <a:endParaRPr lang="pt-BR" dirty="0" smtClean="0"/>
          </a:p>
          <a:p>
            <a:r>
              <a:rPr lang="pt-BR" b="1" dirty="0" smtClean="0"/>
              <a:t>Repasse Mensal: R$: 3.753,37</a:t>
            </a:r>
          </a:p>
          <a:p>
            <a:r>
              <a:rPr lang="pt-BR" b="1" dirty="0" smtClean="0"/>
              <a:t>Total de parcelas: 07.</a:t>
            </a:r>
          </a:p>
          <a:p>
            <a:r>
              <a:rPr lang="pt-BR" b="1" dirty="0" smtClean="0"/>
              <a:t>RECURSO FEDERAL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929190" y="857232"/>
            <a:ext cx="3643338" cy="34163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pt-BR" b="1" u="sng" dirty="0" smtClean="0"/>
          </a:p>
          <a:p>
            <a:endParaRPr lang="pt-BR" b="1" u="sng" dirty="0" smtClean="0"/>
          </a:p>
          <a:p>
            <a:endParaRPr lang="pt-BR" b="1" u="sng" dirty="0" smtClean="0"/>
          </a:p>
          <a:p>
            <a:endParaRPr lang="pt-BR" b="1" u="sng" dirty="0" smtClean="0"/>
          </a:p>
          <a:p>
            <a:endParaRPr lang="pt-BR" b="1" u="sng" dirty="0" smtClean="0"/>
          </a:p>
          <a:p>
            <a:r>
              <a:rPr lang="pt-BR" b="1" u="sng" dirty="0" smtClean="0"/>
              <a:t>TRANSPORTE ESCOLAR:</a:t>
            </a:r>
          </a:p>
          <a:p>
            <a:r>
              <a:rPr lang="pt-BR" b="1" dirty="0" smtClean="0"/>
              <a:t>Ensino Fundamental: 103 alunos</a:t>
            </a:r>
          </a:p>
          <a:p>
            <a:r>
              <a:rPr lang="pt-BR" b="1" dirty="0" smtClean="0"/>
              <a:t>Educação Infantil|: 31 alunos</a:t>
            </a:r>
          </a:p>
          <a:p>
            <a:r>
              <a:rPr lang="pt-BR" b="1" dirty="0" smtClean="0"/>
              <a:t>Rede Estadual: 138 alunos</a:t>
            </a:r>
          </a:p>
          <a:p>
            <a:r>
              <a:rPr lang="pt-BR" b="1" dirty="0" smtClean="0"/>
              <a:t>Total : 272 alunos</a:t>
            </a:r>
          </a:p>
          <a:p>
            <a:r>
              <a:rPr lang="pt-BR" b="1" dirty="0" smtClean="0"/>
              <a:t>Média por aluno: R$: 13,80</a:t>
            </a:r>
            <a:endParaRPr lang="pt-BR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5072066" y="4500570"/>
            <a:ext cx="3571900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u="sng" dirty="0" smtClean="0"/>
              <a:t>GASTOS TRANSPORTE TERCEIRIZADOS</a:t>
            </a:r>
          </a:p>
          <a:p>
            <a:endParaRPr lang="pt-BR" dirty="0" smtClean="0"/>
          </a:p>
          <a:p>
            <a:r>
              <a:rPr lang="pt-BR" b="1" dirty="0" smtClean="0"/>
              <a:t>R$: 427.717,85</a:t>
            </a:r>
          </a:p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 smtClean="0">
              <a:solidFill>
                <a:srgbClr val="FF0000"/>
              </a:solidFill>
            </a:endParaRPr>
          </a:p>
          <a:p>
            <a:r>
              <a:rPr lang="pt-BR" b="1" dirty="0" smtClean="0"/>
              <a:t>DEFICIT R$: 205.997,60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5000628" y="785794"/>
            <a:ext cx="357190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b="1" dirty="0" smtClean="0"/>
              <a:t>REPASSE ESTADO 09 PARCELAS:</a:t>
            </a:r>
            <a:br>
              <a:rPr lang="pt-BR" b="1" dirty="0" smtClean="0"/>
            </a:br>
            <a:r>
              <a:rPr lang="pt-BR" b="1" dirty="0" smtClean="0"/>
              <a:t>R$: 184.186,57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85786" y="714356"/>
            <a:ext cx="76438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cap="all" dirty="0" smtClean="0"/>
              <a:t>APLICAÇÃO DE RECURSOS EM AÇÕES E SERVIÇOS PÚBLICOS DE SAÚDE</a:t>
            </a:r>
          </a:p>
          <a:p>
            <a:r>
              <a:rPr lang="pt-BR" dirty="0" smtClean="0"/>
              <a:t>ADCT, Art. 77, III e Emenda Constitucional n°29 de 13/09/2000</a:t>
            </a:r>
            <a:endParaRPr lang="pt-BR" dirty="0"/>
          </a:p>
        </p:txBody>
      </p:sp>
      <p:pic>
        <p:nvPicPr>
          <p:cNvPr id="84994" name="Picture 2" descr="Resultado de imagem para sau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643182"/>
            <a:ext cx="8358214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400" dirty="0">
                <a:solidFill>
                  <a:schemeClr val="tx1"/>
                </a:solidFill>
                <a:effectLst/>
              </a:rPr>
              <a:t>APLICAÇÃO DE RECURSOS EM AÇÕES</a:t>
            </a:r>
            <a:br>
              <a:rPr lang="pt-BR" sz="2400" dirty="0">
                <a:solidFill>
                  <a:schemeClr val="tx1"/>
                </a:solidFill>
                <a:effectLst/>
              </a:rPr>
            </a:br>
            <a:r>
              <a:rPr lang="pt-BR" sz="2400" dirty="0">
                <a:solidFill>
                  <a:schemeClr val="tx1"/>
                </a:solidFill>
                <a:effectLst/>
              </a:rPr>
              <a:t>E SERVIÇOS PÚBLICOS DE SAÚDE</a:t>
            </a:r>
            <a:br>
              <a:rPr lang="pt-BR" sz="2400" dirty="0">
                <a:solidFill>
                  <a:schemeClr val="tx1"/>
                </a:solidFill>
                <a:effectLst/>
              </a:rPr>
            </a:br>
            <a:r>
              <a:rPr lang="pt-BR" sz="1400" dirty="0">
                <a:solidFill>
                  <a:schemeClr val="tx1"/>
                </a:solidFill>
                <a:effectLst/>
              </a:rPr>
              <a:t>ADCT, Art. 77, III e Emenda Constitucional n°29 de 13/09/2000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571472" y="1785926"/>
          <a:ext cx="8215370" cy="4214840"/>
        </p:xfrm>
        <a:graphic>
          <a:graphicData uri="http://schemas.openxmlformats.org/drawingml/2006/table">
            <a:tbl>
              <a:tblPr/>
              <a:tblGrid>
                <a:gridCol w="6572296"/>
                <a:gridCol w="1643074"/>
              </a:tblGrid>
              <a:tr h="602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  <a:cs typeface="Times New Roman"/>
                        </a:rPr>
                        <a:t>Receita bruta de Impostos e Transferências (I)</a:t>
                      </a:r>
                      <a:r>
                        <a:rPr lang="pt-BR" sz="15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  <a:cs typeface="Times New Roman"/>
                        </a:rPr>
                        <a:t>9.924.481,90</a:t>
                      </a:r>
                      <a:r>
                        <a:rPr lang="pt-BR" sz="15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02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  <a:cs typeface="Times New Roman"/>
                        </a:rPr>
                        <a:t>Despesas por função/subfunção (II)</a:t>
                      </a:r>
                      <a:r>
                        <a:rPr lang="pt-BR" sz="15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  <a:cs typeface="Times New Roman"/>
                        </a:rPr>
                        <a:t>3.459.671,18</a:t>
                      </a:r>
                      <a:r>
                        <a:rPr lang="pt-BR" sz="15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2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  <a:cs typeface="Times New Roman"/>
                        </a:rPr>
                        <a:t>Deduções (III)</a:t>
                      </a:r>
                      <a:r>
                        <a:rPr lang="pt-BR" sz="15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  <a:cs typeface="Times New Roman"/>
                        </a:rPr>
                        <a:t>1.341.533,59</a:t>
                      </a:r>
                      <a:r>
                        <a:rPr lang="pt-BR" sz="15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2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  <a:cs typeface="Times New Roman"/>
                        </a:rPr>
                        <a:t>Despesas para efeito de cálculo (IV) = (II-III)</a:t>
                      </a:r>
                      <a:r>
                        <a:rPr lang="pt-BR" sz="15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  <a:cs typeface="Times New Roman"/>
                        </a:rPr>
                        <a:t>2.118.137,59</a:t>
                      </a:r>
                      <a:r>
                        <a:rPr lang="pt-BR" sz="15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2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  <a:cs typeface="Times New Roman"/>
                        </a:rPr>
                        <a:t>Mínimo a ser aplicado</a:t>
                      </a:r>
                      <a:r>
                        <a:rPr lang="pt-BR" sz="15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  <a:cs typeface="Times New Roman"/>
                        </a:rPr>
                        <a:t>1.488.672,38</a:t>
                      </a:r>
                      <a:r>
                        <a:rPr lang="pt-BR" sz="15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2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  <a:cs typeface="Times New Roman"/>
                        </a:rPr>
                        <a:t>Aplicado à maior</a:t>
                      </a:r>
                      <a:r>
                        <a:rPr lang="pt-BR" sz="15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  <a:cs typeface="Times New Roman"/>
                        </a:rPr>
                        <a:t>629.465,22</a:t>
                      </a:r>
                      <a:r>
                        <a:rPr lang="pt-BR" sz="15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2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  <a:cs typeface="Times New Roman"/>
                        </a:rPr>
                        <a:t>Percentual aplicado = (IV) / (I) x 100</a:t>
                      </a:r>
                      <a:r>
                        <a:rPr lang="pt-BR" sz="15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latin typeface="Arial"/>
                          <a:ea typeface="Times New Roman"/>
                          <a:cs typeface="Times New Roman"/>
                        </a:rPr>
                        <a:t>21,34</a:t>
                      </a:r>
                      <a:r>
                        <a:rPr lang="pt-BR" sz="15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3625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785794"/>
            <a:ext cx="8001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cap="all" dirty="0" smtClean="0"/>
              <a:t>APLICAÇÃO DE RECURSOS EM AÇÕES E SERVIÇOS PÚBLICOS DE SAÚDE</a:t>
            </a:r>
          </a:p>
          <a:p>
            <a:r>
              <a:rPr lang="pt-BR" dirty="0" smtClean="0"/>
              <a:t>ADCT, Art. 77, III e Emenda Constitucional n°29 de 13/09/2000</a:t>
            </a:r>
            <a:endParaRPr lang="pt-BR" dirty="0"/>
          </a:p>
        </p:txBody>
      </p:sp>
      <p:pic>
        <p:nvPicPr>
          <p:cNvPr id="5" name="Filename hint" descr="Alternative text"/>
          <p:cNvPicPr/>
          <p:nvPr/>
        </p:nvPicPr>
        <p:blipFill>
          <a:blip r:embed="rId2"/>
          <a:stretch>
            <a:fillRect/>
          </a:stretch>
        </p:blipFill>
        <p:spPr>
          <a:xfrm>
            <a:off x="642911" y="1691116"/>
            <a:ext cx="8286807" cy="3475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2200" dirty="0">
                <a:solidFill>
                  <a:srgbClr val="0070C0"/>
                </a:solidFill>
                <a:effectLst/>
              </a:rPr>
              <a:t>DESPESAS COM PESSOAL DO </a:t>
            </a:r>
            <a:r>
              <a:rPr lang="pt-BR" sz="2200" dirty="0" smtClean="0">
                <a:solidFill>
                  <a:srgbClr val="0070C0"/>
                </a:solidFill>
                <a:effectLst/>
              </a:rPr>
              <a:t>PODER  EXECUTIVO E LEGISLATIVO</a:t>
            </a:r>
            <a:r>
              <a:rPr lang="pt-BR" sz="3200" dirty="0">
                <a:solidFill>
                  <a:schemeClr val="tx1"/>
                </a:solidFill>
                <a:effectLst/>
              </a:rPr>
              <a:t/>
            </a:r>
            <a:br>
              <a:rPr lang="pt-BR" sz="3200" dirty="0">
                <a:solidFill>
                  <a:schemeClr val="tx1"/>
                </a:solidFill>
                <a:effectLst/>
              </a:rPr>
            </a:br>
            <a:r>
              <a:rPr lang="pt-BR" sz="1400" dirty="0">
                <a:solidFill>
                  <a:schemeClr val="tx1"/>
                </a:solidFill>
                <a:effectLst/>
              </a:rPr>
              <a:t>Constituição Federal, Art. 169, caput</a:t>
            </a:r>
            <a:br>
              <a:rPr lang="pt-BR" sz="1400" dirty="0">
                <a:solidFill>
                  <a:schemeClr val="tx1"/>
                </a:solidFill>
                <a:effectLst/>
              </a:rPr>
            </a:br>
            <a:r>
              <a:rPr lang="pt-BR" sz="1400" dirty="0">
                <a:solidFill>
                  <a:schemeClr val="tx1"/>
                </a:solidFill>
                <a:effectLst/>
              </a:rPr>
              <a:t>Lei Complementar n°101/2000, Art. 19, III e Art. 20, III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785784" y="1714490"/>
          <a:ext cx="7858182" cy="3643339"/>
        </p:xfrm>
        <a:graphic>
          <a:graphicData uri="http://schemas.openxmlformats.org/drawingml/2006/table">
            <a:tbl>
              <a:tblPr/>
              <a:tblGrid>
                <a:gridCol w="1309697"/>
                <a:gridCol w="1309697"/>
                <a:gridCol w="1309697"/>
                <a:gridCol w="1309697"/>
                <a:gridCol w="1309697"/>
                <a:gridCol w="1309697"/>
              </a:tblGrid>
              <a:tr h="520477"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latin typeface="Arial"/>
                          <a:ea typeface="Times New Roman"/>
                          <a:cs typeface="Times New Roman"/>
                        </a:rPr>
                        <a:t>Gastos com Pessoal No Exercício </a:t>
                      </a:r>
                      <a:endParaRPr lang="pt-BR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b="1">
                          <a:latin typeface="Arial"/>
                          <a:ea typeface="Times New Roman"/>
                          <a:cs typeface="Times New Roman"/>
                        </a:rPr>
                        <a:t>Limite</a:t>
                      </a: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b="1">
                          <a:latin typeface="Arial"/>
                          <a:ea typeface="Times New Roman"/>
                          <a:cs typeface="Times New Roman"/>
                        </a:rPr>
                        <a:t>Atingido</a:t>
                      </a: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20477">
                <a:tc rowSpan="2"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latin typeface="Arial"/>
                          <a:ea typeface="Times New Roman"/>
                          <a:cs typeface="Times New Roman"/>
                        </a:rPr>
                        <a:t>Consolidado</a:t>
                      </a:r>
                      <a:r>
                        <a:rPr lang="pt-BR" sz="12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latin typeface="Arial"/>
                          <a:ea typeface="Times New Roman"/>
                          <a:cs typeface="Times New Roman"/>
                        </a:rPr>
                        <a:t>Prudencial</a:t>
                      </a:r>
                      <a:r>
                        <a:rPr lang="pt-BR" sz="12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>
                          <a:latin typeface="Arial"/>
                          <a:ea typeface="Times New Roman"/>
                          <a:cs typeface="Times New Roman"/>
                        </a:rPr>
                        <a:t>57,0%</a:t>
                      </a: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>
                          <a:latin typeface="Arial"/>
                          <a:ea typeface="Times New Roman"/>
                          <a:cs typeface="Times New Roman"/>
                        </a:rPr>
                        <a:t>R$:7.392.609,77 </a:t>
                      </a:r>
                      <a:endParaRPr lang="pt-BR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200" b="1">
                          <a:latin typeface="Arial"/>
                          <a:ea typeface="Times New Roman"/>
                          <a:cs typeface="Times New Roman"/>
                        </a:rPr>
                        <a:t>56,860% </a:t>
                      </a:r>
                      <a:endParaRPr lang="pt-BR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pt-BR" sz="1200" b="1">
                          <a:latin typeface="Arial"/>
                          <a:ea typeface="Times New Roman"/>
                          <a:cs typeface="Times New Roman"/>
                        </a:rPr>
                        <a:t>R$:7.374.367,95 </a:t>
                      </a:r>
                      <a:endParaRPr lang="pt-BR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47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latin typeface="Arial"/>
                          <a:ea typeface="Times New Roman"/>
                          <a:cs typeface="Times New Roman"/>
                        </a:rPr>
                        <a:t>Máximo</a:t>
                      </a:r>
                      <a:r>
                        <a:rPr lang="pt-BR" sz="12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>
                          <a:latin typeface="Arial"/>
                          <a:ea typeface="Times New Roman"/>
                          <a:cs typeface="Times New Roman"/>
                        </a:rPr>
                        <a:t>60,0%</a:t>
                      </a: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>
                          <a:latin typeface="Arial"/>
                          <a:ea typeface="Times New Roman"/>
                          <a:cs typeface="Times New Roman"/>
                        </a:rPr>
                        <a:t>R$:7.781.694,49 </a:t>
                      </a:r>
                      <a:endParaRPr lang="pt-BR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20477">
                <a:tc rowSpan="2">
                  <a:txBody>
                    <a:bodyPr/>
                    <a:lstStyle/>
                    <a:p>
                      <a:pPr algn="ctr"/>
                      <a:r>
                        <a:rPr lang="pt-BR" sz="1200" b="1">
                          <a:latin typeface="Arial"/>
                          <a:ea typeface="Times New Roman"/>
                          <a:cs typeface="Times New Roman"/>
                        </a:rPr>
                        <a:t>Executivo</a:t>
                      </a: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latin typeface="Arial"/>
                          <a:ea typeface="Times New Roman"/>
                          <a:cs typeface="Times New Roman"/>
                        </a:rPr>
                        <a:t>Prudencial</a:t>
                      </a:r>
                      <a:r>
                        <a:rPr lang="pt-BR" sz="12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latin typeface="Arial"/>
                          <a:ea typeface="Times New Roman"/>
                          <a:cs typeface="Times New Roman"/>
                        </a:rPr>
                        <a:t>51,3%</a:t>
                      </a:r>
                      <a:r>
                        <a:rPr lang="pt-BR" sz="12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>
                          <a:latin typeface="Arial"/>
                          <a:ea typeface="Times New Roman"/>
                          <a:cs typeface="Times New Roman"/>
                        </a:rPr>
                        <a:t>R$:6.653.348,80 </a:t>
                      </a:r>
                      <a:endParaRPr lang="pt-BR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200" b="1">
                          <a:latin typeface="Arial"/>
                          <a:ea typeface="Times New Roman"/>
                          <a:cs typeface="Times New Roman"/>
                        </a:rPr>
                        <a:t>52,78% </a:t>
                      </a:r>
                      <a:endParaRPr lang="pt-BR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pt-BR" sz="1200" b="1">
                          <a:latin typeface="Arial"/>
                          <a:ea typeface="Times New Roman"/>
                          <a:cs typeface="Times New Roman"/>
                        </a:rPr>
                        <a:t>R$:6.846.344,95 </a:t>
                      </a:r>
                      <a:endParaRPr lang="pt-BR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47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>
                          <a:latin typeface="Arial"/>
                          <a:ea typeface="Times New Roman"/>
                          <a:cs typeface="Times New Roman"/>
                        </a:rPr>
                        <a:t>Máximo</a:t>
                      </a: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latin typeface="Arial"/>
                          <a:ea typeface="Times New Roman"/>
                          <a:cs typeface="Times New Roman"/>
                        </a:rPr>
                        <a:t>54,0%</a:t>
                      </a:r>
                      <a:r>
                        <a:rPr lang="pt-BR" sz="12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>
                          <a:latin typeface="Arial"/>
                          <a:ea typeface="Times New Roman"/>
                          <a:cs typeface="Times New Roman"/>
                        </a:rPr>
                        <a:t>R$:7.003.525,05 </a:t>
                      </a:r>
                      <a:endParaRPr lang="pt-BR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20477">
                <a:tc rowSpan="2">
                  <a:txBody>
                    <a:bodyPr/>
                    <a:lstStyle/>
                    <a:p>
                      <a:pPr algn="ctr"/>
                      <a:r>
                        <a:rPr lang="pt-BR" sz="1200" b="1">
                          <a:latin typeface="Arial"/>
                          <a:ea typeface="Times New Roman"/>
                          <a:cs typeface="Times New Roman"/>
                        </a:rPr>
                        <a:t>Legislativo</a:t>
                      </a: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>
                          <a:latin typeface="Arial"/>
                          <a:ea typeface="Times New Roman"/>
                          <a:cs typeface="Times New Roman"/>
                        </a:rPr>
                        <a:t>Prudencial</a:t>
                      </a: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latin typeface="Arial"/>
                          <a:ea typeface="Times New Roman"/>
                          <a:cs typeface="Times New Roman"/>
                        </a:rPr>
                        <a:t>5,7%</a:t>
                      </a:r>
                      <a:r>
                        <a:rPr lang="pt-BR" sz="12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>
                          <a:latin typeface="Arial"/>
                          <a:ea typeface="Times New Roman"/>
                          <a:cs typeface="Times New Roman"/>
                        </a:rPr>
                        <a:t>R$:739.260.98  </a:t>
                      </a:r>
                      <a:endParaRPr lang="pt-BR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latin typeface="Arial"/>
                          <a:ea typeface="Times New Roman"/>
                          <a:cs typeface="Times New Roman"/>
                        </a:rPr>
                        <a:t>4,07% </a:t>
                      </a:r>
                      <a:endParaRPr lang="pt-BR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pt-BR" sz="1200" b="1">
                          <a:latin typeface="Arial"/>
                          <a:ea typeface="Times New Roman"/>
                          <a:cs typeface="Times New Roman"/>
                        </a:rPr>
                        <a:t>R$ 528.023,00 </a:t>
                      </a:r>
                      <a:endParaRPr lang="pt-BR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47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>
                          <a:latin typeface="Arial"/>
                          <a:ea typeface="Times New Roman"/>
                          <a:cs typeface="Times New Roman"/>
                        </a:rPr>
                        <a:t>Máximo</a:t>
                      </a: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latin typeface="Arial"/>
                          <a:ea typeface="Times New Roman"/>
                          <a:cs typeface="Times New Roman"/>
                        </a:rPr>
                        <a:t>6,0%</a:t>
                      </a:r>
                      <a:r>
                        <a:rPr lang="pt-BR" sz="12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>
                          <a:latin typeface="Arial"/>
                          <a:ea typeface="Times New Roman"/>
                          <a:cs typeface="Times New Roman"/>
                        </a:rPr>
                        <a:t>R$:778.169,45 </a:t>
                      </a:r>
                      <a:endParaRPr lang="pt-BR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1064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81042" y="1196752"/>
            <a:ext cx="7772400" cy="5142731"/>
          </a:xfrm>
        </p:spPr>
        <p:txBody>
          <a:bodyPr>
            <a:noAutofit/>
          </a:bodyPr>
          <a:lstStyle/>
          <a:p>
            <a:pPr lvl="0"/>
            <a:r>
              <a:rPr lang="pt-BR" sz="2400" dirty="0">
                <a:effectLst/>
              </a:rPr>
              <a:t/>
            </a:r>
            <a:br>
              <a:rPr lang="pt-BR" sz="2400" dirty="0">
                <a:effectLst/>
              </a:rPr>
            </a:br>
            <a:r>
              <a:rPr lang="pt-BR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/>
            </a:r>
            <a:br>
              <a:rPr lang="pt-BR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</a:br>
            <a:endParaRPr lang="pt-BR" sz="2400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66842" y="437797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/>
              <a:t>TEMAS A SEREM APRESENTADOS</a:t>
            </a:r>
          </a:p>
        </p:txBody>
      </p:sp>
      <p:sp>
        <p:nvSpPr>
          <p:cNvPr id="2" name="Retângulo 1"/>
          <p:cNvSpPr/>
          <p:nvPr/>
        </p:nvSpPr>
        <p:spPr>
          <a:xfrm>
            <a:off x="966842" y="1500174"/>
            <a:ext cx="7061542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500" dirty="0"/>
              <a:t>Execução Orçamentaria</a:t>
            </a:r>
          </a:p>
          <a:p>
            <a:pPr lvl="0"/>
            <a:r>
              <a:rPr lang="pt-BR" sz="2500" dirty="0" smtClean="0"/>
              <a:t>Metas </a:t>
            </a:r>
            <a:r>
              <a:rPr lang="pt-BR" sz="2500" dirty="0"/>
              <a:t>Arrecadação</a:t>
            </a:r>
          </a:p>
          <a:p>
            <a:pPr lvl="0"/>
            <a:r>
              <a:rPr lang="pt-BR" sz="2500" dirty="0"/>
              <a:t>Cronograma de Desembolso</a:t>
            </a:r>
          </a:p>
          <a:p>
            <a:pPr lvl="0"/>
            <a:r>
              <a:rPr lang="pt-BR" sz="2500" dirty="0"/>
              <a:t>Aplicação de Recursos em Saúde (15%)</a:t>
            </a:r>
          </a:p>
          <a:p>
            <a:pPr lvl="0"/>
            <a:r>
              <a:rPr lang="pt-BR" sz="2500" dirty="0"/>
              <a:t>Aplicação de Recursos em Educação (25%)</a:t>
            </a:r>
          </a:p>
          <a:p>
            <a:pPr lvl="0"/>
            <a:r>
              <a:rPr lang="pt-BR" sz="2500" dirty="0"/>
              <a:t>Aplicação dos Recursos Recebidos do FUNDEB (60</a:t>
            </a:r>
            <a:r>
              <a:rPr lang="pt-BR" sz="2500" dirty="0" smtClean="0"/>
              <a:t>%,95%)</a:t>
            </a:r>
            <a:endParaRPr lang="pt-BR" sz="2500" dirty="0"/>
          </a:p>
          <a:p>
            <a:pPr lvl="0"/>
            <a:r>
              <a:rPr lang="pt-BR" sz="2500" dirty="0"/>
              <a:t>Despesas com </a:t>
            </a:r>
            <a:r>
              <a:rPr lang="pt-BR" sz="2500" dirty="0" smtClean="0"/>
              <a:t>Pessoal Executivo,Legislativo</a:t>
            </a:r>
            <a:endParaRPr lang="pt-BR" sz="2500" dirty="0"/>
          </a:p>
          <a:p>
            <a:pPr lvl="0"/>
            <a:r>
              <a:rPr lang="pt-BR" sz="2500" dirty="0"/>
              <a:t>Ações de Investimentos Previstas na LDO e LOA</a:t>
            </a:r>
          </a:p>
        </p:txBody>
      </p:sp>
    </p:spTree>
    <p:extLst>
      <p:ext uri="{BB962C8B-B14F-4D97-AF65-F5344CB8AC3E}">
        <p14:creationId xmlns:p14="http://schemas.microsoft.com/office/powerpoint/2010/main" xmlns="" val="172593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642909" y="0"/>
            <a:ext cx="7358115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DESPESAS COM PESSOAL DO PODER LEGISLATIVO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Constituição Federal, Art. 169, </a:t>
            </a:r>
            <a:r>
              <a:rPr kumimoji="0" lang="pt-B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caput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Lei Complementar n°101/2000, Art. 19, III e Art. 20, III 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Filename hint" descr="Alternative text"/>
          <p:cNvPicPr/>
          <p:nvPr/>
        </p:nvPicPr>
        <p:blipFill>
          <a:blip r:embed="rId2"/>
          <a:stretch>
            <a:fillRect/>
          </a:stretch>
        </p:blipFill>
        <p:spPr>
          <a:xfrm>
            <a:off x="714349" y="2571744"/>
            <a:ext cx="7715304" cy="35004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524000" y="3319907"/>
          <a:ext cx="6096000" cy="218186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428596" y="246221"/>
            <a:ext cx="8324698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DESPESAS COM PESSOAL EXECUTIVO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Constituição Federal, Art. 169, </a:t>
            </a:r>
            <a:r>
              <a:rPr kumimoji="0" lang="pt-B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caput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Lei Complementar n°101/2000, Art. 19, III e Art. 20, III 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Gráfico 6"/>
          <p:cNvGraphicFramePr/>
          <p:nvPr/>
        </p:nvGraphicFramePr>
        <p:xfrm>
          <a:off x="857224" y="2057400"/>
          <a:ext cx="7286675" cy="422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85786" y="714357"/>
            <a:ext cx="764386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DESPESAS COM PESSOAL DO PODER EXECUTIVO CONSOLIDADO</a:t>
            </a:r>
            <a:endParaRPr lang="pt-BR" sz="7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Constituição Federal, Art. 169, </a:t>
            </a:r>
            <a:r>
              <a:rPr lang="pt-BR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caput</a:t>
            </a:r>
            <a:r>
              <a:rPr lang="pt-BR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pt-BR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pt-BR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Lei Complementar n°101/2000, Art. 19, III e Art. 20, III </a:t>
            </a:r>
            <a:endParaRPr lang="pt-BR" sz="7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Gráfico 2"/>
          <p:cNvGraphicFramePr/>
          <p:nvPr/>
        </p:nvGraphicFramePr>
        <p:xfrm>
          <a:off x="928662" y="2428868"/>
          <a:ext cx="7358113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04665"/>
            <a:ext cx="842493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b="1" cap="all" dirty="0" smtClean="0">
              <a:latin typeface="Arial" pitchFamily="34" charset="0"/>
              <a:cs typeface="Arial" pitchFamily="34" charset="0"/>
            </a:endParaRPr>
          </a:p>
          <a:p>
            <a:endParaRPr lang="pt-BR" b="1" cap="all" dirty="0">
              <a:latin typeface="Arial" pitchFamily="34" charset="0"/>
              <a:cs typeface="Arial" pitchFamily="34" charset="0"/>
            </a:endParaRPr>
          </a:p>
          <a:p>
            <a:endParaRPr lang="pt-BR" b="1" cap="all" dirty="0" smtClean="0">
              <a:latin typeface="Arial" pitchFamily="34" charset="0"/>
              <a:cs typeface="Arial" pitchFamily="34" charset="0"/>
            </a:endParaRPr>
          </a:p>
          <a:p>
            <a:endParaRPr lang="pt-BR" b="1" cap="all" dirty="0">
              <a:latin typeface="Arial" pitchFamily="34" charset="0"/>
              <a:cs typeface="Arial" pitchFamily="34" charset="0"/>
            </a:endParaRPr>
          </a:p>
          <a:p>
            <a:endParaRPr lang="pt-BR" b="1" cap="all" dirty="0" smtClean="0">
              <a:latin typeface="Arial" pitchFamily="34" charset="0"/>
              <a:cs typeface="Arial" pitchFamily="34" charset="0"/>
            </a:endParaRPr>
          </a:p>
          <a:p>
            <a:r>
              <a:rPr lang="pt-BR" b="1" cap="all" dirty="0" smtClean="0">
                <a:latin typeface="Arial" pitchFamily="34" charset="0"/>
                <a:cs typeface="Arial" pitchFamily="34" charset="0"/>
              </a:rPr>
              <a:t>ACOMPANHAMENTO </a:t>
            </a:r>
            <a:r>
              <a:rPr lang="pt-BR" b="1" cap="all" dirty="0">
                <a:latin typeface="Arial" pitchFamily="34" charset="0"/>
                <a:cs typeface="Arial" pitchFamily="34" charset="0"/>
              </a:rPr>
              <a:t>DAS AÇÕES </a:t>
            </a:r>
            <a:r>
              <a:rPr lang="pt-BR" b="1" cap="all" dirty="0" smtClean="0">
                <a:latin typeface="Arial" pitchFamily="34" charset="0"/>
                <a:cs typeface="Arial" pitchFamily="34" charset="0"/>
              </a:rPr>
              <a:t>DE INVESTIMENTOS </a:t>
            </a:r>
            <a:r>
              <a:rPr lang="pt-BR" b="1" cap="all" dirty="0">
                <a:latin typeface="Arial" pitchFamily="34" charset="0"/>
                <a:cs typeface="Arial" pitchFamily="34" charset="0"/>
              </a:rPr>
              <a:t>PREVISTAS NA LDO E LOA </a:t>
            </a:r>
          </a:p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Lei Complementar n° 101/2000, Art. 9°, § 4°</a:t>
            </a:r>
          </a:p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LRF, Art. 59 - O Poder Legislativo, diretamente ou com o auxílio dos Tribunais de Contas, e o sistema de controle interno de cada Poder e do Ministério Público, fiscalizarão o cumprimento das normas desta Lei Complementar, com ênfase no que se refere a:</a:t>
            </a:r>
          </a:p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I - Cumprimento das metas estabelecidas na lei de diretrizes orçamentárias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36575" y="1447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795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02756688"/>
              </p:ext>
            </p:extLst>
          </p:nvPr>
        </p:nvGraphicFramePr>
        <p:xfrm>
          <a:off x="536523" y="476668"/>
          <a:ext cx="8070954" cy="59274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7739"/>
                <a:gridCol w="1210643"/>
                <a:gridCol w="1210643"/>
                <a:gridCol w="1210643"/>
                <a:gridCol w="1210643"/>
                <a:gridCol w="1210643"/>
              </a:tblGrid>
              <a:tr h="176115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Unidade Gestora: 01 - PREFEITURA MUNICIPAL DE MATOS COSTA 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76" marR="62276" marT="12455" marB="1245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761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Projeto/Atividade 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76" marR="62276" marT="12455" marB="1245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Previsão 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76" marR="62276" marT="12455" marB="1245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Suplementações 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76" marR="62276" marT="12455" marB="1245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Anulações 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76" marR="62276" marT="12455" marB="1245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Execução 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76" marR="62276" marT="12455" marB="1245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Saldo atual 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76" marR="62276" marT="12455" marB="12455" anchor="ctr"/>
                </a:tc>
              </a:tr>
              <a:tr h="176115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1002 - AMPLIAÇÃO DA PATRULHA AGRÍCOLA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76" marR="62276" marT="12455" marB="1245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4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5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15.001,00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190.500,00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15.000,00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37.965,39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152.535,61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</a:tr>
              <a:tr h="176115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1005 - AQUIS. DE MÁQUINAS E VEÍCULOS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76" marR="62276" marT="12455" marB="1245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4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5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35.001,00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13.000,00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22.000,00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1,00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</a:tr>
              <a:tr h="176115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1006 - AMPL. DO SISTEMA DE ÁGUA POTÁVEL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76" marR="62276" marT="12455" marB="1245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4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5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1.001,00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1.001,00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</a:tr>
              <a:tr h="176115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1007 - AMPL. DA REDE FÍSICA FUNDAMENTAL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76" marR="62276" marT="12455" marB="1245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4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5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15.001,00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178.180,63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15.000,00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177.355,85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825,78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</a:tr>
              <a:tr h="176115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1008 - AMPL. DA REDE FÍSICA INFANTIL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76" marR="62276" marT="12455" marB="1245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4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5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6.001,00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6.001,00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</a:tr>
              <a:tr h="176115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1010 - PAVIMENTAÇÃO DE RUAS E PASSEIOS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76" marR="62276" marT="12455" marB="1245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4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5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25.002,00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420.000,00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13.000,00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151.217,75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280.784,25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</a:tr>
              <a:tr h="176115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1011 - OBRAS DE INFRAESTRUTURA URBANA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76" marR="62276" marT="12455" marB="1245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4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5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15.001,00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60.059,31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74.293,24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767,07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</a:tr>
              <a:tr h="176115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1012 - SANEAMENTO GERAL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76" marR="62276" marT="12455" marB="1245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4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5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3.001,00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3.001,00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</a:tr>
              <a:tr h="176115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1013 - OBRAS DE INFRAESTRUTURA RURAL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76" marR="62276" marT="12455" marB="1245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4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5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15.002,00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309.272,43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307.605,77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16.668,66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</a:tr>
              <a:tr h="176115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1057 - Ampliação do Sistema Habitacional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76" marR="62276" marT="12455" marB="1245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4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5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6.000,00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0,00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0,00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0,00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6.000,00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</a:tr>
              <a:tr h="176115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700" dirty="0">
                          <a:effectLst/>
                        </a:rPr>
                        <a:t>0000 - AMORTIZAÇÃO DA DÍVIDA MUNICIPAL</a:t>
                      </a:r>
                      <a:endParaRPr lang="pt-BR" sz="1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76" marR="62276" marT="12455" marB="1245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36575" y="1447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88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571470" y="785785"/>
          <a:ext cx="7929618" cy="5409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1603"/>
                <a:gridCol w="1321603"/>
                <a:gridCol w="1321603"/>
                <a:gridCol w="1321603"/>
                <a:gridCol w="1321603"/>
                <a:gridCol w="1321603"/>
              </a:tblGrid>
              <a:tr h="239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5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350.000,00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120.000,00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194.000,00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262.901,69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13.098,31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</a:tr>
              <a:tr h="187511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2016 - MANUT. O GAB. DO PREFEITO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455" marR="34455" marT="6891" marB="6891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39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5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340.000,00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33.000,00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11.350,00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356.037,70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5.612,30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</a:tr>
              <a:tr h="187511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2017 - MANUT. UNID. CORPO DE BOMBEIROS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455" marR="34455" marT="6891" marB="6891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39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5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22.000,00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15.000,00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0,00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30.107,26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6.892,74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</a:tr>
              <a:tr h="187511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2018 - MANUT. DAS ATIV. ADMINISTRATIVAS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455" marR="34455" marT="6891" marB="6891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39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5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1.602.500,00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279.292,73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230.317,73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1.500.686,06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150.788,94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</a:tr>
              <a:tr h="187511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2019 - MANUT. DAS ATIV. FINANCEIRAS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455" marR="34455" marT="6891" marB="6891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39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5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182.000,00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1.500,00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20.000,00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155.497,97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8.002,03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</a:tr>
              <a:tr h="187511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2020 - MANUT. DA SECRET. DA AGRICULT. E ABASTEC.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455" marR="34455" marT="6891" marB="6891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39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5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437.000,00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64.514,00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73.000,00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423.010,87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5.503,13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</a:tr>
              <a:tr h="187511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2021 - MANUT. ATIV. DO ENSINO FUNDAMENTAL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455" marR="34455" marT="6891" marB="6891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39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5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1.520.782,00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170.544,45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48.537,77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1.504.740,89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138.047,79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</a:tr>
              <a:tr h="187511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2022 - MANUT. DAS ATIV. DA EDUCAÇÃO INFANTIL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455" marR="34455" marT="6891" marB="6891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39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5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815.000,00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82.821,22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657.365,09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240.456,13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</a:tr>
              <a:tr h="187511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2023 - MANUT. DO </a:t>
                      </a:r>
                      <a:r>
                        <a:rPr lang="pt-BR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TRANSPORTE</a:t>
                      </a:r>
                      <a:r>
                        <a:rPr lang="pt-BR" sz="1050" dirty="0">
                          <a:effectLst/>
                        </a:rPr>
                        <a:t> ESCOLAR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455" marR="34455" marT="6891" marB="6891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39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5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547.955,00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12.836,43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39.086,47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514.787,51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6.917,45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</a:tr>
              <a:tr h="187511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2024 - MANUT. DA EDUCAÇÃO ESPECIAL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455" marR="34455" marT="6891" marB="6891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39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5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40.000,00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10.300,00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29.700,00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</a:tr>
              <a:tr h="187511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2025 - MANUT. PROGRAMA MERENDA ESCOLAR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455" marR="34455" marT="6891" marB="6891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39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5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109.485,00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4.511,01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30.000,00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78.311,02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5.684,99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</a:tr>
              <a:tr h="187511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2026 - MANUT. SECRET. VIAÇÃO, OBRAS E URBANISMO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455" marR="34455" marT="6891" marB="6891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39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5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1.191.138,00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137.769,35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81.260,00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1.191.330,02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56.317,33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</a:tr>
              <a:tr h="187511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2027 - MANUT. ILUMINAÇÃO E LIMPEZA PÚBLICA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455" marR="34455" marT="6891" marB="6891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39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5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402.963,00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188.217,89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75.000,00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477.596,35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38.584,54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57713645"/>
              </p:ext>
            </p:extLst>
          </p:nvPr>
        </p:nvGraphicFramePr>
        <p:xfrm>
          <a:off x="323528" y="476668"/>
          <a:ext cx="8496942" cy="45954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6157"/>
                <a:gridCol w="1416157"/>
                <a:gridCol w="1416157"/>
                <a:gridCol w="1416157"/>
                <a:gridCol w="1416157"/>
                <a:gridCol w="1416157"/>
              </a:tblGrid>
              <a:tr h="271528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2028 - MANUT. DAS ATIV. ESPORTIVAS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455" marR="34455" marT="6891" marB="6891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6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5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20.000,00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13.099,66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6.900,34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</a:tr>
              <a:tr h="271528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2029 - MANUT. FESTIV. E ATIV. CULTURAIS E TURISTICAS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455" marR="34455" marT="6891" marB="6891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6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5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170.000,00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250.953,67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45.203,67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116.256,40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259.493,60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</a:tr>
              <a:tr h="271528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2030 - INCENTIVO A IND. E COMÉRCIO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455" marR="34455" marT="6891" marB="6891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6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5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59.000,00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55.000,00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113.091,10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908,90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</a:tr>
              <a:tr h="271528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2031 - MANUT. CONV. SECRET. SEG. PÚBLICA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455" marR="34455" marT="6891" marB="6891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6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5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12.826,00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7.936,07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4.477,00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3.919,12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12.365,95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</a:tr>
              <a:tr h="271528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2032 - MANUT. DO FUNDO DE DEFESA CIVIL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455" marR="34455" marT="6891" marB="6891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6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5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4.500,00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0,00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225,00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4.275,00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</a:tr>
              <a:tr h="271528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2034 - RESERVA DE CONTINGÊNCIA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455" marR="34455" marT="6891" marB="6891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6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5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26.620,00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0,00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26.620,00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</a:tr>
              <a:tr h="271528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2056 - Manutenção das Atividades do FIA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455" marR="34455" marT="6891" marB="6891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6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5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30.000,00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0,00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1.322,85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28.677,15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673" marR="20673" marT="20673" marB="20673" anchor="ctr"/>
                </a:tc>
              </a:tr>
              <a:tr h="2715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Total da Unidade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455" marR="34455" marT="6891" marB="6891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b="1" dirty="0">
                          <a:effectLst/>
                        </a:rPr>
                        <a:t>8.019.780,00 </a:t>
                      </a:r>
                      <a:endParaRPr lang="pt-BR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455" marR="34455" marT="6891" marB="6891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b="1" dirty="0">
                          <a:effectLst/>
                        </a:rPr>
                        <a:t>2.581.909,19 </a:t>
                      </a:r>
                      <a:endParaRPr lang="pt-BR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455" marR="34455" marT="6891" marB="6891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b="1" dirty="0">
                          <a:effectLst/>
                        </a:rPr>
                        <a:t>918.532,64 </a:t>
                      </a:r>
                      <a:endParaRPr lang="pt-BR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455" marR="34455" marT="6891" marB="6891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b="1" dirty="0">
                          <a:effectLst/>
                        </a:rPr>
                        <a:t>8.200.424,56 </a:t>
                      </a:r>
                      <a:endParaRPr lang="pt-BR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455" marR="34455" marT="6891" marB="6891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b="1" dirty="0">
                          <a:effectLst/>
                        </a:rPr>
                        <a:t>1.482.731,99 </a:t>
                      </a:r>
                      <a:endParaRPr lang="pt-BR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455" marR="34455" marT="6891" marB="6891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339975" y="1439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984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88237697"/>
              </p:ext>
            </p:extLst>
          </p:nvPr>
        </p:nvGraphicFramePr>
        <p:xfrm>
          <a:off x="395536" y="908719"/>
          <a:ext cx="8424935" cy="48777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6235"/>
                <a:gridCol w="1263740"/>
                <a:gridCol w="1263740"/>
                <a:gridCol w="1263740"/>
                <a:gridCol w="1263740"/>
                <a:gridCol w="1263740"/>
              </a:tblGrid>
              <a:tr h="327282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Unidade Gestora: 02 - FUNDO MUNICIPAL DE SAUDE DE MATOS COSTA 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76" marR="62276" marT="12455" marB="1245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72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Projeto/Atividade 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76" marR="62276" marT="12455" marB="1245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Previsão 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76" marR="62276" marT="12455" marB="1245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Suplementações 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76" marR="62276" marT="12455" marB="1245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Anulações 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76" marR="62276" marT="12455" marB="1245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Execução 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76" marR="62276" marT="12455" marB="1245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Saldo atual 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76" marR="62276" marT="12455" marB="12455" anchor="ctr"/>
                </a:tc>
              </a:tr>
              <a:tr h="327282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1004 - AMPL. DA REDE FÍSICA DA SAÚDE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76" marR="62276" marT="12455" marB="1245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17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5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10.001,00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36.081,07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22.633,69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23.448,38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</a:tr>
              <a:tr h="327282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2036 - MANUT. DAS ATIV. DO F. DA SAÚDE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76" marR="62276" marT="12455" marB="1245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17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5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2.230.573,00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131.159,39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67.754,00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2.173.910,06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120.068,33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</a:tr>
              <a:tr h="327282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2037 - MANUT. BL. DA ATENÇÃO BÁSICA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76" marR="62276" marT="12455" marB="1245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17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5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81.400,00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208.607,43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190.853,15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99.154,28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</a:tr>
              <a:tr h="327282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2038 - MANUT. BL. DO PISO AT. BÁSICA VARIÁVEL (PACS)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76" marR="62276" marT="12455" marB="1245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17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5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565.180,00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265.190,79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35.449,25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480.259,97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314.661,57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</a:tr>
              <a:tr h="327282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US" sz="1050" dirty="0">
                          <a:effectLst/>
                        </a:rPr>
                        <a:t>2039 - MANUT. BL. MAC. AMB. HOSP. </a:t>
                      </a:r>
                      <a:r>
                        <a:rPr lang="pt-BR" sz="1050" dirty="0">
                          <a:effectLst/>
                        </a:rPr>
                        <a:t>E LIM. DE FINANC.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76" marR="62276" marT="12455" marB="1245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17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5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192.000,00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10.000,00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0,00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189.995,43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12.004,57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36575" y="1447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04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357158" y="500042"/>
          <a:ext cx="8286809" cy="44608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1704"/>
                <a:gridCol w="1243021"/>
                <a:gridCol w="1243021"/>
                <a:gridCol w="1243021"/>
                <a:gridCol w="1243021"/>
                <a:gridCol w="1243021"/>
              </a:tblGrid>
              <a:tr h="301756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2040 - MANUT. BL. VIG. SAÚDE EPIDEMIOLÓGICA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76" marR="62276" marT="12455" marB="1245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30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5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17.600,00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52,47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1.090,30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16.562,17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</a:tr>
              <a:tr h="301756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2041 - MANUT. BL. VIG. EM SAÚDE SANITÁRIA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76" marR="62276" marT="12455" marB="1245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30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5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34.100,00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28.905,89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22.189,48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40.816,41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</a:tr>
              <a:tr h="301756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2042 - MANUT. BL. DA ASSIST. FARMACÊUTICA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76" marR="62276" marT="12455" marB="1245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30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5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17.900,00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3.754,43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8.265,04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13.389,39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</a:tr>
              <a:tr h="301756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2043 - MANUT. BL. GESTÃO DO SUS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76" marR="62276" marT="12455" marB="1245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30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5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6.666,00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6.666,00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</a:tr>
              <a:tr h="301756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2050 - PROGRAMAS SAUDE - ESTADO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76" marR="62276" marT="12455" marB="1245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30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5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48.800,00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96.276,42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17.818,00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99.115,73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28.142,69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366" marR="37366" marT="37366" marB="37366" anchor="ctr"/>
                </a:tc>
              </a:tr>
              <a:tr h="3017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050" b="1" dirty="0">
                          <a:effectLst/>
                        </a:rPr>
                        <a:t>Total da Unidade</a:t>
                      </a:r>
                      <a:endParaRPr lang="pt-BR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76" marR="62276" marT="12455" marB="1245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b="1" dirty="0">
                          <a:effectLst/>
                        </a:rPr>
                        <a:t>3.204.220,00 </a:t>
                      </a:r>
                      <a:endParaRPr lang="pt-BR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76" marR="62276" marT="12455" marB="1245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b="1" dirty="0">
                          <a:effectLst/>
                        </a:rPr>
                        <a:t>780.027,89 </a:t>
                      </a:r>
                      <a:endParaRPr lang="pt-BR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76" marR="62276" marT="12455" marB="1245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b="1" dirty="0">
                          <a:effectLst/>
                        </a:rPr>
                        <a:t>121.021,25 </a:t>
                      </a:r>
                      <a:endParaRPr lang="pt-BR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76" marR="62276" marT="12455" marB="1245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b="1" dirty="0">
                          <a:effectLst/>
                        </a:rPr>
                        <a:t>3.188.312,85 </a:t>
                      </a:r>
                      <a:endParaRPr lang="pt-BR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76" marR="62276" marT="12455" marB="1245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b="1" dirty="0">
                          <a:effectLst/>
                        </a:rPr>
                        <a:t>674.913,79 </a:t>
                      </a:r>
                      <a:endParaRPr lang="pt-BR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76" marR="62276" marT="12455" marB="1245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17934464"/>
              </p:ext>
            </p:extLst>
          </p:nvPr>
        </p:nvGraphicFramePr>
        <p:xfrm>
          <a:off x="457200" y="785792"/>
          <a:ext cx="8229600" cy="50194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1234440"/>
                <a:gridCol w="1234440"/>
                <a:gridCol w="1234440"/>
                <a:gridCol w="1234440"/>
                <a:gridCol w="1234440"/>
              </a:tblGrid>
              <a:tr h="25440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Unidade Gestora: 03 - FUNDO MUN. DE ASSIST. SOCIAL DE MATOS COSTA 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4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Projeto/Atividade 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Previsão 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Suplementações 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Anulações 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Execução 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Saldo atual 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</a:tr>
              <a:tr h="25440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1003 - OBRAS DE INFRAESTRUTURA SOCIAL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549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5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3.001,00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0,00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2.000,00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1.001,00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25440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2035 - MANUT. DAS ATIV. DE ASSIT. SOCIAL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549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5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582.237,00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73.351,54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49.351,54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597.590,05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8.646,95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25440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2055 - MANUT. PROGR. SOCIAIS - ESTADO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549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5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54.100,00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0,00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28.585,44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25.514,56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25440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2058 - MANUT. BL. PSB FNAS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549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5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152.420,00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0,00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0,00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110.422,22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41.997,78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25440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2059 - MANUT. BL. GSUAS FNAS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549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5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12.132,00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0,00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0,00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8.424,97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3.707,03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25440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2060 - MANUT. BL. GBF FNAS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549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5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16.110,00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10.000,00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0,00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18.927,55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7.182,45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254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050" b="1" dirty="0">
                          <a:effectLst/>
                        </a:rPr>
                        <a:t>Total da Unidade</a:t>
                      </a:r>
                      <a:endParaRPr lang="pt-BR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b="1" dirty="0">
                          <a:effectLst/>
                        </a:rPr>
                        <a:t>820.000,00 </a:t>
                      </a:r>
                      <a:endParaRPr lang="pt-BR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b="1" dirty="0">
                          <a:effectLst/>
                        </a:rPr>
                        <a:t>83.351,54 </a:t>
                      </a:r>
                      <a:endParaRPr lang="pt-BR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b="1" dirty="0">
                          <a:effectLst/>
                        </a:rPr>
                        <a:t>51.351,54 </a:t>
                      </a:r>
                      <a:endParaRPr lang="pt-BR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b="1" dirty="0">
                          <a:effectLst/>
                        </a:rPr>
                        <a:t>763.950,23 </a:t>
                      </a:r>
                      <a:endParaRPr lang="pt-BR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b="1" dirty="0">
                          <a:effectLst/>
                        </a:rPr>
                        <a:t>88.049,77 </a:t>
                      </a:r>
                      <a:endParaRPr lang="pt-BR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877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14414" y="642918"/>
            <a:ext cx="72866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dirty="0" smtClean="0"/>
              <a:t>RECEITA ORÇAMENTÁRIA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it-IT" dirty="0" smtClean="0"/>
              <a:t>Lei 4.320/64, Art. 2°, § 1° e 2°</a:t>
            </a:r>
            <a:endParaRPr lang="pt-BR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714348" y="1857365"/>
          <a:ext cx="7715304" cy="2143140"/>
        </p:xfrm>
        <a:graphic>
          <a:graphicData uri="http://schemas.openxmlformats.org/drawingml/2006/table">
            <a:tbl>
              <a:tblPr/>
              <a:tblGrid>
                <a:gridCol w="3471886"/>
                <a:gridCol w="4243418"/>
              </a:tblGrid>
              <a:tr h="44330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Receita Arrecada em Exercícios Anteriores</a:t>
                      </a:r>
                    </a:p>
                  </a:txBody>
                  <a:tcPr marL="63500" marR="635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399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  <a:cs typeface="Times New Roman"/>
                        </a:rPr>
                        <a:t>Exercício</a:t>
                      </a:r>
                      <a:r>
                        <a:rPr lang="pt-BR" sz="15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>
                          <a:latin typeface="Arial"/>
                          <a:ea typeface="Times New Roman"/>
                          <a:cs typeface="Times New Roman"/>
                        </a:rPr>
                        <a:t>Valores</a:t>
                      </a:r>
                      <a:r>
                        <a:rPr lang="pt-BR" sz="15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9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latin typeface="Arial"/>
                          <a:ea typeface="Times New Roman"/>
                          <a:cs typeface="Times New Roman"/>
                        </a:rPr>
                        <a:t>2013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latin typeface="Arial"/>
                          <a:ea typeface="Times New Roman"/>
                          <a:cs typeface="Times New Roman"/>
                        </a:rPr>
                        <a:t>11.364.058,56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9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latin typeface="Arial"/>
                          <a:ea typeface="Times New Roman"/>
                          <a:cs typeface="Times New Roman"/>
                        </a:rPr>
                        <a:t>2014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latin typeface="Arial"/>
                          <a:ea typeface="Times New Roman"/>
                          <a:cs typeface="Times New Roman"/>
                        </a:rPr>
                        <a:t>12.118.708,05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9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latin typeface="Arial"/>
                          <a:ea typeface="Times New Roman"/>
                          <a:cs typeface="Times New Roman"/>
                        </a:rPr>
                        <a:t>2015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latin typeface="Arial"/>
                          <a:ea typeface="Times New Roman"/>
                          <a:cs typeface="Times New Roman"/>
                        </a:rPr>
                        <a:t>12.271.267,58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9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latin typeface="Arial"/>
                          <a:ea typeface="Times New Roman"/>
                          <a:cs typeface="Times New Roman"/>
                        </a:rPr>
                        <a:t>2016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dirty="0">
                          <a:latin typeface="Arial"/>
                          <a:ea typeface="Times New Roman"/>
                          <a:cs typeface="Times New Roman"/>
                        </a:rPr>
                        <a:t>13.735.286,00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785786" y="4000504"/>
          <a:ext cx="7643866" cy="2000263"/>
        </p:xfrm>
        <a:graphic>
          <a:graphicData uri="http://schemas.openxmlformats.org/drawingml/2006/table">
            <a:tbl>
              <a:tblPr/>
              <a:tblGrid>
                <a:gridCol w="3439739"/>
                <a:gridCol w="4204127"/>
              </a:tblGrid>
              <a:tr h="78943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Receita Arrecadada até </a:t>
                      </a:r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3º </a:t>
                      </a:r>
                      <a:r>
                        <a:rPr lang="pt-BR" sz="20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Quadrimestre/2017</a:t>
                      </a:r>
                    </a:p>
                  </a:txBody>
                  <a:tcPr marL="63500" marR="635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054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latin typeface="Arial"/>
                          <a:ea typeface="Times New Roman"/>
                          <a:cs typeface="Times New Roman"/>
                        </a:rPr>
                        <a:t>Receita Orçamentária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kumimoji="0" lang="en-US" sz="15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13.476. </a:t>
                      </a:r>
                      <a:r>
                        <a:rPr kumimoji="0" lang="en-US" sz="15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710,89</a:t>
                      </a:r>
                      <a:endParaRPr lang="pt-BR" sz="15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4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 dirty="0">
                          <a:latin typeface="Arial"/>
                          <a:ea typeface="Times New Roman"/>
                          <a:cs typeface="Times New Roman"/>
                        </a:rPr>
                        <a:t>Média Mensal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kumimoji="0" lang="en-US" sz="15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1.123.059,24</a:t>
                      </a:r>
                      <a:endParaRPr lang="pt-BR" sz="15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18025837"/>
              </p:ext>
            </p:extLst>
          </p:nvPr>
        </p:nvGraphicFramePr>
        <p:xfrm>
          <a:off x="457200" y="836713"/>
          <a:ext cx="8229600" cy="3310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1234440"/>
                <a:gridCol w="1234440"/>
                <a:gridCol w="1234440"/>
                <a:gridCol w="1234440"/>
                <a:gridCol w="1234440"/>
              </a:tblGrid>
              <a:tr h="57196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Unidade Gestora: 07 - FIMPREV - FUNDO MUN. ASSIST. DE MATOS COSTA 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719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Projeto/Atividade 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Previsão 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Suplementações 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Anulações 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Execução 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Saldo atual 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</a:tr>
              <a:tr h="57196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2047 - MANUT. DO PROGR. SAÚDE DOS SERV. - FIMPREVI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022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5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310.000,00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0,00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271.358,33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38.641,67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5719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050" b="1" dirty="0">
                          <a:effectLst/>
                        </a:rPr>
                        <a:t>Total da Unidade</a:t>
                      </a:r>
                      <a:endParaRPr lang="pt-BR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b="1" dirty="0">
                          <a:effectLst/>
                        </a:rPr>
                        <a:t>310.000,00 </a:t>
                      </a:r>
                      <a:endParaRPr lang="pt-BR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b="1" dirty="0">
                          <a:effectLst/>
                        </a:rPr>
                        <a:t>0,00 </a:t>
                      </a:r>
                      <a:endParaRPr lang="pt-BR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b="1" dirty="0">
                          <a:effectLst/>
                        </a:rPr>
                        <a:t>0,00 </a:t>
                      </a:r>
                      <a:endParaRPr lang="pt-BR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b="1" dirty="0">
                          <a:effectLst/>
                        </a:rPr>
                        <a:t>271.358,33 </a:t>
                      </a:r>
                      <a:endParaRPr lang="pt-BR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b="1" dirty="0">
                          <a:effectLst/>
                        </a:rPr>
                        <a:t>38.641,67 </a:t>
                      </a:r>
                      <a:endParaRPr lang="pt-BR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9219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88240801"/>
              </p:ext>
            </p:extLst>
          </p:nvPr>
        </p:nvGraphicFramePr>
        <p:xfrm>
          <a:off x="457200" y="620689"/>
          <a:ext cx="8229600" cy="4752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1234440"/>
                <a:gridCol w="1234440"/>
                <a:gridCol w="1234440"/>
                <a:gridCol w="1234440"/>
                <a:gridCol w="1234440"/>
              </a:tblGrid>
              <a:tr h="554108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Unidade Gestora: 09 - CAMARA MUNICIPAL DE MATOS COSTA 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541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Projeto/Atividade 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Previsão 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Suplementações 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Anulações 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Execução 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Saldo atual 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</a:tr>
              <a:tr h="554108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2014 - MANUT. DA CÂMARA DE VEREADORES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990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5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307.000,00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1.300,00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83.300,00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215.308,15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9.691,85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554108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2015 - SUBSÍDIO DOS VEREADORES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990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5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323.000,00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82.000,00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404.421,75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578,25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5541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050" b="1" dirty="0">
                          <a:effectLst/>
                        </a:rPr>
                        <a:t>Total da Unidade</a:t>
                      </a:r>
                      <a:endParaRPr lang="pt-BR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b="1" dirty="0">
                          <a:effectLst/>
                        </a:rPr>
                        <a:t>630.000,00 </a:t>
                      </a:r>
                      <a:endParaRPr lang="pt-BR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b="1" dirty="0">
                          <a:effectLst/>
                        </a:rPr>
                        <a:t>83.300,00 </a:t>
                      </a:r>
                      <a:endParaRPr lang="pt-BR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b="1" dirty="0">
                          <a:effectLst/>
                        </a:rPr>
                        <a:t>83.300,00 </a:t>
                      </a:r>
                      <a:endParaRPr lang="pt-BR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b="1" dirty="0">
                          <a:effectLst/>
                        </a:rPr>
                        <a:t>619.729,90 </a:t>
                      </a:r>
                      <a:endParaRPr lang="pt-BR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b="1" dirty="0">
                          <a:effectLst/>
                        </a:rPr>
                        <a:t>10.270,10 </a:t>
                      </a:r>
                      <a:endParaRPr lang="pt-BR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8558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17322089"/>
              </p:ext>
            </p:extLst>
          </p:nvPr>
        </p:nvGraphicFramePr>
        <p:xfrm>
          <a:off x="457200" y="692694"/>
          <a:ext cx="8229600" cy="46085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1234440"/>
                <a:gridCol w="1234440"/>
                <a:gridCol w="1234440"/>
                <a:gridCol w="1234440"/>
                <a:gridCol w="1234440"/>
              </a:tblGrid>
              <a:tr h="537317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Unidade Gestora: 08 - IPMC - INST. DE PREVIDENCIA SOCIAL MATOS COSTA 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373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Projeto/Atividade 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Previsão 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Suplementações 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Anulações 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Execução 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Saldo atual 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</a:tr>
              <a:tr h="537317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2048 - MANUT. ATIV. DO INSTITUTO - IPMC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960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5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88.000,00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0,00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72.100,00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5.663,00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10.237,00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537317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2049 - PREV. SOCIAL DOS SEGURADOS IPMC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960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5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78.000,00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dirty="0">
                          <a:effectLst/>
                        </a:rPr>
                        <a:t>72.100,00</a:t>
                      </a:r>
                      <a:endParaRPr lang="pt-B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0,00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138.009,44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>
                          <a:effectLst/>
                        </a:rPr>
                        <a:t>12.090,56</a:t>
                      </a:r>
                      <a:endParaRPr lang="pt-B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5373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050" b="1" dirty="0">
                          <a:effectLst/>
                        </a:rPr>
                        <a:t>Total da Unidade</a:t>
                      </a:r>
                      <a:endParaRPr lang="pt-BR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b="1" dirty="0">
                          <a:effectLst/>
                        </a:rPr>
                        <a:t>166.000,00 </a:t>
                      </a:r>
                      <a:endParaRPr lang="pt-BR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b="1" dirty="0">
                          <a:effectLst/>
                        </a:rPr>
                        <a:t>72.100,00 </a:t>
                      </a:r>
                      <a:endParaRPr lang="pt-BR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b="1" dirty="0">
                          <a:effectLst/>
                        </a:rPr>
                        <a:t>72.100,00 </a:t>
                      </a:r>
                      <a:endParaRPr lang="pt-BR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b="1" dirty="0">
                          <a:effectLst/>
                        </a:rPr>
                        <a:t>143.672,44 </a:t>
                      </a:r>
                      <a:endParaRPr lang="pt-BR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b="1" dirty="0">
                          <a:effectLst/>
                        </a:rPr>
                        <a:t>22.327,56 </a:t>
                      </a:r>
                      <a:endParaRPr lang="pt-BR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7200" y="36703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29053587"/>
              </p:ext>
            </p:extLst>
          </p:nvPr>
        </p:nvGraphicFramePr>
        <p:xfrm>
          <a:off x="457200" y="5661248"/>
          <a:ext cx="8229600" cy="792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1234440"/>
                <a:gridCol w="1234440"/>
                <a:gridCol w="1234440"/>
                <a:gridCol w="1234440"/>
                <a:gridCol w="1234440"/>
              </a:tblGrid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05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 Geral </a:t>
                      </a:r>
                      <a:endParaRPr lang="pt-BR" sz="105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13.150.000,00 </a:t>
                      </a:r>
                      <a:endParaRPr lang="pt-BR" sz="105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3.600.688,62 </a:t>
                      </a:r>
                      <a:endParaRPr lang="pt-BR" sz="105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1.246.305,43 </a:t>
                      </a:r>
                      <a:endParaRPr lang="pt-BR" sz="105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13.187.448,31 </a:t>
                      </a:r>
                      <a:endParaRPr lang="pt-BR" sz="105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05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2.316.934,88 </a:t>
                      </a:r>
                      <a:endParaRPr lang="pt-BR" sz="105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0" marR="63500" marT="12700" marB="127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0557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65618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OBRIGADO, POR SUA PRESENÇA!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793" y="3573016"/>
            <a:ext cx="4411191" cy="1368152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pt-BR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Mariza Granemann de Mello</a:t>
            </a:r>
            <a:endParaRPr lang="pt-BR" sz="24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r>
              <a:rPr lang="pt-BR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Analista Controle </a:t>
            </a:r>
            <a:r>
              <a:rPr lang="pt-BR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Interno</a:t>
            </a:r>
          </a:p>
          <a:p>
            <a:pPr algn="ctr">
              <a:spcBef>
                <a:spcPts val="0"/>
              </a:spcBef>
            </a:pPr>
            <a:r>
              <a:rPr lang="pt-BR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controle@matoscosta.sc.gov.br</a:t>
            </a:r>
            <a:endParaRPr lang="pt-BR" sz="24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4644852" y="3506341"/>
            <a:ext cx="4464496" cy="14401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pt-BR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Luiz Fernandes </a:t>
            </a:r>
            <a:r>
              <a:rPr lang="pt-BR" sz="28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Steffani</a:t>
            </a:r>
            <a:endParaRPr lang="pt-BR" sz="28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pt-BR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Contador</a:t>
            </a:r>
          </a:p>
          <a:p>
            <a:pPr>
              <a:spcBef>
                <a:spcPts val="0"/>
              </a:spcBef>
            </a:pPr>
            <a:r>
              <a:rPr lang="pt-BR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contab@matoscosta.sc.gov.br</a:t>
            </a:r>
            <a:endParaRPr lang="pt-BR" sz="2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878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1524000" y="1571612"/>
          <a:ext cx="6096000" cy="500066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Evolução da Receita </a:t>
                      </a:r>
                      <a:r>
                        <a:rPr lang="pt-BR" sz="2000" b="1" dirty="0" smtClean="0">
                          <a:latin typeface="Arial"/>
                          <a:ea typeface="Times New Roman"/>
                          <a:cs typeface="Times New Roman"/>
                        </a:rPr>
                        <a:t>Orçamentária</a:t>
                      </a:r>
                      <a:endParaRPr lang="pt-BR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1"/>
            <a:ext cx="8429652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RECEITA ORÇAMENTÁRIA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Lei 4.320/64, Art. 2°, § 1° e 2°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96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Gráfico 7"/>
          <p:cNvGraphicFramePr/>
          <p:nvPr/>
        </p:nvGraphicFramePr>
        <p:xfrm>
          <a:off x="428596" y="2071678"/>
          <a:ext cx="8429684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1500166" y="5786454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 MENOR R$: </a:t>
            </a:r>
            <a:r>
              <a:rPr lang="pt-BR" b="1" dirty="0" smtClean="0"/>
              <a:t>258.575,11 </a:t>
            </a:r>
            <a:r>
              <a:rPr lang="pt-BR" b="1" dirty="0" smtClean="0"/>
              <a:t>COMPARADO A 2016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142976" y="785795"/>
            <a:ext cx="71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cap="all" dirty="0" smtClean="0"/>
              <a:t>despesa orçamentária</a:t>
            </a:r>
          </a:p>
          <a:p>
            <a:pPr algn="ctr"/>
            <a:r>
              <a:rPr lang="pt-BR" b="1" dirty="0" smtClean="0"/>
              <a:t>Lei 4.320/64, Art. 2°, § 1° e 2°</a:t>
            </a:r>
            <a:endParaRPr lang="pt-BR" b="1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714348" y="1468438"/>
          <a:ext cx="7715304" cy="2389190"/>
        </p:xfrm>
        <a:graphic>
          <a:graphicData uri="http://schemas.openxmlformats.org/drawingml/2006/table">
            <a:tbl>
              <a:tblPr/>
              <a:tblGrid>
                <a:gridCol w="2062507"/>
                <a:gridCol w="2890231"/>
                <a:gridCol w="2762566"/>
              </a:tblGrid>
              <a:tr h="28518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400" b="1" dirty="0">
                          <a:latin typeface="Arial"/>
                          <a:ea typeface="Times New Roman"/>
                          <a:cs typeface="Times New Roman"/>
                        </a:rPr>
                        <a:t>Despesa Realizada em Exercícios Anteriores</a:t>
                      </a:r>
                    </a:p>
                  </a:txBody>
                  <a:tcPr marL="25892" marR="25892" marT="5178" marB="51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246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800" b="1" dirty="0">
                          <a:latin typeface="Arial"/>
                          <a:ea typeface="Times New Roman"/>
                          <a:cs typeface="Times New Roman"/>
                        </a:rPr>
                        <a:t>Exercício </a:t>
                      </a:r>
                    </a:p>
                  </a:txBody>
                  <a:tcPr marL="25892" marR="25892" marT="5178" marB="51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b="1">
                          <a:latin typeface="Arial"/>
                          <a:ea typeface="Times New Roman"/>
                          <a:cs typeface="Times New Roman"/>
                        </a:rPr>
                        <a:t>Empenhado</a:t>
                      </a:r>
                    </a:p>
                  </a:txBody>
                  <a:tcPr marL="25892" marR="25892" marT="5178" marB="51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b="1">
                          <a:latin typeface="Arial"/>
                          <a:ea typeface="Times New Roman"/>
                          <a:cs typeface="Times New Roman"/>
                        </a:rPr>
                        <a:t>Liquidado</a:t>
                      </a:r>
                    </a:p>
                  </a:txBody>
                  <a:tcPr marL="25892" marR="25892" marT="5178" marB="51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5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800" b="1" dirty="0">
                          <a:latin typeface="Arial"/>
                          <a:ea typeface="Times New Roman"/>
                          <a:cs typeface="Times New Roman"/>
                        </a:rPr>
                        <a:t>2013</a:t>
                      </a:r>
                    </a:p>
                  </a:txBody>
                  <a:tcPr marL="25892" marR="25892" marT="5178" marB="51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b="1">
                          <a:latin typeface="Arial"/>
                          <a:ea typeface="Times New Roman"/>
                          <a:cs typeface="Times New Roman"/>
                        </a:rPr>
                        <a:t>9.727.188,98</a:t>
                      </a:r>
                    </a:p>
                  </a:txBody>
                  <a:tcPr marL="25892" marR="25892" marT="5178" marB="51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b="1">
                          <a:latin typeface="Arial"/>
                          <a:ea typeface="Times New Roman"/>
                          <a:cs typeface="Times New Roman"/>
                        </a:rPr>
                        <a:t>9.718.364,04</a:t>
                      </a:r>
                    </a:p>
                  </a:txBody>
                  <a:tcPr marL="25892" marR="25892" marT="5178" marB="51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2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800" b="1" dirty="0">
                          <a:latin typeface="Arial"/>
                          <a:ea typeface="Times New Roman"/>
                          <a:cs typeface="Times New Roman"/>
                        </a:rPr>
                        <a:t>2014</a:t>
                      </a:r>
                    </a:p>
                  </a:txBody>
                  <a:tcPr marL="25892" marR="25892" marT="5178" marB="51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b="1">
                          <a:latin typeface="Arial"/>
                          <a:ea typeface="Times New Roman"/>
                          <a:cs typeface="Times New Roman"/>
                        </a:rPr>
                        <a:t>12.053.120,24</a:t>
                      </a:r>
                    </a:p>
                  </a:txBody>
                  <a:tcPr marL="25892" marR="25892" marT="5178" marB="51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b="1">
                          <a:latin typeface="Arial"/>
                          <a:ea typeface="Times New Roman"/>
                          <a:cs typeface="Times New Roman"/>
                        </a:rPr>
                        <a:t>12.038.871,04</a:t>
                      </a:r>
                    </a:p>
                  </a:txBody>
                  <a:tcPr marL="25892" marR="25892" marT="5178" marB="51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2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800" b="1" dirty="0">
                          <a:latin typeface="Arial"/>
                          <a:ea typeface="Times New Roman"/>
                          <a:cs typeface="Times New Roman"/>
                        </a:rPr>
                        <a:t>2015</a:t>
                      </a:r>
                    </a:p>
                  </a:txBody>
                  <a:tcPr marL="25892" marR="25892" marT="5178" marB="51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b="1">
                          <a:latin typeface="Arial"/>
                          <a:ea typeface="Times New Roman"/>
                          <a:cs typeface="Times New Roman"/>
                        </a:rPr>
                        <a:t>11.915.864,08</a:t>
                      </a:r>
                    </a:p>
                  </a:txBody>
                  <a:tcPr marL="25892" marR="25892" marT="5178" marB="51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b="1">
                          <a:latin typeface="Arial"/>
                          <a:ea typeface="Times New Roman"/>
                          <a:cs typeface="Times New Roman"/>
                        </a:rPr>
                        <a:t>11.855.205,93</a:t>
                      </a:r>
                    </a:p>
                  </a:txBody>
                  <a:tcPr marL="25892" marR="25892" marT="5178" marB="51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2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800" b="1" dirty="0">
                          <a:latin typeface="Arial"/>
                          <a:ea typeface="Times New Roman"/>
                          <a:cs typeface="Times New Roman"/>
                        </a:rPr>
                        <a:t>2016</a:t>
                      </a:r>
                    </a:p>
                  </a:txBody>
                  <a:tcPr marL="25892" marR="25892" marT="5178" marB="51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b="1" dirty="0">
                          <a:latin typeface="Arial"/>
                          <a:ea typeface="Times New Roman"/>
                          <a:cs typeface="Times New Roman"/>
                        </a:rPr>
                        <a:t>13.920.540,97</a:t>
                      </a:r>
                    </a:p>
                  </a:txBody>
                  <a:tcPr marL="25892" marR="25892" marT="5178" marB="51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b="1" dirty="0">
                          <a:latin typeface="Arial"/>
                          <a:ea typeface="Times New Roman"/>
                          <a:cs typeface="Times New Roman"/>
                        </a:rPr>
                        <a:t>13.463.308,80</a:t>
                      </a:r>
                    </a:p>
                  </a:txBody>
                  <a:tcPr marL="25892" marR="25892" marT="5178" marB="51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714349" y="4000503"/>
          <a:ext cx="7786741" cy="2519566"/>
        </p:xfrm>
        <a:graphic>
          <a:graphicData uri="http://schemas.openxmlformats.org/drawingml/2006/table">
            <a:tbl>
              <a:tblPr/>
              <a:tblGrid>
                <a:gridCol w="3504033"/>
                <a:gridCol w="2141354"/>
                <a:gridCol w="2141354"/>
              </a:tblGrid>
              <a:tr h="76237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Despesa até </a:t>
                      </a:r>
                      <a:r>
                        <a:rPr lang="pt-BR" sz="2000" b="1" dirty="0" smtClean="0">
                          <a:latin typeface="Arial"/>
                          <a:ea typeface="Times New Roman"/>
                          <a:cs typeface="Times New Roman"/>
                        </a:rPr>
                        <a:t>3º </a:t>
                      </a: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Quadrimestre/2017</a:t>
                      </a:r>
                    </a:p>
                  </a:txBody>
                  <a:tcPr marL="63500" marR="635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85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Exercício 2017</a:t>
                      </a:r>
                      <a:endParaRPr lang="pt-BR" sz="1500" b="1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Empenhado</a:t>
                      </a:r>
                      <a:endParaRPr lang="pt-BR" sz="1500" b="1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Liquidado</a:t>
                      </a:r>
                      <a:endParaRPr lang="pt-BR" sz="1500" b="1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latin typeface="Arial"/>
                          <a:ea typeface="Times New Roman"/>
                          <a:cs typeface="Times New Roman"/>
                        </a:rPr>
                        <a:t>Despesa Orçamentária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dirty="0">
                          <a:latin typeface="Arial"/>
                          <a:ea typeface="Times New Roman"/>
                          <a:cs typeface="Times New Roman"/>
                        </a:rPr>
                        <a:t>13.187.448,31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latin typeface="Arial"/>
                          <a:ea typeface="Times New Roman"/>
                          <a:cs typeface="Times New Roman"/>
                        </a:rPr>
                        <a:t>13.156.564,83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 dirty="0">
                          <a:latin typeface="Arial"/>
                          <a:ea typeface="Times New Roman"/>
                          <a:cs typeface="Times New Roman"/>
                        </a:rPr>
                        <a:t>Média Mensal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latin typeface="Arial"/>
                          <a:ea typeface="Times New Roman"/>
                          <a:cs typeface="Times New Roman"/>
                        </a:rPr>
                        <a:t>1.098.954,03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dirty="0">
                          <a:latin typeface="Arial"/>
                          <a:ea typeface="Times New Roman"/>
                          <a:cs typeface="Times New Roman"/>
                        </a:rPr>
                        <a:t>1.084.942,69</a:t>
                      </a:r>
                    </a:p>
                  </a:txBody>
                  <a:tcPr marL="63500" marR="63500" marT="12700" marB="12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524000" y="1714488"/>
          <a:ext cx="6096000" cy="37592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Evolução da Despesa </a:t>
                      </a:r>
                      <a:r>
                        <a:rPr lang="pt-BR" sz="2000" b="1" dirty="0" smtClean="0">
                          <a:latin typeface="Arial"/>
                          <a:ea typeface="Times New Roman"/>
                          <a:cs typeface="Times New Roman"/>
                        </a:rPr>
                        <a:t>Orçamentária </a:t>
                      </a:r>
                      <a:r>
                        <a:rPr lang="pt-BR" sz="2000" b="1" dirty="0">
                          <a:latin typeface="Arial"/>
                          <a:ea typeface="Times New Roman"/>
                          <a:cs typeface="Times New Roman"/>
                        </a:rPr>
                        <a:t>Realizada</a:t>
                      </a:r>
                    </a:p>
                  </a:txBody>
                  <a:tcPr marL="63500" marR="635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1142976" y="428604"/>
            <a:ext cx="671517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DESPESA ORÇAMENTÁRIA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Lei 4.320/64, Art. 2°, § 1° e 2°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Filename hint" descr="Alternative text"/>
          <p:cNvPicPr/>
          <p:nvPr/>
        </p:nvPicPr>
        <p:blipFill>
          <a:blip r:embed="rId2"/>
          <a:stretch>
            <a:fillRect/>
          </a:stretch>
        </p:blipFill>
        <p:spPr>
          <a:xfrm>
            <a:off x="571471" y="1691116"/>
            <a:ext cx="8143933" cy="43810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pt-BR" sz="2600" dirty="0"/>
              <a:t>EXECUÇÃO ORÇAMENTÁRIA</a:t>
            </a:r>
            <a:br>
              <a:rPr lang="pt-BR" sz="2600" dirty="0"/>
            </a:br>
            <a:r>
              <a:rPr lang="pt-BR" sz="2600" dirty="0"/>
              <a:t>Lei Complementar nº 101/2000, Art. 52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80835175"/>
              </p:ext>
            </p:extLst>
          </p:nvPr>
        </p:nvGraphicFramePr>
        <p:xfrm>
          <a:off x="251518" y="1268760"/>
          <a:ext cx="8712970" cy="53135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0705">
                  <a:extLst>
                    <a:ext uri="{9D8B030D-6E8A-4147-A177-3AD203B41FA5}">
                      <a16:colId xmlns="" xmlns:a16="http://schemas.microsoft.com/office/drawing/2014/main" val="1254326434"/>
                    </a:ext>
                  </a:extLst>
                </a:gridCol>
                <a:gridCol w="1149537">
                  <a:extLst>
                    <a:ext uri="{9D8B030D-6E8A-4147-A177-3AD203B41FA5}">
                      <a16:colId xmlns="" xmlns:a16="http://schemas.microsoft.com/office/drawing/2014/main" val="3764133393"/>
                    </a:ext>
                  </a:extLst>
                </a:gridCol>
                <a:gridCol w="993854">
                  <a:extLst>
                    <a:ext uri="{9D8B030D-6E8A-4147-A177-3AD203B41FA5}">
                      <a16:colId xmlns="" xmlns:a16="http://schemas.microsoft.com/office/drawing/2014/main" val="993749768"/>
                    </a:ext>
                  </a:extLst>
                </a:gridCol>
                <a:gridCol w="166254">
                  <a:extLst>
                    <a:ext uri="{9D8B030D-6E8A-4147-A177-3AD203B41FA5}">
                      <a16:colId xmlns="" xmlns:a16="http://schemas.microsoft.com/office/drawing/2014/main" val="391634687"/>
                    </a:ext>
                  </a:extLst>
                </a:gridCol>
                <a:gridCol w="1071570"/>
                <a:gridCol w="987467">
                  <a:extLst>
                    <a:ext uri="{9D8B030D-6E8A-4147-A177-3AD203B41FA5}">
                      <a16:colId xmlns="" xmlns:a16="http://schemas.microsoft.com/office/drawing/2014/main" val="1172999182"/>
                    </a:ext>
                  </a:extLst>
                </a:gridCol>
                <a:gridCol w="1059498">
                  <a:extLst>
                    <a:ext uri="{9D8B030D-6E8A-4147-A177-3AD203B41FA5}">
                      <a16:colId xmlns="" xmlns:a16="http://schemas.microsoft.com/office/drawing/2014/main" val="819921950"/>
                    </a:ext>
                  </a:extLst>
                </a:gridCol>
                <a:gridCol w="1134429">
                  <a:extLst>
                    <a:ext uri="{9D8B030D-6E8A-4147-A177-3AD203B41FA5}">
                      <a16:colId xmlns="" xmlns:a16="http://schemas.microsoft.com/office/drawing/2014/main" val="959624936"/>
                    </a:ext>
                  </a:extLst>
                </a:gridCol>
                <a:gridCol w="1139656">
                  <a:extLst>
                    <a:ext uri="{9D8B030D-6E8A-4147-A177-3AD203B41FA5}">
                      <a16:colId xmlns="" xmlns:a16="http://schemas.microsoft.com/office/drawing/2014/main" val="1227809769"/>
                    </a:ext>
                  </a:extLst>
                </a:gridCol>
              </a:tblGrid>
              <a:tr h="50484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</a:t>
                      </a:r>
                      <a:endParaRPr lang="pt-BR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535" marR="90535" marT="45267" marB="45267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</a:t>
                      </a:r>
                      <a:endParaRPr lang="pt-BR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535" marR="90535" marT="45267" marB="45267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38382715"/>
                  </a:ext>
                </a:extLst>
              </a:tr>
              <a:tr h="7941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solidFill>
                            <a:schemeClr val="tx1"/>
                          </a:solidFill>
                          <a:effectLst/>
                        </a:rPr>
                        <a:t>Receita Orçamentária</a:t>
                      </a:r>
                      <a:endParaRPr lang="pt-BR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35" marR="90535" marT="45267" marB="4526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Orçada</a:t>
                      </a:r>
                      <a:endParaRPr lang="pt-BR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535" marR="90535" marT="45267" marB="45267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Arrecadada</a:t>
                      </a:r>
                      <a:endParaRPr lang="pt-BR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535" marR="90535" marT="45267" marB="45267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535" marR="90535" marT="45267" marB="4526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Diferença</a:t>
                      </a:r>
                      <a:endParaRPr lang="pt-BR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535" marR="90535" marT="45267" marB="4526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 Orçamentária</a:t>
                      </a:r>
                      <a:endParaRPr lang="pt-BR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535" marR="90535" marT="45267" marB="4526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Fixação</a:t>
                      </a:r>
                      <a:endParaRPr lang="pt-BR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535" marR="90535" marT="45267" marB="4526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Execução</a:t>
                      </a:r>
                      <a:endParaRPr lang="pt-BR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535" marR="90535" marT="45267" marB="4526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Diferença</a:t>
                      </a:r>
                      <a:endParaRPr lang="pt-BR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535" marR="90535" marT="45267" marB="45267" anchor="ctr"/>
                </a:tc>
                <a:extLst>
                  <a:ext uri="{0D108BD9-81ED-4DB2-BD59-A6C34878D82A}">
                    <a16:rowId xmlns="" xmlns:a16="http://schemas.microsoft.com/office/drawing/2014/main" val="1851543151"/>
                  </a:ext>
                </a:extLst>
              </a:tr>
              <a:tr h="7903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>
                          <a:solidFill>
                            <a:schemeClr val="tx1"/>
                          </a:solidFill>
                          <a:effectLst/>
                        </a:rPr>
                        <a:t>Receitas correntes</a:t>
                      </a:r>
                      <a:endParaRPr lang="pt-BR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35" marR="90535" marT="45267" marB="4526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13.149.987,00</a:t>
                      </a:r>
                      <a:endParaRPr lang="pt-BR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535" marR="90535" marT="45267" marB="45267" anchor="ctr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12.973.356,66</a:t>
                      </a:r>
                      <a:endParaRPr lang="pt-BR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535" marR="90535" marT="45267" marB="45267" anchor="ctr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05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535" marR="90535" marT="45267" marB="45267" anchor="ctr"/>
                </a:tc>
                <a:tc>
                  <a:txBody>
                    <a:bodyPr/>
                    <a:lstStyle/>
                    <a:p>
                      <a:r>
                        <a:rPr lang="pt-BR" sz="1050" dirty="0" smtClean="0">
                          <a:solidFill>
                            <a:schemeClr val="tx1"/>
                          </a:solidFill>
                        </a:rPr>
                        <a:t>-176.630,34</a:t>
                      </a:r>
                      <a:endParaRPr lang="pt-BR" sz="1050" dirty="0">
                        <a:solidFill>
                          <a:schemeClr val="tx1"/>
                        </a:solidFill>
                      </a:endParaRPr>
                    </a:p>
                  </a:txBody>
                  <a:tcPr marL="90535" marR="90535" marT="45267" marB="4526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 Correntes</a:t>
                      </a:r>
                      <a:endParaRPr lang="pt-BR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535" marR="90535" marT="45267" marB="4526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13.512.985,61</a:t>
                      </a:r>
                      <a:endParaRPr lang="pt-BR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535" marR="90535" marT="45267" marB="4526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12.056.264,28</a:t>
                      </a:r>
                      <a:endParaRPr lang="pt-BR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535" marR="90535" marT="45267" marB="4526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-1.456.721,33</a:t>
                      </a:r>
                      <a:endParaRPr lang="pt-BR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535" marR="90535" marT="45267" marB="45267" anchor="ctr"/>
                </a:tc>
                <a:extLst>
                  <a:ext uri="{0D108BD9-81ED-4DB2-BD59-A6C34878D82A}">
                    <a16:rowId xmlns="" xmlns:a16="http://schemas.microsoft.com/office/drawing/2014/main" val="3375909126"/>
                  </a:ext>
                </a:extLst>
              </a:tr>
              <a:tr h="7903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>
                          <a:solidFill>
                            <a:schemeClr val="tx1"/>
                          </a:solidFill>
                          <a:effectLst/>
                        </a:rPr>
                        <a:t>Receitas de capital</a:t>
                      </a:r>
                      <a:endParaRPr lang="pt-BR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35" marR="90535" marT="45267" marB="4526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13,00</a:t>
                      </a:r>
                      <a:endParaRPr lang="pt-BR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535" marR="90535" marT="45267" marB="45267" anchor="ctr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503.566,13</a:t>
                      </a:r>
                      <a:endParaRPr lang="pt-BR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535" marR="90535" marT="45267" marB="45267" anchor="ctr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05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535" marR="90535" marT="45267" marB="45267" anchor="ctr"/>
                </a:tc>
                <a:tc>
                  <a:txBody>
                    <a:bodyPr/>
                    <a:lstStyle/>
                    <a:p>
                      <a:r>
                        <a:rPr lang="pt-BR" sz="1050" dirty="0" smtClean="0">
                          <a:solidFill>
                            <a:schemeClr val="tx1"/>
                          </a:solidFill>
                        </a:rPr>
                        <a:t>503.553,13</a:t>
                      </a:r>
                      <a:endParaRPr lang="pt-BR" sz="1050" dirty="0">
                        <a:solidFill>
                          <a:schemeClr val="tx1"/>
                        </a:solidFill>
                      </a:endParaRPr>
                    </a:p>
                  </a:txBody>
                  <a:tcPr marL="90535" marR="90535" marT="45267" marB="4526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 de Capital</a:t>
                      </a:r>
                      <a:endParaRPr lang="pt-BR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535" marR="90535" marT="45267" marB="4526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1.964.777,58</a:t>
                      </a:r>
                      <a:endParaRPr lang="pt-BR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535" marR="90535" marT="45267" marB="4526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1.131.184,03</a:t>
                      </a:r>
                      <a:endParaRPr lang="pt-BR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535" marR="90535" marT="45267" marB="4526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-833.593,55</a:t>
                      </a:r>
                      <a:endParaRPr lang="pt-BR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535" marR="90535" marT="45267" marB="45267" anchor="ctr"/>
                </a:tc>
                <a:extLst>
                  <a:ext uri="{0D108BD9-81ED-4DB2-BD59-A6C34878D82A}">
                    <a16:rowId xmlns="" xmlns:a16="http://schemas.microsoft.com/office/drawing/2014/main" val="1392899921"/>
                  </a:ext>
                </a:extLst>
              </a:tr>
              <a:tr h="790361">
                <a:tc gridSpan="5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535" marR="90535" marT="45267" marB="45267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Reserva de Contingência</a:t>
                      </a:r>
                      <a:endParaRPr lang="pt-BR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535" marR="90535" marT="45267" marB="4526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26.620,00</a:t>
                      </a:r>
                      <a:endParaRPr lang="pt-BR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535" marR="90535" marT="45267" marB="4526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0,00</a:t>
                      </a:r>
                      <a:endParaRPr lang="pt-BR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535" marR="90535" marT="45267" marB="4526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-26.620,00</a:t>
                      </a:r>
                      <a:endParaRPr lang="pt-BR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535" marR="90535" marT="45267" marB="45267" anchor="ctr"/>
                </a:tc>
                <a:extLst>
                  <a:ext uri="{0D108BD9-81ED-4DB2-BD59-A6C34878D82A}">
                    <a16:rowId xmlns="" xmlns:a16="http://schemas.microsoft.com/office/drawing/2014/main" val="3831195337"/>
                  </a:ext>
                </a:extLst>
              </a:tr>
              <a:tr h="5048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>
                          <a:solidFill>
                            <a:schemeClr val="tx1"/>
                          </a:solidFill>
                          <a:effectLst/>
                        </a:rPr>
                        <a:t>Soma</a:t>
                      </a:r>
                      <a:endParaRPr lang="pt-BR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35" marR="90535" marT="45267" marB="4526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13.150.000,00</a:t>
                      </a:r>
                      <a:endParaRPr lang="pt-BR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535" marR="90535" marT="45267" marB="4526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13.476.710,89</a:t>
                      </a:r>
                      <a:endParaRPr lang="pt-BR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535" marR="90535" marT="45267" marB="45267" anchor="ctr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326.710,89</a:t>
                      </a:r>
                      <a:endParaRPr lang="pt-BR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535" marR="90535" marT="45267" marB="45267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Soma</a:t>
                      </a:r>
                      <a:endParaRPr lang="pt-BR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535" marR="90535" marT="45267" marB="4526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15.504.383,19</a:t>
                      </a:r>
                      <a:endParaRPr lang="pt-BR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535" marR="90535" marT="45267" marB="4526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13.187.448,31</a:t>
                      </a:r>
                      <a:endParaRPr lang="pt-BR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535" marR="90535" marT="45267" marB="4526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-2.316.934,88</a:t>
                      </a:r>
                      <a:endParaRPr lang="pt-BR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535" marR="90535" marT="45267" marB="45267" anchor="ctr"/>
                </a:tc>
                <a:extLst>
                  <a:ext uri="{0D108BD9-81ED-4DB2-BD59-A6C34878D82A}">
                    <a16:rowId xmlns="" xmlns:a16="http://schemas.microsoft.com/office/drawing/2014/main" val="2489841857"/>
                  </a:ext>
                </a:extLst>
              </a:tr>
              <a:tr h="5048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SUPERAVIT</a:t>
                      </a:r>
                      <a:endParaRPr lang="pt-BR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35" marR="90535" marT="45267" marB="45267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320.146,06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535" marR="90535" marT="45267" marB="45267" anchor="ctr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535" marR="90535" marT="45267" marB="45267" anchor="ctr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535" marR="90535" marT="45267" marB="45267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535" marR="90535" marT="45267" marB="4526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535" marR="90535" marT="45267" marB="4526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535" marR="90535" marT="45267" marB="4526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535" marR="90535" marT="45267" marB="45267" anchor="ctr"/>
                </a:tc>
                <a:extLst>
                  <a:ext uri="{0D108BD9-81ED-4DB2-BD59-A6C34878D82A}">
                    <a16:rowId xmlns="" xmlns:a16="http://schemas.microsoft.com/office/drawing/2014/main" val="2993601500"/>
                  </a:ext>
                </a:extLst>
              </a:tr>
              <a:tr h="5048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pt-BR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35" marR="90535" marT="45267" marB="4526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13.150.000,00</a:t>
                      </a:r>
                      <a:endParaRPr lang="pt-BR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535" marR="90535" marT="45267" marB="45267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5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13.476.922,79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535" marR="90535" marT="45267" marB="45267" anchor="ctr"/>
                </a:tc>
                <a:tc grid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326.922,79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535" marR="90535" marT="45267" marB="45267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pt-BR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535" marR="90535" marT="45267" marB="4526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15.504.383,19</a:t>
                      </a:r>
                      <a:endParaRPr lang="pt-BR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535" marR="90535" marT="45267" marB="4526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13.187.448,31</a:t>
                      </a:r>
                      <a:endParaRPr lang="pt-BR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535" marR="90535" marT="45267" marB="4526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-2.316.934,88</a:t>
                      </a:r>
                      <a:endParaRPr lang="pt-BR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535" marR="90535" marT="45267" marB="45267" anchor="ctr"/>
                </a:tc>
                <a:extLst>
                  <a:ext uri="{0D108BD9-81ED-4DB2-BD59-A6C34878D82A}">
                    <a16:rowId xmlns="" xmlns:a16="http://schemas.microsoft.com/office/drawing/2014/main" val="1902715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9476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328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dirty="0"/>
              <a:t>Receita Arrecadada em Exercícios Anteriores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b="1" dirty="0" smtClean="0"/>
              <a:t>Receita </a:t>
            </a:r>
            <a:r>
              <a:rPr lang="pt-BR" b="1" dirty="0"/>
              <a:t>Liquida até o </a:t>
            </a:r>
            <a:r>
              <a:rPr lang="pt-BR" b="1" dirty="0" smtClean="0"/>
              <a:t>3º Quadrimestre/2017</a:t>
            </a:r>
            <a:endParaRPr lang="pt-BR" b="1" dirty="0"/>
          </a:p>
          <a:p>
            <a:pPr marL="0" indent="0" algn="ctr"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sz="3600" dirty="0"/>
              <a:t>RECEITA CORRENTE LÍQUIDA</a:t>
            </a:r>
            <a:br>
              <a:rPr lang="pt-BR" sz="3600" dirty="0"/>
            </a:br>
            <a:r>
              <a:rPr lang="pt-BR" sz="1800" dirty="0"/>
              <a:t>Lei Complementar n°101/2000, Art. 2°, IV, ‘c’, § 1° e 3°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22659532"/>
              </p:ext>
            </p:extLst>
          </p:nvPr>
        </p:nvGraphicFramePr>
        <p:xfrm>
          <a:off x="971600" y="1916832"/>
          <a:ext cx="7272808" cy="220472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6364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364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83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Exercício</a:t>
                      </a:r>
                      <a:endParaRPr lang="pt-BR" sz="24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Valores</a:t>
                      </a:r>
                      <a:endParaRPr lang="pt-BR" sz="24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3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2013</a:t>
                      </a: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10.317.361,65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3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b="1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2014</a:t>
                      </a: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10.155.356,76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3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b="1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2015</a:t>
                      </a: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10.451.624,96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3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2016</a:t>
                      </a: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11.937.740,14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3862766"/>
              </p:ext>
            </p:extLst>
          </p:nvPr>
        </p:nvGraphicFramePr>
        <p:xfrm>
          <a:off x="611560" y="5373216"/>
          <a:ext cx="7848872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244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244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Receita</a:t>
                      </a:r>
                      <a:r>
                        <a:rPr lang="pt-BR" sz="2400" baseline="0" dirty="0"/>
                        <a:t> Corrente Liquida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b="1" dirty="0" smtClean="0">
                          <a:latin typeface="Arial"/>
                          <a:ea typeface="Times New Roman"/>
                          <a:cs typeface="Times New Roman"/>
                        </a:rPr>
                        <a:t>12.969.490,83</a:t>
                      </a:r>
                      <a:endParaRPr lang="pt-BR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Média Mensal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b="1" dirty="0" smtClean="0">
                          <a:latin typeface="Arial"/>
                          <a:ea typeface="Times New Roman"/>
                          <a:cs typeface="Times New Roman"/>
                        </a:rPr>
                        <a:t>1.080.790,90</a:t>
                      </a:r>
                      <a:endParaRPr lang="pt-BR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0447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5762</TotalTime>
  <Words>2364</Words>
  <Application>Microsoft Office PowerPoint</Application>
  <PresentationFormat>Apresentação na tela (4:3)</PresentationFormat>
  <Paragraphs>921</Paragraphs>
  <Slides>43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43</vt:i4>
      </vt:variant>
    </vt:vector>
  </HeadingPairs>
  <TitlesOfParts>
    <vt:vector size="45" baseType="lpstr">
      <vt:lpstr>Concurso</vt:lpstr>
      <vt:lpstr>Clip</vt:lpstr>
      <vt:lpstr>Slide 1</vt:lpstr>
      <vt:lpstr>Slide 2</vt:lpstr>
      <vt:lpstr>  </vt:lpstr>
      <vt:lpstr>Slide 4</vt:lpstr>
      <vt:lpstr>Slide 5</vt:lpstr>
      <vt:lpstr>Slide 6</vt:lpstr>
      <vt:lpstr>Slide 7</vt:lpstr>
      <vt:lpstr>EXECUÇÃO ORÇAMENTÁRIA Lei Complementar nº 101/2000, Art. 52</vt:lpstr>
      <vt:lpstr>RECEITA CORRENTE LÍQUIDA Lei Complementar n°101/2000, Art. 2°, IV, ‘c’, § 1° e 3°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APLICAÇÃO DE RECURSOS EM AÇÕES E SERVIÇOS PÚBLICOS DE SAÚDE ADCT, Art. 77, III e Emenda Constitucional n°29 de 13/09/2000</vt:lpstr>
      <vt:lpstr>Slide 28</vt:lpstr>
      <vt:lpstr>DESPESAS COM PESSOAL DO PODER  EXECUTIVO E LEGISLATIVO Constituição Federal, Art. 169, caput Lei Complementar n°101/2000, Art. 19, III e Art. 20, III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OBRIGADO, POR SUA PRESENÇA!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AVALIAÇÃO DO CUMPRIMENTO 2º QUADRIMESTRE/2012 DAS METAS FISCAIS</dc:title>
  <dc:creator>Sergio</dc:creator>
  <cp:lastModifiedBy>Mariza</cp:lastModifiedBy>
  <cp:revision>627</cp:revision>
  <cp:lastPrinted>2016-05-28T20:59:06Z</cp:lastPrinted>
  <dcterms:created xsi:type="dcterms:W3CDTF">2012-09-01T14:45:08Z</dcterms:created>
  <dcterms:modified xsi:type="dcterms:W3CDTF">2018-02-27T12:14:54Z</dcterms:modified>
</cp:coreProperties>
</file>