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45"/>
  </p:handoutMasterIdLst>
  <p:sldIdLst>
    <p:sldId id="308" r:id="rId2"/>
    <p:sldId id="309" r:id="rId3"/>
    <p:sldId id="310" r:id="rId4"/>
    <p:sldId id="264" r:id="rId5"/>
    <p:sldId id="300" r:id="rId6"/>
    <p:sldId id="301" r:id="rId7"/>
    <p:sldId id="268" r:id="rId8"/>
    <p:sldId id="273" r:id="rId9"/>
    <p:sldId id="274" r:id="rId10"/>
    <p:sldId id="272" r:id="rId11"/>
    <p:sldId id="258" r:id="rId12"/>
    <p:sldId id="259" r:id="rId13"/>
    <p:sldId id="275" r:id="rId14"/>
    <p:sldId id="302" r:id="rId15"/>
    <p:sldId id="276" r:id="rId16"/>
    <p:sldId id="303" r:id="rId17"/>
    <p:sldId id="277" r:id="rId18"/>
    <p:sldId id="304" r:id="rId19"/>
    <p:sldId id="278" r:id="rId20"/>
    <p:sldId id="260" r:id="rId21"/>
    <p:sldId id="280" r:id="rId22"/>
    <p:sldId id="281" r:id="rId23"/>
    <p:sldId id="288" r:id="rId24"/>
    <p:sldId id="294" r:id="rId25"/>
    <p:sldId id="296" r:id="rId26"/>
    <p:sldId id="295" r:id="rId27"/>
    <p:sldId id="279" r:id="rId28"/>
    <p:sldId id="262" r:id="rId29"/>
    <p:sldId id="298" r:id="rId30"/>
    <p:sldId id="263" r:id="rId31"/>
    <p:sldId id="269" r:id="rId32"/>
    <p:sldId id="270" r:id="rId33"/>
    <p:sldId id="271" r:id="rId34"/>
    <p:sldId id="282" r:id="rId35"/>
    <p:sldId id="283" r:id="rId36"/>
    <p:sldId id="284" r:id="rId37"/>
    <p:sldId id="285" r:id="rId38"/>
    <p:sldId id="286" r:id="rId39"/>
    <p:sldId id="287" r:id="rId40"/>
    <p:sldId id="290" r:id="rId41"/>
    <p:sldId id="291" r:id="rId42"/>
    <p:sldId id="292" r:id="rId43"/>
    <p:sldId id="311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32" y="13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58B2A-18AA-47A9-BBF5-88E6EE7D2752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A5AA1-99AC-46F7-826A-FEB9DDFF0A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6189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9396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347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692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842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364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5658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0896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534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198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7562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355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8DFF3-8EB4-4F0A-ADDF-7B206F27F69A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7059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b@matoscosta.sc.gov.br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14414" y="714356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 </a:t>
            </a:r>
            <a:r>
              <a:rPr lang="pt-BR" b="1" dirty="0" smtClean="0"/>
              <a:t>AUDIÊNCIA PÚBLICA</a:t>
            </a:r>
            <a:br>
              <a:rPr lang="pt-BR" b="1" dirty="0" smtClean="0"/>
            </a:br>
            <a:r>
              <a:rPr lang="pt-BR" b="1" dirty="0" smtClean="0"/>
              <a:t>DE AVALIAÇÃO DO CUMPRIMENTO</a:t>
            </a:r>
            <a:br>
              <a:rPr lang="pt-BR" b="1" dirty="0" smtClean="0"/>
            </a:br>
            <a:r>
              <a:rPr lang="pt-BR" b="1" dirty="0" smtClean="0"/>
              <a:t>DAS METAS FISCAIS</a:t>
            </a:r>
            <a:br>
              <a:rPr lang="pt-BR" b="1" dirty="0" smtClean="0"/>
            </a:br>
            <a:r>
              <a:rPr lang="pt-BR" b="1" dirty="0" smtClean="0"/>
              <a:t>1º QUADRIMESTRE/2019</a:t>
            </a:r>
            <a:endParaRPr lang="pt-BR" b="1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749300" y="1981200"/>
          <a:ext cx="7556500" cy="4572000"/>
        </p:xfrm>
        <a:graphic>
          <a:graphicData uri="http://schemas.openxmlformats.org/presentationml/2006/ole">
            <p:oleObj spid="_x0000_s6154" name="mini Office Draw" r:id="rId3" imgW="14862175" imgH="873261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25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1538" y="785794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Confronto das Receitas e Despesas - Acumulado</a:t>
            </a:r>
            <a:endParaRPr lang="pt-BR" b="1" dirty="0"/>
          </a:p>
        </p:txBody>
      </p:sp>
      <p:pic>
        <p:nvPicPr>
          <p:cNvPr id="3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10" y="2000240"/>
            <a:ext cx="7681256" cy="2724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00100" y="100010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/>
              <a:t>EXECUÇÃO ORÇAMENTÁRIA </a:t>
            </a:r>
            <a:endParaRPr lang="pt-BR" sz="3600" b="1" dirty="0"/>
          </a:p>
        </p:txBody>
      </p:sp>
      <p:grpSp>
        <p:nvGrpSpPr>
          <p:cNvPr id="101454" name="Group 78"/>
          <p:cNvGrpSpPr>
            <a:grpSpLocks/>
          </p:cNvGrpSpPr>
          <p:nvPr/>
        </p:nvGrpSpPr>
        <p:grpSpPr bwMode="auto">
          <a:xfrm>
            <a:off x="2418080" y="2243691"/>
            <a:ext cx="4797126" cy="3216087"/>
            <a:chOff x="5025" y="3230"/>
            <a:chExt cx="7092" cy="5064"/>
          </a:xfrm>
        </p:grpSpPr>
        <p:pic>
          <p:nvPicPr>
            <p:cNvPr id="101456" name="Picture 8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25" y="3391"/>
              <a:ext cx="7092" cy="2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458" name="AutoShape 82"/>
            <p:cNvSpPr>
              <a:spLocks/>
            </p:cNvSpPr>
            <p:nvPr/>
          </p:nvSpPr>
          <p:spPr bwMode="auto">
            <a:xfrm>
              <a:off x="5337" y="3684"/>
              <a:ext cx="6443" cy="2268"/>
            </a:xfrm>
            <a:custGeom>
              <a:avLst/>
              <a:gdLst/>
              <a:ahLst/>
              <a:cxnLst>
                <a:cxn ang="0">
                  <a:pos x="4" y="2257"/>
                </a:cxn>
                <a:cxn ang="0">
                  <a:pos x="84" y="2056"/>
                </a:cxn>
                <a:cxn ang="0">
                  <a:pos x="177" y="1861"/>
                </a:cxn>
                <a:cxn ang="0">
                  <a:pos x="280" y="1673"/>
                </a:cxn>
                <a:cxn ang="0">
                  <a:pos x="395" y="1493"/>
                </a:cxn>
                <a:cxn ang="0">
                  <a:pos x="521" y="1321"/>
                </a:cxn>
                <a:cxn ang="0">
                  <a:pos x="657" y="1157"/>
                </a:cxn>
                <a:cxn ang="0">
                  <a:pos x="803" y="1002"/>
                </a:cxn>
                <a:cxn ang="0">
                  <a:pos x="958" y="856"/>
                </a:cxn>
                <a:cxn ang="0">
                  <a:pos x="1122" y="720"/>
                </a:cxn>
                <a:cxn ang="0">
                  <a:pos x="1295" y="594"/>
                </a:cxn>
                <a:cxn ang="0">
                  <a:pos x="1475" y="479"/>
                </a:cxn>
                <a:cxn ang="0">
                  <a:pos x="1662" y="375"/>
                </a:cxn>
                <a:cxn ang="0">
                  <a:pos x="1857" y="283"/>
                </a:cxn>
                <a:cxn ang="0">
                  <a:pos x="2058" y="203"/>
                </a:cxn>
                <a:cxn ang="0">
                  <a:pos x="2265" y="135"/>
                </a:cxn>
                <a:cxn ang="0">
                  <a:pos x="2478" y="81"/>
                </a:cxn>
                <a:cxn ang="0">
                  <a:pos x="2696" y="40"/>
                </a:cxn>
                <a:cxn ang="0">
                  <a:pos x="2918" y="13"/>
                </a:cxn>
                <a:cxn ang="0">
                  <a:pos x="3145" y="1"/>
                </a:cxn>
                <a:cxn ang="0">
                  <a:pos x="3374" y="3"/>
                </a:cxn>
                <a:cxn ang="0">
                  <a:pos x="3599" y="21"/>
                </a:cxn>
                <a:cxn ang="0">
                  <a:pos x="3820" y="52"/>
                </a:cxn>
                <a:cxn ang="0">
                  <a:pos x="4036" y="98"/>
                </a:cxn>
                <a:cxn ang="0">
                  <a:pos x="4247" y="156"/>
                </a:cxn>
                <a:cxn ang="0">
                  <a:pos x="4452" y="228"/>
                </a:cxn>
                <a:cxn ang="0">
                  <a:pos x="4651" y="312"/>
                </a:cxn>
                <a:cxn ang="0">
                  <a:pos x="4844" y="409"/>
                </a:cxn>
                <a:cxn ang="0">
                  <a:pos x="5029" y="516"/>
                </a:cxn>
                <a:cxn ang="0">
                  <a:pos x="5207" y="635"/>
                </a:cxn>
                <a:cxn ang="0">
                  <a:pos x="5376" y="764"/>
                </a:cxn>
                <a:cxn ang="0">
                  <a:pos x="5537" y="903"/>
                </a:cxn>
                <a:cxn ang="0">
                  <a:pos x="5689" y="1052"/>
                </a:cxn>
                <a:cxn ang="0">
                  <a:pos x="5832" y="1211"/>
                </a:cxn>
                <a:cxn ang="0">
                  <a:pos x="5965" y="1377"/>
                </a:cxn>
                <a:cxn ang="0">
                  <a:pos x="6087" y="1552"/>
                </a:cxn>
                <a:cxn ang="0">
                  <a:pos x="6183" y="1709"/>
                </a:cxn>
                <a:cxn ang="0">
                  <a:pos x="3070" y="1715"/>
                </a:cxn>
                <a:cxn ang="0">
                  <a:pos x="2849" y="1749"/>
                </a:cxn>
                <a:cxn ang="0">
                  <a:pos x="2639" y="1810"/>
                </a:cxn>
                <a:cxn ang="0">
                  <a:pos x="2441" y="1896"/>
                </a:cxn>
                <a:cxn ang="0">
                  <a:pos x="2257" y="2006"/>
                </a:cxn>
                <a:cxn ang="0">
                  <a:pos x="2089" y="2137"/>
                </a:cxn>
                <a:cxn ang="0">
                  <a:pos x="1956" y="2268"/>
                </a:cxn>
                <a:cxn ang="0">
                  <a:pos x="4454" y="2235"/>
                </a:cxn>
                <a:cxn ang="0">
                  <a:pos x="4298" y="2091"/>
                </a:cxn>
                <a:cxn ang="0">
                  <a:pos x="4124" y="1967"/>
                </a:cxn>
                <a:cxn ang="0">
                  <a:pos x="3936" y="1865"/>
                </a:cxn>
                <a:cxn ang="0">
                  <a:pos x="3734" y="1787"/>
                </a:cxn>
                <a:cxn ang="0">
                  <a:pos x="3520" y="1735"/>
                </a:cxn>
                <a:cxn ang="0">
                  <a:pos x="3297" y="1710"/>
                </a:cxn>
                <a:cxn ang="0">
                  <a:pos x="6198" y="1735"/>
                </a:cxn>
                <a:cxn ang="0">
                  <a:pos x="6298" y="1925"/>
                </a:cxn>
                <a:cxn ang="0">
                  <a:pos x="6386" y="2122"/>
                </a:cxn>
                <a:cxn ang="0">
                  <a:pos x="6442" y="2268"/>
                </a:cxn>
              </a:cxnLst>
              <a:rect l="0" t="0" r="r" b="b"/>
              <a:pathLst>
                <a:path w="6443" h="2268">
                  <a:moveTo>
                    <a:pt x="1956" y="2268"/>
                  </a:moveTo>
                  <a:lnTo>
                    <a:pt x="0" y="2268"/>
                  </a:lnTo>
                  <a:lnTo>
                    <a:pt x="4" y="2257"/>
                  </a:lnTo>
                  <a:lnTo>
                    <a:pt x="30" y="2189"/>
                  </a:lnTo>
                  <a:lnTo>
                    <a:pt x="56" y="2122"/>
                  </a:lnTo>
                  <a:lnTo>
                    <a:pt x="84" y="2056"/>
                  </a:lnTo>
                  <a:lnTo>
                    <a:pt x="114" y="1990"/>
                  </a:lnTo>
                  <a:lnTo>
                    <a:pt x="145" y="1925"/>
                  </a:lnTo>
                  <a:lnTo>
                    <a:pt x="177" y="1861"/>
                  </a:lnTo>
                  <a:lnTo>
                    <a:pt x="210" y="1798"/>
                  </a:lnTo>
                  <a:lnTo>
                    <a:pt x="245" y="1735"/>
                  </a:lnTo>
                  <a:lnTo>
                    <a:pt x="280" y="1673"/>
                  </a:lnTo>
                  <a:lnTo>
                    <a:pt x="318" y="1612"/>
                  </a:lnTo>
                  <a:lnTo>
                    <a:pt x="356" y="1552"/>
                  </a:lnTo>
                  <a:lnTo>
                    <a:pt x="395" y="1493"/>
                  </a:lnTo>
                  <a:lnTo>
                    <a:pt x="436" y="1435"/>
                  </a:lnTo>
                  <a:lnTo>
                    <a:pt x="478" y="1377"/>
                  </a:lnTo>
                  <a:lnTo>
                    <a:pt x="521" y="1321"/>
                  </a:lnTo>
                  <a:lnTo>
                    <a:pt x="565" y="1265"/>
                  </a:lnTo>
                  <a:lnTo>
                    <a:pt x="611" y="1211"/>
                  </a:lnTo>
                  <a:lnTo>
                    <a:pt x="657" y="1157"/>
                  </a:lnTo>
                  <a:lnTo>
                    <a:pt x="705" y="1104"/>
                  </a:lnTo>
                  <a:lnTo>
                    <a:pt x="753" y="1052"/>
                  </a:lnTo>
                  <a:lnTo>
                    <a:pt x="803" y="1002"/>
                  </a:lnTo>
                  <a:lnTo>
                    <a:pt x="854" y="952"/>
                  </a:lnTo>
                  <a:lnTo>
                    <a:pt x="906" y="903"/>
                  </a:lnTo>
                  <a:lnTo>
                    <a:pt x="958" y="856"/>
                  </a:lnTo>
                  <a:lnTo>
                    <a:pt x="1012" y="809"/>
                  </a:lnTo>
                  <a:lnTo>
                    <a:pt x="1067" y="764"/>
                  </a:lnTo>
                  <a:lnTo>
                    <a:pt x="1122" y="720"/>
                  </a:lnTo>
                  <a:lnTo>
                    <a:pt x="1179" y="677"/>
                  </a:lnTo>
                  <a:lnTo>
                    <a:pt x="1236" y="635"/>
                  </a:lnTo>
                  <a:lnTo>
                    <a:pt x="1295" y="594"/>
                  </a:lnTo>
                  <a:lnTo>
                    <a:pt x="1354" y="555"/>
                  </a:lnTo>
                  <a:lnTo>
                    <a:pt x="1414" y="516"/>
                  </a:lnTo>
                  <a:lnTo>
                    <a:pt x="1475" y="479"/>
                  </a:lnTo>
                  <a:lnTo>
                    <a:pt x="1537" y="443"/>
                  </a:lnTo>
                  <a:lnTo>
                    <a:pt x="1599" y="409"/>
                  </a:lnTo>
                  <a:lnTo>
                    <a:pt x="1662" y="375"/>
                  </a:lnTo>
                  <a:lnTo>
                    <a:pt x="1727" y="343"/>
                  </a:lnTo>
                  <a:lnTo>
                    <a:pt x="1791" y="312"/>
                  </a:lnTo>
                  <a:lnTo>
                    <a:pt x="1857" y="283"/>
                  </a:lnTo>
                  <a:lnTo>
                    <a:pt x="1923" y="255"/>
                  </a:lnTo>
                  <a:lnTo>
                    <a:pt x="1991" y="228"/>
                  </a:lnTo>
                  <a:lnTo>
                    <a:pt x="2058" y="203"/>
                  </a:lnTo>
                  <a:lnTo>
                    <a:pt x="2127" y="179"/>
                  </a:lnTo>
                  <a:lnTo>
                    <a:pt x="2196" y="156"/>
                  </a:lnTo>
                  <a:lnTo>
                    <a:pt x="2265" y="135"/>
                  </a:lnTo>
                  <a:lnTo>
                    <a:pt x="2336" y="116"/>
                  </a:lnTo>
                  <a:lnTo>
                    <a:pt x="2407" y="98"/>
                  </a:lnTo>
                  <a:lnTo>
                    <a:pt x="2478" y="81"/>
                  </a:lnTo>
                  <a:lnTo>
                    <a:pt x="2550" y="66"/>
                  </a:lnTo>
                  <a:lnTo>
                    <a:pt x="2623" y="52"/>
                  </a:lnTo>
                  <a:lnTo>
                    <a:pt x="2696" y="40"/>
                  </a:lnTo>
                  <a:lnTo>
                    <a:pt x="2770" y="30"/>
                  </a:lnTo>
                  <a:lnTo>
                    <a:pt x="2844" y="21"/>
                  </a:lnTo>
                  <a:lnTo>
                    <a:pt x="2918" y="13"/>
                  </a:lnTo>
                  <a:lnTo>
                    <a:pt x="2994" y="7"/>
                  </a:lnTo>
                  <a:lnTo>
                    <a:pt x="3069" y="3"/>
                  </a:lnTo>
                  <a:lnTo>
                    <a:pt x="3145" y="1"/>
                  </a:lnTo>
                  <a:lnTo>
                    <a:pt x="3221" y="0"/>
                  </a:lnTo>
                  <a:lnTo>
                    <a:pt x="3298" y="1"/>
                  </a:lnTo>
                  <a:lnTo>
                    <a:pt x="3374" y="3"/>
                  </a:lnTo>
                  <a:lnTo>
                    <a:pt x="3449" y="7"/>
                  </a:lnTo>
                  <a:lnTo>
                    <a:pt x="3524" y="13"/>
                  </a:lnTo>
                  <a:lnTo>
                    <a:pt x="3599" y="21"/>
                  </a:lnTo>
                  <a:lnTo>
                    <a:pt x="3673" y="30"/>
                  </a:lnTo>
                  <a:lnTo>
                    <a:pt x="3747" y="40"/>
                  </a:lnTo>
                  <a:lnTo>
                    <a:pt x="3820" y="52"/>
                  </a:lnTo>
                  <a:lnTo>
                    <a:pt x="3893" y="66"/>
                  </a:lnTo>
                  <a:lnTo>
                    <a:pt x="3965" y="81"/>
                  </a:lnTo>
                  <a:lnTo>
                    <a:pt x="4036" y="98"/>
                  </a:lnTo>
                  <a:lnTo>
                    <a:pt x="4107" y="116"/>
                  </a:lnTo>
                  <a:lnTo>
                    <a:pt x="4177" y="135"/>
                  </a:lnTo>
                  <a:lnTo>
                    <a:pt x="4247" y="156"/>
                  </a:lnTo>
                  <a:lnTo>
                    <a:pt x="4316" y="179"/>
                  </a:lnTo>
                  <a:lnTo>
                    <a:pt x="4385" y="203"/>
                  </a:lnTo>
                  <a:lnTo>
                    <a:pt x="4452" y="228"/>
                  </a:lnTo>
                  <a:lnTo>
                    <a:pt x="4519" y="255"/>
                  </a:lnTo>
                  <a:lnTo>
                    <a:pt x="4586" y="283"/>
                  </a:lnTo>
                  <a:lnTo>
                    <a:pt x="4651" y="312"/>
                  </a:lnTo>
                  <a:lnTo>
                    <a:pt x="4716" y="343"/>
                  </a:lnTo>
                  <a:lnTo>
                    <a:pt x="4780" y="375"/>
                  </a:lnTo>
                  <a:lnTo>
                    <a:pt x="4844" y="409"/>
                  </a:lnTo>
                  <a:lnTo>
                    <a:pt x="4906" y="443"/>
                  </a:lnTo>
                  <a:lnTo>
                    <a:pt x="4968" y="479"/>
                  </a:lnTo>
                  <a:lnTo>
                    <a:pt x="5029" y="516"/>
                  </a:lnTo>
                  <a:lnTo>
                    <a:pt x="5089" y="555"/>
                  </a:lnTo>
                  <a:lnTo>
                    <a:pt x="5148" y="594"/>
                  </a:lnTo>
                  <a:lnTo>
                    <a:pt x="5207" y="635"/>
                  </a:lnTo>
                  <a:lnTo>
                    <a:pt x="5264" y="677"/>
                  </a:lnTo>
                  <a:lnTo>
                    <a:pt x="5321" y="720"/>
                  </a:lnTo>
                  <a:lnTo>
                    <a:pt x="5376" y="764"/>
                  </a:lnTo>
                  <a:lnTo>
                    <a:pt x="5431" y="809"/>
                  </a:lnTo>
                  <a:lnTo>
                    <a:pt x="5485" y="856"/>
                  </a:lnTo>
                  <a:lnTo>
                    <a:pt x="5537" y="903"/>
                  </a:lnTo>
                  <a:lnTo>
                    <a:pt x="5589" y="952"/>
                  </a:lnTo>
                  <a:lnTo>
                    <a:pt x="5640" y="1002"/>
                  </a:lnTo>
                  <a:lnTo>
                    <a:pt x="5689" y="1052"/>
                  </a:lnTo>
                  <a:lnTo>
                    <a:pt x="5738" y="1104"/>
                  </a:lnTo>
                  <a:lnTo>
                    <a:pt x="5786" y="1157"/>
                  </a:lnTo>
                  <a:lnTo>
                    <a:pt x="5832" y="1211"/>
                  </a:lnTo>
                  <a:lnTo>
                    <a:pt x="5877" y="1265"/>
                  </a:lnTo>
                  <a:lnTo>
                    <a:pt x="5922" y="1321"/>
                  </a:lnTo>
                  <a:lnTo>
                    <a:pt x="5965" y="1377"/>
                  </a:lnTo>
                  <a:lnTo>
                    <a:pt x="6007" y="1435"/>
                  </a:lnTo>
                  <a:lnTo>
                    <a:pt x="6047" y="1493"/>
                  </a:lnTo>
                  <a:lnTo>
                    <a:pt x="6087" y="1552"/>
                  </a:lnTo>
                  <a:lnTo>
                    <a:pt x="6125" y="1612"/>
                  </a:lnTo>
                  <a:lnTo>
                    <a:pt x="6162" y="1673"/>
                  </a:lnTo>
                  <a:lnTo>
                    <a:pt x="6183" y="1709"/>
                  </a:lnTo>
                  <a:lnTo>
                    <a:pt x="3221" y="1709"/>
                  </a:lnTo>
                  <a:lnTo>
                    <a:pt x="3145" y="1710"/>
                  </a:lnTo>
                  <a:lnTo>
                    <a:pt x="3070" y="1715"/>
                  </a:lnTo>
                  <a:lnTo>
                    <a:pt x="2995" y="1724"/>
                  </a:lnTo>
                  <a:lnTo>
                    <a:pt x="2922" y="1735"/>
                  </a:lnTo>
                  <a:lnTo>
                    <a:pt x="2849" y="1749"/>
                  </a:lnTo>
                  <a:lnTo>
                    <a:pt x="2778" y="1767"/>
                  </a:lnTo>
                  <a:lnTo>
                    <a:pt x="2708" y="1787"/>
                  </a:lnTo>
                  <a:lnTo>
                    <a:pt x="2639" y="1810"/>
                  </a:lnTo>
                  <a:lnTo>
                    <a:pt x="2572" y="1836"/>
                  </a:lnTo>
                  <a:lnTo>
                    <a:pt x="2506" y="1865"/>
                  </a:lnTo>
                  <a:lnTo>
                    <a:pt x="2441" y="1896"/>
                  </a:lnTo>
                  <a:lnTo>
                    <a:pt x="2378" y="1930"/>
                  </a:lnTo>
                  <a:lnTo>
                    <a:pt x="2317" y="1967"/>
                  </a:lnTo>
                  <a:lnTo>
                    <a:pt x="2257" y="2006"/>
                  </a:lnTo>
                  <a:lnTo>
                    <a:pt x="2199" y="2047"/>
                  </a:lnTo>
                  <a:lnTo>
                    <a:pt x="2143" y="2091"/>
                  </a:lnTo>
                  <a:lnTo>
                    <a:pt x="2089" y="2137"/>
                  </a:lnTo>
                  <a:lnTo>
                    <a:pt x="2037" y="2185"/>
                  </a:lnTo>
                  <a:lnTo>
                    <a:pt x="1986" y="2235"/>
                  </a:lnTo>
                  <a:lnTo>
                    <a:pt x="1956" y="2268"/>
                  </a:lnTo>
                  <a:close/>
                  <a:moveTo>
                    <a:pt x="6442" y="2268"/>
                  </a:moveTo>
                  <a:lnTo>
                    <a:pt x="4485" y="2268"/>
                  </a:lnTo>
                  <a:lnTo>
                    <a:pt x="4454" y="2235"/>
                  </a:lnTo>
                  <a:lnTo>
                    <a:pt x="4404" y="2185"/>
                  </a:lnTo>
                  <a:lnTo>
                    <a:pt x="4352" y="2137"/>
                  </a:lnTo>
                  <a:lnTo>
                    <a:pt x="4298" y="2091"/>
                  </a:lnTo>
                  <a:lnTo>
                    <a:pt x="4242" y="2047"/>
                  </a:lnTo>
                  <a:lnTo>
                    <a:pt x="4184" y="2006"/>
                  </a:lnTo>
                  <a:lnTo>
                    <a:pt x="4124" y="1967"/>
                  </a:lnTo>
                  <a:lnTo>
                    <a:pt x="4063" y="1930"/>
                  </a:lnTo>
                  <a:lnTo>
                    <a:pt x="4000" y="1896"/>
                  </a:lnTo>
                  <a:lnTo>
                    <a:pt x="3936" y="1865"/>
                  </a:lnTo>
                  <a:lnTo>
                    <a:pt x="3870" y="1836"/>
                  </a:lnTo>
                  <a:lnTo>
                    <a:pt x="3802" y="1810"/>
                  </a:lnTo>
                  <a:lnTo>
                    <a:pt x="3734" y="1787"/>
                  </a:lnTo>
                  <a:lnTo>
                    <a:pt x="3664" y="1767"/>
                  </a:lnTo>
                  <a:lnTo>
                    <a:pt x="3593" y="1749"/>
                  </a:lnTo>
                  <a:lnTo>
                    <a:pt x="3520" y="1735"/>
                  </a:lnTo>
                  <a:lnTo>
                    <a:pt x="3447" y="1724"/>
                  </a:lnTo>
                  <a:lnTo>
                    <a:pt x="3373" y="1715"/>
                  </a:lnTo>
                  <a:lnTo>
                    <a:pt x="3297" y="1710"/>
                  </a:lnTo>
                  <a:lnTo>
                    <a:pt x="3221" y="1709"/>
                  </a:lnTo>
                  <a:lnTo>
                    <a:pt x="6183" y="1709"/>
                  </a:lnTo>
                  <a:lnTo>
                    <a:pt x="6198" y="1735"/>
                  </a:lnTo>
                  <a:lnTo>
                    <a:pt x="6233" y="1798"/>
                  </a:lnTo>
                  <a:lnTo>
                    <a:pt x="6266" y="1861"/>
                  </a:lnTo>
                  <a:lnTo>
                    <a:pt x="6298" y="1925"/>
                  </a:lnTo>
                  <a:lnTo>
                    <a:pt x="6329" y="1990"/>
                  </a:lnTo>
                  <a:lnTo>
                    <a:pt x="6358" y="2056"/>
                  </a:lnTo>
                  <a:lnTo>
                    <a:pt x="6386" y="2122"/>
                  </a:lnTo>
                  <a:lnTo>
                    <a:pt x="6413" y="2189"/>
                  </a:lnTo>
                  <a:lnTo>
                    <a:pt x="6439" y="2257"/>
                  </a:lnTo>
                  <a:lnTo>
                    <a:pt x="6442" y="2268"/>
                  </a:lnTo>
                  <a:close/>
                </a:path>
              </a:pathLst>
            </a:custGeom>
            <a:solidFill>
              <a:srgbClr val="1636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459" name="AutoShape 83"/>
            <p:cNvSpPr>
              <a:spLocks/>
            </p:cNvSpPr>
            <p:nvPr/>
          </p:nvSpPr>
          <p:spPr bwMode="auto">
            <a:xfrm>
              <a:off x="5330" y="3676"/>
              <a:ext cx="6456" cy="2276"/>
            </a:xfrm>
            <a:custGeom>
              <a:avLst/>
              <a:gdLst/>
              <a:ahLst/>
              <a:cxnLst>
                <a:cxn ang="0">
                  <a:pos x="69" y="2093"/>
                </a:cxn>
                <a:cxn ang="0">
                  <a:pos x="386" y="1512"/>
                </a:cxn>
                <a:cxn ang="0">
                  <a:pos x="803" y="1003"/>
                </a:cxn>
                <a:cxn ang="0">
                  <a:pos x="1312" y="585"/>
                </a:cxn>
                <a:cxn ang="0">
                  <a:pos x="1893" y="269"/>
                </a:cxn>
                <a:cxn ang="0">
                  <a:pos x="2536" y="69"/>
                </a:cxn>
                <a:cxn ang="0">
                  <a:pos x="3227" y="0"/>
                </a:cxn>
                <a:cxn ang="0">
                  <a:pos x="3052" y="19"/>
                </a:cxn>
                <a:cxn ang="0">
                  <a:pos x="2375" y="122"/>
                </a:cxn>
                <a:cxn ang="0">
                  <a:pos x="1747" y="350"/>
                </a:cxn>
                <a:cxn ang="0">
                  <a:pos x="1185" y="693"/>
                </a:cxn>
                <a:cxn ang="0">
                  <a:pos x="700" y="1133"/>
                </a:cxn>
                <a:cxn ang="0">
                  <a:pos x="309" y="1658"/>
                </a:cxn>
                <a:cxn ang="0">
                  <a:pos x="21" y="2253"/>
                </a:cxn>
                <a:cxn ang="0">
                  <a:pos x="6434" y="2253"/>
                </a:cxn>
                <a:cxn ang="0">
                  <a:pos x="6146" y="1658"/>
                </a:cxn>
                <a:cxn ang="0">
                  <a:pos x="5755" y="1133"/>
                </a:cxn>
                <a:cxn ang="0">
                  <a:pos x="5270" y="691"/>
                </a:cxn>
                <a:cxn ang="0">
                  <a:pos x="4706" y="350"/>
                </a:cxn>
                <a:cxn ang="0">
                  <a:pos x="4079" y="122"/>
                </a:cxn>
                <a:cxn ang="0">
                  <a:pos x="3403" y="19"/>
                </a:cxn>
                <a:cxn ang="0">
                  <a:pos x="3751" y="38"/>
                </a:cxn>
                <a:cxn ang="0">
                  <a:pos x="4406" y="209"/>
                </a:cxn>
                <a:cxn ang="0">
                  <a:pos x="5006" y="497"/>
                </a:cxn>
                <a:cxn ang="0">
                  <a:pos x="5531" y="890"/>
                </a:cxn>
                <a:cxn ang="0">
                  <a:pos x="5973" y="1377"/>
                </a:cxn>
                <a:cxn ang="0">
                  <a:pos x="6316" y="1941"/>
                </a:cxn>
                <a:cxn ang="0">
                  <a:pos x="3271" y="1711"/>
                </a:cxn>
                <a:cxn ang="0">
                  <a:pos x="1974" y="2275"/>
                </a:cxn>
                <a:cxn ang="0">
                  <a:pos x="2073" y="2155"/>
                </a:cxn>
                <a:cxn ang="0">
                  <a:pos x="2337" y="1958"/>
                </a:cxn>
                <a:cxn ang="0">
                  <a:pos x="2558" y="1845"/>
                </a:cxn>
                <a:cxn ang="0">
                  <a:pos x="2839" y="1754"/>
                </a:cxn>
                <a:cxn ang="0">
                  <a:pos x="3139" y="1711"/>
                </a:cxn>
                <a:cxn ang="0">
                  <a:pos x="3446" y="1723"/>
                </a:cxn>
                <a:cxn ang="0">
                  <a:pos x="3095" y="1728"/>
                </a:cxn>
                <a:cxn ang="0">
                  <a:pos x="2762" y="1788"/>
                </a:cxn>
                <a:cxn ang="0">
                  <a:pos x="2603" y="1843"/>
                </a:cxn>
                <a:cxn ang="0">
                  <a:pos x="2344" y="1970"/>
                </a:cxn>
                <a:cxn ang="0">
                  <a:pos x="2083" y="2167"/>
                </a:cxn>
                <a:cxn ang="0">
                  <a:pos x="4481" y="2275"/>
                </a:cxn>
                <a:cxn ang="0">
                  <a:pos x="4180" y="2016"/>
                </a:cxn>
                <a:cxn ang="0">
                  <a:pos x="3890" y="1857"/>
                </a:cxn>
                <a:cxn ang="0">
                  <a:pos x="3571" y="1759"/>
                </a:cxn>
                <a:cxn ang="0">
                  <a:pos x="3316" y="1725"/>
                </a:cxn>
                <a:cxn ang="0">
                  <a:pos x="3573" y="1745"/>
                </a:cxn>
                <a:cxn ang="0">
                  <a:pos x="3777" y="1800"/>
                </a:cxn>
                <a:cxn ang="0">
                  <a:pos x="4046" y="1917"/>
                </a:cxn>
                <a:cxn ang="0">
                  <a:pos x="4319" y="2102"/>
                </a:cxn>
                <a:cxn ang="0">
                  <a:pos x="4501" y="2275"/>
                </a:cxn>
              </a:cxnLst>
              <a:rect l="0" t="0" r="r" b="b"/>
              <a:pathLst>
                <a:path w="6456" h="2276">
                  <a:moveTo>
                    <a:pt x="14" y="2275"/>
                  </a:moveTo>
                  <a:lnTo>
                    <a:pt x="0" y="2275"/>
                  </a:lnTo>
                  <a:lnTo>
                    <a:pt x="9" y="2249"/>
                  </a:lnTo>
                  <a:lnTo>
                    <a:pt x="69" y="2093"/>
                  </a:lnTo>
                  <a:lnTo>
                    <a:pt x="139" y="1941"/>
                  </a:lnTo>
                  <a:lnTo>
                    <a:pt x="213" y="1793"/>
                  </a:lnTo>
                  <a:lnTo>
                    <a:pt x="297" y="1649"/>
                  </a:lnTo>
                  <a:lnTo>
                    <a:pt x="386" y="1512"/>
                  </a:lnTo>
                  <a:lnTo>
                    <a:pt x="482" y="1377"/>
                  </a:lnTo>
                  <a:lnTo>
                    <a:pt x="583" y="1248"/>
                  </a:lnTo>
                  <a:lnTo>
                    <a:pt x="691" y="1123"/>
                  </a:lnTo>
                  <a:lnTo>
                    <a:pt x="803" y="1003"/>
                  </a:lnTo>
                  <a:lnTo>
                    <a:pt x="923" y="890"/>
                  </a:lnTo>
                  <a:lnTo>
                    <a:pt x="1048" y="782"/>
                  </a:lnTo>
                  <a:lnTo>
                    <a:pt x="1178" y="681"/>
                  </a:lnTo>
                  <a:lnTo>
                    <a:pt x="1312" y="585"/>
                  </a:lnTo>
                  <a:lnTo>
                    <a:pt x="1451" y="497"/>
                  </a:lnTo>
                  <a:lnTo>
                    <a:pt x="1593" y="413"/>
                  </a:lnTo>
                  <a:lnTo>
                    <a:pt x="1742" y="338"/>
                  </a:lnTo>
                  <a:lnTo>
                    <a:pt x="1893" y="269"/>
                  </a:lnTo>
                  <a:lnTo>
                    <a:pt x="2049" y="209"/>
                  </a:lnTo>
                  <a:lnTo>
                    <a:pt x="2207" y="153"/>
                  </a:lnTo>
                  <a:lnTo>
                    <a:pt x="2371" y="108"/>
                  </a:lnTo>
                  <a:lnTo>
                    <a:pt x="2536" y="69"/>
                  </a:lnTo>
                  <a:lnTo>
                    <a:pt x="2707" y="38"/>
                  </a:lnTo>
                  <a:lnTo>
                    <a:pt x="2877" y="17"/>
                  </a:lnTo>
                  <a:lnTo>
                    <a:pt x="3052" y="5"/>
                  </a:lnTo>
                  <a:lnTo>
                    <a:pt x="3227" y="0"/>
                  </a:lnTo>
                  <a:lnTo>
                    <a:pt x="3405" y="5"/>
                  </a:lnTo>
                  <a:lnTo>
                    <a:pt x="3543" y="14"/>
                  </a:lnTo>
                  <a:lnTo>
                    <a:pt x="3227" y="14"/>
                  </a:lnTo>
                  <a:lnTo>
                    <a:pt x="3052" y="19"/>
                  </a:lnTo>
                  <a:lnTo>
                    <a:pt x="2879" y="31"/>
                  </a:lnTo>
                  <a:lnTo>
                    <a:pt x="2707" y="53"/>
                  </a:lnTo>
                  <a:lnTo>
                    <a:pt x="2539" y="84"/>
                  </a:lnTo>
                  <a:lnTo>
                    <a:pt x="2375" y="122"/>
                  </a:lnTo>
                  <a:lnTo>
                    <a:pt x="2212" y="168"/>
                  </a:lnTo>
                  <a:lnTo>
                    <a:pt x="2054" y="221"/>
                  </a:lnTo>
                  <a:lnTo>
                    <a:pt x="1898" y="283"/>
                  </a:lnTo>
                  <a:lnTo>
                    <a:pt x="1747" y="350"/>
                  </a:lnTo>
                  <a:lnTo>
                    <a:pt x="1600" y="427"/>
                  </a:lnTo>
                  <a:lnTo>
                    <a:pt x="1459" y="509"/>
                  </a:lnTo>
                  <a:lnTo>
                    <a:pt x="1319" y="597"/>
                  </a:lnTo>
                  <a:lnTo>
                    <a:pt x="1185" y="693"/>
                  </a:lnTo>
                  <a:lnTo>
                    <a:pt x="1055" y="794"/>
                  </a:lnTo>
                  <a:lnTo>
                    <a:pt x="933" y="900"/>
                  </a:lnTo>
                  <a:lnTo>
                    <a:pt x="813" y="1015"/>
                  </a:lnTo>
                  <a:lnTo>
                    <a:pt x="700" y="1133"/>
                  </a:lnTo>
                  <a:lnTo>
                    <a:pt x="595" y="1257"/>
                  </a:lnTo>
                  <a:lnTo>
                    <a:pt x="491" y="1385"/>
                  </a:lnTo>
                  <a:lnTo>
                    <a:pt x="398" y="1519"/>
                  </a:lnTo>
                  <a:lnTo>
                    <a:pt x="309" y="1658"/>
                  </a:lnTo>
                  <a:lnTo>
                    <a:pt x="227" y="1800"/>
                  </a:lnTo>
                  <a:lnTo>
                    <a:pt x="151" y="1949"/>
                  </a:lnTo>
                  <a:lnTo>
                    <a:pt x="83" y="2100"/>
                  </a:lnTo>
                  <a:lnTo>
                    <a:pt x="21" y="2253"/>
                  </a:lnTo>
                  <a:lnTo>
                    <a:pt x="14" y="2275"/>
                  </a:lnTo>
                  <a:close/>
                  <a:moveTo>
                    <a:pt x="6455" y="2275"/>
                  </a:moveTo>
                  <a:lnTo>
                    <a:pt x="6441" y="2275"/>
                  </a:lnTo>
                  <a:lnTo>
                    <a:pt x="6434" y="2253"/>
                  </a:lnTo>
                  <a:lnTo>
                    <a:pt x="6371" y="2097"/>
                  </a:lnTo>
                  <a:lnTo>
                    <a:pt x="6304" y="1946"/>
                  </a:lnTo>
                  <a:lnTo>
                    <a:pt x="6227" y="1800"/>
                  </a:lnTo>
                  <a:lnTo>
                    <a:pt x="6146" y="1658"/>
                  </a:lnTo>
                  <a:lnTo>
                    <a:pt x="6057" y="1519"/>
                  </a:lnTo>
                  <a:lnTo>
                    <a:pt x="5961" y="1385"/>
                  </a:lnTo>
                  <a:lnTo>
                    <a:pt x="5860" y="1255"/>
                  </a:lnTo>
                  <a:lnTo>
                    <a:pt x="5755" y="1133"/>
                  </a:lnTo>
                  <a:lnTo>
                    <a:pt x="5639" y="1013"/>
                  </a:lnTo>
                  <a:lnTo>
                    <a:pt x="5522" y="900"/>
                  </a:lnTo>
                  <a:lnTo>
                    <a:pt x="5397" y="794"/>
                  </a:lnTo>
                  <a:lnTo>
                    <a:pt x="5270" y="691"/>
                  </a:lnTo>
                  <a:lnTo>
                    <a:pt x="5135" y="597"/>
                  </a:lnTo>
                  <a:lnTo>
                    <a:pt x="4996" y="509"/>
                  </a:lnTo>
                  <a:lnTo>
                    <a:pt x="4855" y="427"/>
                  </a:lnTo>
                  <a:lnTo>
                    <a:pt x="4706" y="350"/>
                  </a:lnTo>
                  <a:lnTo>
                    <a:pt x="4555" y="283"/>
                  </a:lnTo>
                  <a:lnTo>
                    <a:pt x="4401" y="221"/>
                  </a:lnTo>
                  <a:lnTo>
                    <a:pt x="4243" y="168"/>
                  </a:lnTo>
                  <a:lnTo>
                    <a:pt x="4079" y="122"/>
                  </a:lnTo>
                  <a:lnTo>
                    <a:pt x="3916" y="84"/>
                  </a:lnTo>
                  <a:lnTo>
                    <a:pt x="3746" y="53"/>
                  </a:lnTo>
                  <a:lnTo>
                    <a:pt x="3575" y="31"/>
                  </a:lnTo>
                  <a:lnTo>
                    <a:pt x="3403" y="19"/>
                  </a:lnTo>
                  <a:lnTo>
                    <a:pt x="3227" y="14"/>
                  </a:lnTo>
                  <a:lnTo>
                    <a:pt x="3543" y="14"/>
                  </a:lnTo>
                  <a:lnTo>
                    <a:pt x="3578" y="17"/>
                  </a:lnTo>
                  <a:lnTo>
                    <a:pt x="3751" y="38"/>
                  </a:lnTo>
                  <a:lnTo>
                    <a:pt x="3919" y="69"/>
                  </a:lnTo>
                  <a:lnTo>
                    <a:pt x="4084" y="108"/>
                  </a:lnTo>
                  <a:lnTo>
                    <a:pt x="4247" y="153"/>
                  </a:lnTo>
                  <a:lnTo>
                    <a:pt x="4406" y="209"/>
                  </a:lnTo>
                  <a:lnTo>
                    <a:pt x="4562" y="269"/>
                  </a:lnTo>
                  <a:lnTo>
                    <a:pt x="4713" y="338"/>
                  </a:lnTo>
                  <a:lnTo>
                    <a:pt x="4862" y="413"/>
                  </a:lnTo>
                  <a:lnTo>
                    <a:pt x="5006" y="497"/>
                  </a:lnTo>
                  <a:lnTo>
                    <a:pt x="5143" y="585"/>
                  </a:lnTo>
                  <a:lnTo>
                    <a:pt x="5277" y="681"/>
                  </a:lnTo>
                  <a:lnTo>
                    <a:pt x="5407" y="782"/>
                  </a:lnTo>
                  <a:lnTo>
                    <a:pt x="5531" y="890"/>
                  </a:lnTo>
                  <a:lnTo>
                    <a:pt x="5651" y="1003"/>
                  </a:lnTo>
                  <a:lnTo>
                    <a:pt x="5764" y="1123"/>
                  </a:lnTo>
                  <a:lnTo>
                    <a:pt x="5872" y="1248"/>
                  </a:lnTo>
                  <a:lnTo>
                    <a:pt x="5973" y="1377"/>
                  </a:lnTo>
                  <a:lnTo>
                    <a:pt x="6069" y="1512"/>
                  </a:lnTo>
                  <a:lnTo>
                    <a:pt x="6158" y="1651"/>
                  </a:lnTo>
                  <a:lnTo>
                    <a:pt x="6242" y="1793"/>
                  </a:lnTo>
                  <a:lnTo>
                    <a:pt x="6316" y="1941"/>
                  </a:lnTo>
                  <a:lnTo>
                    <a:pt x="6386" y="2093"/>
                  </a:lnTo>
                  <a:lnTo>
                    <a:pt x="6446" y="2249"/>
                  </a:lnTo>
                  <a:lnTo>
                    <a:pt x="6455" y="2275"/>
                  </a:lnTo>
                  <a:close/>
                  <a:moveTo>
                    <a:pt x="3271" y="1711"/>
                  </a:moveTo>
                  <a:lnTo>
                    <a:pt x="3182" y="1711"/>
                  </a:lnTo>
                  <a:lnTo>
                    <a:pt x="3227" y="1709"/>
                  </a:lnTo>
                  <a:lnTo>
                    <a:pt x="3271" y="1711"/>
                  </a:lnTo>
                  <a:close/>
                  <a:moveTo>
                    <a:pt x="1974" y="2275"/>
                  </a:moveTo>
                  <a:lnTo>
                    <a:pt x="1953" y="2275"/>
                  </a:lnTo>
                  <a:lnTo>
                    <a:pt x="1955" y="2273"/>
                  </a:lnTo>
                  <a:lnTo>
                    <a:pt x="2013" y="2213"/>
                  </a:lnTo>
                  <a:lnTo>
                    <a:pt x="2073" y="2155"/>
                  </a:lnTo>
                  <a:lnTo>
                    <a:pt x="2135" y="2102"/>
                  </a:lnTo>
                  <a:lnTo>
                    <a:pt x="2200" y="2052"/>
                  </a:lnTo>
                  <a:lnTo>
                    <a:pt x="2267" y="2004"/>
                  </a:lnTo>
                  <a:lnTo>
                    <a:pt x="2337" y="1958"/>
                  </a:lnTo>
                  <a:lnTo>
                    <a:pt x="2409" y="1917"/>
                  </a:lnTo>
                  <a:lnTo>
                    <a:pt x="2483" y="1879"/>
                  </a:lnTo>
                  <a:lnTo>
                    <a:pt x="2519" y="1862"/>
                  </a:lnTo>
                  <a:lnTo>
                    <a:pt x="2558" y="1845"/>
                  </a:lnTo>
                  <a:lnTo>
                    <a:pt x="2599" y="1829"/>
                  </a:lnTo>
                  <a:lnTo>
                    <a:pt x="2675" y="1800"/>
                  </a:lnTo>
                  <a:lnTo>
                    <a:pt x="2798" y="1764"/>
                  </a:lnTo>
                  <a:lnTo>
                    <a:pt x="2839" y="1754"/>
                  </a:lnTo>
                  <a:lnTo>
                    <a:pt x="2882" y="1745"/>
                  </a:lnTo>
                  <a:lnTo>
                    <a:pt x="3009" y="1723"/>
                  </a:lnTo>
                  <a:lnTo>
                    <a:pt x="3095" y="1713"/>
                  </a:lnTo>
                  <a:lnTo>
                    <a:pt x="3139" y="1711"/>
                  </a:lnTo>
                  <a:lnTo>
                    <a:pt x="3316" y="1711"/>
                  </a:lnTo>
                  <a:lnTo>
                    <a:pt x="3359" y="1716"/>
                  </a:lnTo>
                  <a:lnTo>
                    <a:pt x="3403" y="1718"/>
                  </a:lnTo>
                  <a:lnTo>
                    <a:pt x="3446" y="1723"/>
                  </a:lnTo>
                  <a:lnTo>
                    <a:pt x="3227" y="1723"/>
                  </a:lnTo>
                  <a:lnTo>
                    <a:pt x="3184" y="1725"/>
                  </a:lnTo>
                  <a:lnTo>
                    <a:pt x="3139" y="1725"/>
                  </a:lnTo>
                  <a:lnTo>
                    <a:pt x="3095" y="1728"/>
                  </a:lnTo>
                  <a:lnTo>
                    <a:pt x="3011" y="1737"/>
                  </a:lnTo>
                  <a:lnTo>
                    <a:pt x="2968" y="1745"/>
                  </a:lnTo>
                  <a:lnTo>
                    <a:pt x="2925" y="1749"/>
                  </a:lnTo>
                  <a:lnTo>
                    <a:pt x="2762" y="1788"/>
                  </a:lnTo>
                  <a:lnTo>
                    <a:pt x="2721" y="1800"/>
                  </a:lnTo>
                  <a:lnTo>
                    <a:pt x="2680" y="1814"/>
                  </a:lnTo>
                  <a:lnTo>
                    <a:pt x="2642" y="1826"/>
                  </a:lnTo>
                  <a:lnTo>
                    <a:pt x="2603" y="1843"/>
                  </a:lnTo>
                  <a:lnTo>
                    <a:pt x="2565" y="1857"/>
                  </a:lnTo>
                  <a:lnTo>
                    <a:pt x="2488" y="1891"/>
                  </a:lnTo>
                  <a:lnTo>
                    <a:pt x="2416" y="1929"/>
                  </a:lnTo>
                  <a:lnTo>
                    <a:pt x="2344" y="1970"/>
                  </a:lnTo>
                  <a:lnTo>
                    <a:pt x="2275" y="2016"/>
                  </a:lnTo>
                  <a:lnTo>
                    <a:pt x="2210" y="2061"/>
                  </a:lnTo>
                  <a:lnTo>
                    <a:pt x="2145" y="2112"/>
                  </a:lnTo>
                  <a:lnTo>
                    <a:pt x="2083" y="2167"/>
                  </a:lnTo>
                  <a:lnTo>
                    <a:pt x="2023" y="2222"/>
                  </a:lnTo>
                  <a:lnTo>
                    <a:pt x="1974" y="2275"/>
                  </a:lnTo>
                  <a:close/>
                  <a:moveTo>
                    <a:pt x="4501" y="2275"/>
                  </a:moveTo>
                  <a:lnTo>
                    <a:pt x="4481" y="2275"/>
                  </a:lnTo>
                  <a:lnTo>
                    <a:pt x="4432" y="2222"/>
                  </a:lnTo>
                  <a:lnTo>
                    <a:pt x="4372" y="2167"/>
                  </a:lnTo>
                  <a:lnTo>
                    <a:pt x="4247" y="2061"/>
                  </a:lnTo>
                  <a:lnTo>
                    <a:pt x="4180" y="2016"/>
                  </a:lnTo>
                  <a:lnTo>
                    <a:pt x="4111" y="1970"/>
                  </a:lnTo>
                  <a:lnTo>
                    <a:pt x="4039" y="1929"/>
                  </a:lnTo>
                  <a:lnTo>
                    <a:pt x="3967" y="1891"/>
                  </a:lnTo>
                  <a:lnTo>
                    <a:pt x="3890" y="1857"/>
                  </a:lnTo>
                  <a:lnTo>
                    <a:pt x="3775" y="1814"/>
                  </a:lnTo>
                  <a:lnTo>
                    <a:pt x="3734" y="1800"/>
                  </a:lnTo>
                  <a:lnTo>
                    <a:pt x="3693" y="1788"/>
                  </a:lnTo>
                  <a:lnTo>
                    <a:pt x="3571" y="1759"/>
                  </a:lnTo>
                  <a:lnTo>
                    <a:pt x="3443" y="1737"/>
                  </a:lnTo>
                  <a:lnTo>
                    <a:pt x="3403" y="1733"/>
                  </a:lnTo>
                  <a:lnTo>
                    <a:pt x="3359" y="1730"/>
                  </a:lnTo>
                  <a:lnTo>
                    <a:pt x="3316" y="1725"/>
                  </a:lnTo>
                  <a:lnTo>
                    <a:pt x="3271" y="1725"/>
                  </a:lnTo>
                  <a:lnTo>
                    <a:pt x="3227" y="1723"/>
                  </a:lnTo>
                  <a:lnTo>
                    <a:pt x="3446" y="1723"/>
                  </a:lnTo>
                  <a:lnTo>
                    <a:pt x="3573" y="1745"/>
                  </a:lnTo>
                  <a:lnTo>
                    <a:pt x="3616" y="1754"/>
                  </a:lnTo>
                  <a:lnTo>
                    <a:pt x="3657" y="1764"/>
                  </a:lnTo>
                  <a:lnTo>
                    <a:pt x="3739" y="1788"/>
                  </a:lnTo>
                  <a:lnTo>
                    <a:pt x="3777" y="1800"/>
                  </a:lnTo>
                  <a:lnTo>
                    <a:pt x="3818" y="1814"/>
                  </a:lnTo>
                  <a:lnTo>
                    <a:pt x="3856" y="1829"/>
                  </a:lnTo>
                  <a:lnTo>
                    <a:pt x="3971" y="1879"/>
                  </a:lnTo>
                  <a:lnTo>
                    <a:pt x="4046" y="1917"/>
                  </a:lnTo>
                  <a:lnTo>
                    <a:pt x="4118" y="1958"/>
                  </a:lnTo>
                  <a:lnTo>
                    <a:pt x="4187" y="2004"/>
                  </a:lnTo>
                  <a:lnTo>
                    <a:pt x="4255" y="2052"/>
                  </a:lnTo>
                  <a:lnTo>
                    <a:pt x="4319" y="2102"/>
                  </a:lnTo>
                  <a:lnTo>
                    <a:pt x="4382" y="2155"/>
                  </a:lnTo>
                  <a:lnTo>
                    <a:pt x="4442" y="2213"/>
                  </a:lnTo>
                  <a:lnTo>
                    <a:pt x="4499" y="2273"/>
                  </a:lnTo>
                  <a:lnTo>
                    <a:pt x="4501" y="2275"/>
                  </a:lnTo>
                  <a:close/>
                </a:path>
              </a:pathLst>
            </a:custGeom>
            <a:solidFill>
              <a:srgbClr val="001F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1466" name="Picture 9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51" y="5911"/>
              <a:ext cx="670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467" name="Freeform 91"/>
            <p:cNvSpPr>
              <a:spLocks/>
            </p:cNvSpPr>
            <p:nvPr/>
          </p:nvSpPr>
          <p:spPr bwMode="auto">
            <a:xfrm>
              <a:off x="5293" y="4207"/>
              <a:ext cx="2360" cy="1745"/>
            </a:xfrm>
            <a:custGeom>
              <a:avLst/>
              <a:gdLst/>
              <a:ahLst/>
              <a:cxnLst>
                <a:cxn ang="0">
                  <a:pos x="2360" y="1467"/>
                </a:cxn>
                <a:cxn ang="0">
                  <a:pos x="2355" y="1457"/>
                </a:cxn>
                <a:cxn ang="0">
                  <a:pos x="2352" y="1452"/>
                </a:cxn>
                <a:cxn ang="0">
                  <a:pos x="1397" y="31"/>
                </a:cxn>
                <a:cxn ang="0">
                  <a:pos x="1383" y="10"/>
                </a:cxn>
                <a:cxn ang="0">
                  <a:pos x="1380" y="5"/>
                </a:cxn>
                <a:cxn ang="0">
                  <a:pos x="1376" y="3"/>
                </a:cxn>
                <a:cxn ang="0">
                  <a:pos x="1371" y="3"/>
                </a:cxn>
                <a:cxn ang="0">
                  <a:pos x="1366" y="0"/>
                </a:cxn>
                <a:cxn ang="0">
                  <a:pos x="1265" y="67"/>
                </a:cxn>
                <a:cxn ang="0">
                  <a:pos x="1176" y="132"/>
                </a:cxn>
                <a:cxn ang="0">
                  <a:pos x="1090" y="197"/>
                </a:cxn>
                <a:cxn ang="0">
                  <a:pos x="1006" y="267"/>
                </a:cxn>
                <a:cxn ang="0">
                  <a:pos x="924" y="339"/>
                </a:cxn>
                <a:cxn ang="0">
                  <a:pos x="845" y="413"/>
                </a:cxn>
                <a:cxn ang="0">
                  <a:pos x="768" y="490"/>
                </a:cxn>
                <a:cxn ang="0">
                  <a:pos x="694" y="569"/>
                </a:cxn>
                <a:cxn ang="0">
                  <a:pos x="624" y="651"/>
                </a:cxn>
                <a:cxn ang="0">
                  <a:pos x="557" y="732"/>
                </a:cxn>
                <a:cxn ang="0">
                  <a:pos x="490" y="816"/>
                </a:cxn>
                <a:cxn ang="0">
                  <a:pos x="428" y="903"/>
                </a:cxn>
                <a:cxn ang="0">
                  <a:pos x="368" y="991"/>
                </a:cxn>
                <a:cxn ang="0">
                  <a:pos x="310" y="1083"/>
                </a:cxn>
                <a:cxn ang="0">
                  <a:pos x="257" y="1174"/>
                </a:cxn>
                <a:cxn ang="0">
                  <a:pos x="204" y="1267"/>
                </a:cxn>
                <a:cxn ang="0">
                  <a:pos x="156" y="1363"/>
                </a:cxn>
                <a:cxn ang="0">
                  <a:pos x="70" y="1555"/>
                </a:cxn>
                <a:cxn ang="0">
                  <a:pos x="32" y="1656"/>
                </a:cxn>
                <a:cxn ang="0">
                  <a:pos x="0" y="1745"/>
                </a:cxn>
                <a:cxn ang="0">
                  <a:pos x="42" y="1745"/>
                </a:cxn>
                <a:cxn ang="0">
                  <a:pos x="1983" y="1745"/>
                </a:cxn>
                <a:cxn ang="0">
                  <a:pos x="2037" y="1745"/>
                </a:cxn>
                <a:cxn ang="0">
                  <a:pos x="2064" y="1716"/>
                </a:cxn>
                <a:cxn ang="0">
                  <a:pos x="2100" y="1680"/>
                </a:cxn>
                <a:cxn ang="0">
                  <a:pos x="2177" y="1611"/>
                </a:cxn>
                <a:cxn ang="0">
                  <a:pos x="2261" y="1546"/>
                </a:cxn>
                <a:cxn ang="0">
                  <a:pos x="2350" y="1486"/>
                </a:cxn>
                <a:cxn ang="0">
                  <a:pos x="2355" y="1483"/>
                </a:cxn>
                <a:cxn ang="0">
                  <a:pos x="2356" y="1481"/>
                </a:cxn>
                <a:cxn ang="0">
                  <a:pos x="2357" y="1479"/>
                </a:cxn>
                <a:cxn ang="0">
                  <a:pos x="2357" y="1474"/>
                </a:cxn>
                <a:cxn ang="0">
                  <a:pos x="2360" y="1467"/>
                </a:cxn>
              </a:cxnLst>
              <a:rect l="0" t="0" r="r" b="b"/>
              <a:pathLst>
                <a:path w="2360" h="1745">
                  <a:moveTo>
                    <a:pt x="2360" y="1467"/>
                  </a:moveTo>
                  <a:lnTo>
                    <a:pt x="2355" y="1457"/>
                  </a:lnTo>
                  <a:lnTo>
                    <a:pt x="2352" y="1452"/>
                  </a:lnTo>
                  <a:lnTo>
                    <a:pt x="1397" y="31"/>
                  </a:lnTo>
                  <a:lnTo>
                    <a:pt x="1383" y="10"/>
                  </a:lnTo>
                  <a:lnTo>
                    <a:pt x="1380" y="5"/>
                  </a:lnTo>
                  <a:lnTo>
                    <a:pt x="1376" y="3"/>
                  </a:lnTo>
                  <a:lnTo>
                    <a:pt x="1371" y="3"/>
                  </a:lnTo>
                  <a:lnTo>
                    <a:pt x="1366" y="0"/>
                  </a:lnTo>
                  <a:lnTo>
                    <a:pt x="1265" y="67"/>
                  </a:lnTo>
                  <a:lnTo>
                    <a:pt x="1176" y="132"/>
                  </a:lnTo>
                  <a:lnTo>
                    <a:pt x="1090" y="197"/>
                  </a:lnTo>
                  <a:lnTo>
                    <a:pt x="1006" y="267"/>
                  </a:lnTo>
                  <a:lnTo>
                    <a:pt x="924" y="339"/>
                  </a:lnTo>
                  <a:lnTo>
                    <a:pt x="845" y="413"/>
                  </a:lnTo>
                  <a:lnTo>
                    <a:pt x="768" y="490"/>
                  </a:lnTo>
                  <a:lnTo>
                    <a:pt x="694" y="569"/>
                  </a:lnTo>
                  <a:lnTo>
                    <a:pt x="624" y="651"/>
                  </a:lnTo>
                  <a:lnTo>
                    <a:pt x="557" y="732"/>
                  </a:lnTo>
                  <a:lnTo>
                    <a:pt x="490" y="816"/>
                  </a:lnTo>
                  <a:lnTo>
                    <a:pt x="428" y="903"/>
                  </a:lnTo>
                  <a:lnTo>
                    <a:pt x="368" y="991"/>
                  </a:lnTo>
                  <a:lnTo>
                    <a:pt x="310" y="1083"/>
                  </a:lnTo>
                  <a:lnTo>
                    <a:pt x="257" y="1174"/>
                  </a:lnTo>
                  <a:lnTo>
                    <a:pt x="204" y="1267"/>
                  </a:lnTo>
                  <a:lnTo>
                    <a:pt x="156" y="1363"/>
                  </a:lnTo>
                  <a:lnTo>
                    <a:pt x="70" y="1555"/>
                  </a:lnTo>
                  <a:lnTo>
                    <a:pt x="32" y="1656"/>
                  </a:lnTo>
                  <a:lnTo>
                    <a:pt x="0" y="1745"/>
                  </a:lnTo>
                  <a:lnTo>
                    <a:pt x="42" y="1745"/>
                  </a:lnTo>
                  <a:lnTo>
                    <a:pt x="1983" y="1745"/>
                  </a:lnTo>
                  <a:lnTo>
                    <a:pt x="2037" y="1745"/>
                  </a:lnTo>
                  <a:lnTo>
                    <a:pt x="2064" y="1716"/>
                  </a:lnTo>
                  <a:lnTo>
                    <a:pt x="2100" y="1680"/>
                  </a:lnTo>
                  <a:lnTo>
                    <a:pt x="2177" y="1611"/>
                  </a:lnTo>
                  <a:lnTo>
                    <a:pt x="2261" y="1546"/>
                  </a:lnTo>
                  <a:lnTo>
                    <a:pt x="2350" y="1486"/>
                  </a:lnTo>
                  <a:lnTo>
                    <a:pt x="2355" y="1483"/>
                  </a:lnTo>
                  <a:lnTo>
                    <a:pt x="2356" y="1481"/>
                  </a:lnTo>
                  <a:lnTo>
                    <a:pt x="2357" y="1479"/>
                  </a:lnTo>
                  <a:lnTo>
                    <a:pt x="2357" y="1474"/>
                  </a:lnTo>
                  <a:lnTo>
                    <a:pt x="2360" y="1467"/>
                  </a:lnTo>
                </a:path>
              </a:pathLst>
            </a:custGeom>
            <a:solidFill>
              <a:srgbClr val="007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468" name="AutoShape 92"/>
            <p:cNvSpPr>
              <a:spLocks/>
            </p:cNvSpPr>
            <p:nvPr/>
          </p:nvSpPr>
          <p:spPr bwMode="auto">
            <a:xfrm>
              <a:off x="6036" y="3230"/>
              <a:ext cx="1813" cy="2722"/>
            </a:xfrm>
            <a:custGeom>
              <a:avLst/>
              <a:gdLst/>
              <a:ahLst/>
              <a:cxnLst>
                <a:cxn ang="0">
                  <a:pos x="84" y="579"/>
                </a:cxn>
                <a:cxn ang="0">
                  <a:pos x="60" y="575"/>
                </a:cxn>
                <a:cxn ang="0">
                  <a:pos x="41" y="563"/>
                </a:cxn>
                <a:cxn ang="0">
                  <a:pos x="28" y="544"/>
                </a:cxn>
                <a:cxn ang="0">
                  <a:pos x="22" y="521"/>
                </a:cxn>
                <a:cxn ang="0">
                  <a:pos x="0" y="0"/>
                </a:cxn>
                <a:cxn ang="0">
                  <a:pos x="136" y="70"/>
                </a:cxn>
                <a:cxn ang="0">
                  <a:pos x="115" y="70"/>
                </a:cxn>
                <a:cxn ang="0">
                  <a:pos x="14" y="135"/>
                </a:cxn>
                <a:cxn ang="0">
                  <a:pos x="134" y="321"/>
                </a:cxn>
                <a:cxn ang="0">
                  <a:pos x="142" y="516"/>
                </a:cxn>
                <a:cxn ang="0">
                  <a:pos x="138" y="539"/>
                </a:cxn>
                <a:cxn ang="0">
                  <a:pos x="126" y="558"/>
                </a:cxn>
                <a:cxn ang="0">
                  <a:pos x="108" y="572"/>
                </a:cxn>
                <a:cxn ang="0">
                  <a:pos x="84" y="579"/>
                </a:cxn>
                <a:cxn ang="0">
                  <a:pos x="134" y="321"/>
                </a:cxn>
                <a:cxn ang="0">
                  <a:pos x="14" y="135"/>
                </a:cxn>
                <a:cxn ang="0">
                  <a:pos x="115" y="70"/>
                </a:cxn>
                <a:cxn ang="0">
                  <a:pos x="134" y="99"/>
                </a:cxn>
                <a:cxn ang="0">
                  <a:pos x="125" y="99"/>
                </a:cxn>
                <a:cxn ang="0">
                  <a:pos x="38" y="154"/>
                </a:cxn>
                <a:cxn ang="0">
                  <a:pos x="129" y="201"/>
                </a:cxn>
                <a:cxn ang="0">
                  <a:pos x="134" y="321"/>
                </a:cxn>
                <a:cxn ang="0">
                  <a:pos x="431" y="352"/>
                </a:cxn>
                <a:cxn ang="0">
                  <a:pos x="408" y="346"/>
                </a:cxn>
                <a:cxn ang="0">
                  <a:pos x="234" y="256"/>
                </a:cxn>
                <a:cxn ang="0">
                  <a:pos x="115" y="70"/>
                </a:cxn>
                <a:cxn ang="0">
                  <a:pos x="136" y="70"/>
                </a:cxn>
                <a:cxn ang="0">
                  <a:pos x="463" y="238"/>
                </a:cxn>
                <a:cxn ang="0">
                  <a:pos x="481" y="252"/>
                </a:cxn>
                <a:cxn ang="0">
                  <a:pos x="493" y="272"/>
                </a:cxn>
                <a:cxn ang="0">
                  <a:pos x="496" y="296"/>
                </a:cxn>
                <a:cxn ang="0">
                  <a:pos x="490" y="320"/>
                </a:cxn>
                <a:cxn ang="0">
                  <a:pos x="474" y="338"/>
                </a:cxn>
                <a:cxn ang="0">
                  <a:pos x="453" y="349"/>
                </a:cxn>
                <a:cxn ang="0">
                  <a:pos x="431" y="352"/>
                </a:cxn>
                <a:cxn ang="0">
                  <a:pos x="129" y="201"/>
                </a:cxn>
                <a:cxn ang="0">
                  <a:pos x="38" y="154"/>
                </a:cxn>
                <a:cxn ang="0">
                  <a:pos x="125" y="99"/>
                </a:cxn>
                <a:cxn ang="0">
                  <a:pos x="129" y="201"/>
                </a:cxn>
                <a:cxn ang="0">
                  <a:pos x="234" y="256"/>
                </a:cxn>
                <a:cxn ang="0">
                  <a:pos x="129" y="201"/>
                </a:cxn>
                <a:cxn ang="0">
                  <a:pos x="125" y="99"/>
                </a:cxn>
                <a:cxn ang="0">
                  <a:pos x="134" y="99"/>
                </a:cxn>
                <a:cxn ang="0">
                  <a:pos x="234" y="256"/>
                </a:cxn>
                <a:cxn ang="0">
                  <a:pos x="1813" y="2722"/>
                </a:cxn>
                <a:cxn ang="0">
                  <a:pos x="1670" y="2722"/>
                </a:cxn>
                <a:cxn ang="0">
                  <a:pos x="134" y="321"/>
                </a:cxn>
                <a:cxn ang="0">
                  <a:pos x="129" y="201"/>
                </a:cxn>
                <a:cxn ang="0">
                  <a:pos x="234" y="256"/>
                </a:cxn>
                <a:cxn ang="0">
                  <a:pos x="1813" y="2722"/>
                </a:cxn>
              </a:cxnLst>
              <a:rect l="0" t="0" r="r" b="b"/>
              <a:pathLst>
                <a:path w="1813" h="2722">
                  <a:moveTo>
                    <a:pt x="84" y="579"/>
                  </a:moveTo>
                  <a:lnTo>
                    <a:pt x="60" y="575"/>
                  </a:lnTo>
                  <a:lnTo>
                    <a:pt x="41" y="563"/>
                  </a:lnTo>
                  <a:lnTo>
                    <a:pt x="28" y="544"/>
                  </a:lnTo>
                  <a:lnTo>
                    <a:pt x="22" y="521"/>
                  </a:lnTo>
                  <a:lnTo>
                    <a:pt x="0" y="0"/>
                  </a:lnTo>
                  <a:lnTo>
                    <a:pt x="136" y="70"/>
                  </a:lnTo>
                  <a:lnTo>
                    <a:pt x="115" y="70"/>
                  </a:lnTo>
                  <a:lnTo>
                    <a:pt x="14" y="135"/>
                  </a:lnTo>
                  <a:lnTo>
                    <a:pt x="134" y="321"/>
                  </a:lnTo>
                  <a:lnTo>
                    <a:pt x="142" y="516"/>
                  </a:lnTo>
                  <a:lnTo>
                    <a:pt x="138" y="539"/>
                  </a:lnTo>
                  <a:lnTo>
                    <a:pt x="126" y="558"/>
                  </a:lnTo>
                  <a:lnTo>
                    <a:pt x="108" y="572"/>
                  </a:lnTo>
                  <a:lnTo>
                    <a:pt x="84" y="579"/>
                  </a:lnTo>
                  <a:close/>
                  <a:moveTo>
                    <a:pt x="134" y="321"/>
                  </a:moveTo>
                  <a:lnTo>
                    <a:pt x="14" y="135"/>
                  </a:lnTo>
                  <a:lnTo>
                    <a:pt x="115" y="70"/>
                  </a:lnTo>
                  <a:lnTo>
                    <a:pt x="134" y="99"/>
                  </a:lnTo>
                  <a:lnTo>
                    <a:pt x="125" y="99"/>
                  </a:lnTo>
                  <a:lnTo>
                    <a:pt x="38" y="154"/>
                  </a:lnTo>
                  <a:lnTo>
                    <a:pt x="129" y="201"/>
                  </a:lnTo>
                  <a:lnTo>
                    <a:pt x="134" y="321"/>
                  </a:lnTo>
                  <a:close/>
                  <a:moveTo>
                    <a:pt x="431" y="352"/>
                  </a:moveTo>
                  <a:lnTo>
                    <a:pt x="408" y="346"/>
                  </a:lnTo>
                  <a:lnTo>
                    <a:pt x="234" y="256"/>
                  </a:lnTo>
                  <a:lnTo>
                    <a:pt x="115" y="70"/>
                  </a:lnTo>
                  <a:lnTo>
                    <a:pt x="136" y="70"/>
                  </a:lnTo>
                  <a:lnTo>
                    <a:pt x="463" y="238"/>
                  </a:lnTo>
                  <a:lnTo>
                    <a:pt x="481" y="252"/>
                  </a:lnTo>
                  <a:lnTo>
                    <a:pt x="493" y="272"/>
                  </a:lnTo>
                  <a:lnTo>
                    <a:pt x="496" y="296"/>
                  </a:lnTo>
                  <a:lnTo>
                    <a:pt x="490" y="320"/>
                  </a:lnTo>
                  <a:lnTo>
                    <a:pt x="474" y="338"/>
                  </a:lnTo>
                  <a:lnTo>
                    <a:pt x="453" y="349"/>
                  </a:lnTo>
                  <a:lnTo>
                    <a:pt x="431" y="352"/>
                  </a:lnTo>
                  <a:close/>
                  <a:moveTo>
                    <a:pt x="129" y="201"/>
                  </a:moveTo>
                  <a:lnTo>
                    <a:pt x="38" y="154"/>
                  </a:lnTo>
                  <a:lnTo>
                    <a:pt x="125" y="99"/>
                  </a:lnTo>
                  <a:lnTo>
                    <a:pt x="129" y="201"/>
                  </a:lnTo>
                  <a:close/>
                  <a:moveTo>
                    <a:pt x="234" y="256"/>
                  </a:moveTo>
                  <a:lnTo>
                    <a:pt x="129" y="201"/>
                  </a:lnTo>
                  <a:lnTo>
                    <a:pt x="125" y="99"/>
                  </a:lnTo>
                  <a:lnTo>
                    <a:pt x="134" y="99"/>
                  </a:lnTo>
                  <a:lnTo>
                    <a:pt x="234" y="256"/>
                  </a:lnTo>
                  <a:close/>
                  <a:moveTo>
                    <a:pt x="1813" y="2722"/>
                  </a:moveTo>
                  <a:lnTo>
                    <a:pt x="1670" y="2722"/>
                  </a:lnTo>
                  <a:lnTo>
                    <a:pt x="134" y="321"/>
                  </a:lnTo>
                  <a:lnTo>
                    <a:pt x="129" y="201"/>
                  </a:lnTo>
                  <a:lnTo>
                    <a:pt x="234" y="256"/>
                  </a:lnTo>
                  <a:lnTo>
                    <a:pt x="1813" y="27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473" name="AutoShape 97"/>
            <p:cNvSpPr>
              <a:spLocks/>
            </p:cNvSpPr>
            <p:nvPr/>
          </p:nvSpPr>
          <p:spPr bwMode="auto">
            <a:xfrm>
              <a:off x="5138" y="5952"/>
              <a:ext cx="6840" cy="1152"/>
            </a:xfrm>
            <a:custGeom>
              <a:avLst/>
              <a:gdLst/>
              <a:ahLst/>
              <a:cxnLst>
                <a:cxn ang="0">
                  <a:pos x="5129" y="1152"/>
                </a:cxn>
                <a:cxn ang="0">
                  <a:pos x="5123" y="1000"/>
                </a:cxn>
                <a:cxn ang="0">
                  <a:pos x="5103" y="852"/>
                </a:cxn>
                <a:cxn ang="0">
                  <a:pos x="5071" y="709"/>
                </a:cxn>
                <a:cxn ang="0">
                  <a:pos x="5028" y="570"/>
                </a:cxn>
                <a:cxn ang="0">
                  <a:pos x="4973" y="436"/>
                </a:cxn>
                <a:cxn ang="0">
                  <a:pos x="4908" y="309"/>
                </a:cxn>
                <a:cxn ang="0">
                  <a:pos x="4832" y="188"/>
                </a:cxn>
                <a:cxn ang="0">
                  <a:pos x="4747" y="74"/>
                </a:cxn>
                <a:cxn ang="0">
                  <a:pos x="4684" y="0"/>
                </a:cxn>
                <a:cxn ang="0">
                  <a:pos x="6661" y="57"/>
                </a:cxn>
                <a:cxn ang="0">
                  <a:pos x="6705" y="196"/>
                </a:cxn>
                <a:cxn ang="0">
                  <a:pos x="6743" y="337"/>
                </a:cxn>
                <a:cxn ang="0">
                  <a:pos x="6775" y="481"/>
                </a:cxn>
                <a:cxn ang="0">
                  <a:pos x="6800" y="627"/>
                </a:cxn>
                <a:cxn ang="0">
                  <a:pos x="6820" y="774"/>
                </a:cxn>
                <a:cxn ang="0">
                  <a:pos x="6833" y="924"/>
                </a:cxn>
                <a:cxn ang="0">
                  <a:pos x="6840" y="1076"/>
                </a:cxn>
                <a:cxn ang="0">
                  <a:pos x="1709" y="1152"/>
                </a:cxn>
                <a:cxn ang="0">
                  <a:pos x="1" y="1076"/>
                </a:cxn>
                <a:cxn ang="0">
                  <a:pos x="8" y="924"/>
                </a:cxn>
                <a:cxn ang="0">
                  <a:pos x="21" y="774"/>
                </a:cxn>
                <a:cxn ang="0">
                  <a:pos x="41" y="627"/>
                </a:cxn>
                <a:cxn ang="0">
                  <a:pos x="66" y="481"/>
                </a:cxn>
                <a:cxn ang="0">
                  <a:pos x="98" y="337"/>
                </a:cxn>
                <a:cxn ang="0">
                  <a:pos x="136" y="196"/>
                </a:cxn>
                <a:cxn ang="0">
                  <a:pos x="179" y="57"/>
                </a:cxn>
                <a:cxn ang="0">
                  <a:pos x="2155" y="0"/>
                </a:cxn>
                <a:cxn ang="0">
                  <a:pos x="2091" y="74"/>
                </a:cxn>
                <a:cxn ang="0">
                  <a:pos x="2006" y="188"/>
                </a:cxn>
                <a:cxn ang="0">
                  <a:pos x="1931" y="309"/>
                </a:cxn>
                <a:cxn ang="0">
                  <a:pos x="1865" y="436"/>
                </a:cxn>
                <a:cxn ang="0">
                  <a:pos x="1811" y="570"/>
                </a:cxn>
                <a:cxn ang="0">
                  <a:pos x="1767" y="709"/>
                </a:cxn>
                <a:cxn ang="0">
                  <a:pos x="1735" y="852"/>
                </a:cxn>
                <a:cxn ang="0">
                  <a:pos x="1716" y="1000"/>
                </a:cxn>
                <a:cxn ang="0">
                  <a:pos x="1709" y="1152"/>
                </a:cxn>
              </a:cxnLst>
              <a:rect l="0" t="0" r="r" b="b"/>
              <a:pathLst>
                <a:path w="6840" h="1152">
                  <a:moveTo>
                    <a:pt x="6840" y="1152"/>
                  </a:moveTo>
                  <a:lnTo>
                    <a:pt x="5129" y="1152"/>
                  </a:lnTo>
                  <a:lnTo>
                    <a:pt x="5128" y="1076"/>
                  </a:lnTo>
                  <a:lnTo>
                    <a:pt x="5123" y="1000"/>
                  </a:lnTo>
                  <a:lnTo>
                    <a:pt x="5114" y="926"/>
                  </a:lnTo>
                  <a:lnTo>
                    <a:pt x="5103" y="852"/>
                  </a:lnTo>
                  <a:lnTo>
                    <a:pt x="5089" y="780"/>
                  </a:lnTo>
                  <a:lnTo>
                    <a:pt x="5071" y="709"/>
                  </a:lnTo>
                  <a:lnTo>
                    <a:pt x="5051" y="639"/>
                  </a:lnTo>
                  <a:lnTo>
                    <a:pt x="5028" y="570"/>
                  </a:lnTo>
                  <a:lnTo>
                    <a:pt x="5002" y="502"/>
                  </a:lnTo>
                  <a:lnTo>
                    <a:pt x="4973" y="436"/>
                  </a:lnTo>
                  <a:lnTo>
                    <a:pt x="4942" y="372"/>
                  </a:lnTo>
                  <a:lnTo>
                    <a:pt x="4908" y="309"/>
                  </a:lnTo>
                  <a:lnTo>
                    <a:pt x="4871" y="247"/>
                  </a:lnTo>
                  <a:lnTo>
                    <a:pt x="4832" y="188"/>
                  </a:lnTo>
                  <a:lnTo>
                    <a:pt x="4791" y="130"/>
                  </a:lnTo>
                  <a:lnTo>
                    <a:pt x="4747" y="74"/>
                  </a:lnTo>
                  <a:lnTo>
                    <a:pt x="4701" y="19"/>
                  </a:lnTo>
                  <a:lnTo>
                    <a:pt x="4684" y="0"/>
                  </a:lnTo>
                  <a:lnTo>
                    <a:pt x="6641" y="0"/>
                  </a:lnTo>
                  <a:lnTo>
                    <a:pt x="6661" y="57"/>
                  </a:lnTo>
                  <a:lnTo>
                    <a:pt x="6684" y="126"/>
                  </a:lnTo>
                  <a:lnTo>
                    <a:pt x="6705" y="196"/>
                  </a:lnTo>
                  <a:lnTo>
                    <a:pt x="6725" y="266"/>
                  </a:lnTo>
                  <a:lnTo>
                    <a:pt x="6743" y="337"/>
                  </a:lnTo>
                  <a:lnTo>
                    <a:pt x="6759" y="409"/>
                  </a:lnTo>
                  <a:lnTo>
                    <a:pt x="6775" y="481"/>
                  </a:lnTo>
                  <a:lnTo>
                    <a:pt x="6788" y="553"/>
                  </a:lnTo>
                  <a:lnTo>
                    <a:pt x="6800" y="627"/>
                  </a:lnTo>
                  <a:lnTo>
                    <a:pt x="6811" y="700"/>
                  </a:lnTo>
                  <a:lnTo>
                    <a:pt x="6820" y="774"/>
                  </a:lnTo>
                  <a:lnTo>
                    <a:pt x="6827" y="849"/>
                  </a:lnTo>
                  <a:lnTo>
                    <a:pt x="6833" y="924"/>
                  </a:lnTo>
                  <a:lnTo>
                    <a:pt x="6837" y="1000"/>
                  </a:lnTo>
                  <a:lnTo>
                    <a:pt x="6840" y="1076"/>
                  </a:lnTo>
                  <a:lnTo>
                    <a:pt x="6840" y="1152"/>
                  </a:lnTo>
                  <a:close/>
                  <a:moveTo>
                    <a:pt x="1709" y="1152"/>
                  </a:moveTo>
                  <a:lnTo>
                    <a:pt x="0" y="1152"/>
                  </a:lnTo>
                  <a:lnTo>
                    <a:pt x="1" y="1076"/>
                  </a:lnTo>
                  <a:lnTo>
                    <a:pt x="4" y="1000"/>
                  </a:lnTo>
                  <a:lnTo>
                    <a:pt x="8" y="924"/>
                  </a:lnTo>
                  <a:lnTo>
                    <a:pt x="14" y="849"/>
                  </a:lnTo>
                  <a:lnTo>
                    <a:pt x="21" y="774"/>
                  </a:lnTo>
                  <a:lnTo>
                    <a:pt x="30" y="700"/>
                  </a:lnTo>
                  <a:lnTo>
                    <a:pt x="41" y="627"/>
                  </a:lnTo>
                  <a:lnTo>
                    <a:pt x="53" y="553"/>
                  </a:lnTo>
                  <a:lnTo>
                    <a:pt x="66" y="481"/>
                  </a:lnTo>
                  <a:lnTo>
                    <a:pt x="81" y="409"/>
                  </a:lnTo>
                  <a:lnTo>
                    <a:pt x="98" y="337"/>
                  </a:lnTo>
                  <a:lnTo>
                    <a:pt x="116" y="266"/>
                  </a:lnTo>
                  <a:lnTo>
                    <a:pt x="136" y="196"/>
                  </a:lnTo>
                  <a:lnTo>
                    <a:pt x="157" y="126"/>
                  </a:lnTo>
                  <a:lnTo>
                    <a:pt x="179" y="57"/>
                  </a:lnTo>
                  <a:lnTo>
                    <a:pt x="199" y="0"/>
                  </a:lnTo>
                  <a:lnTo>
                    <a:pt x="2155" y="0"/>
                  </a:lnTo>
                  <a:lnTo>
                    <a:pt x="2137" y="19"/>
                  </a:lnTo>
                  <a:lnTo>
                    <a:pt x="2091" y="74"/>
                  </a:lnTo>
                  <a:lnTo>
                    <a:pt x="2048" y="130"/>
                  </a:lnTo>
                  <a:lnTo>
                    <a:pt x="2006" y="188"/>
                  </a:lnTo>
                  <a:lnTo>
                    <a:pt x="1967" y="247"/>
                  </a:lnTo>
                  <a:lnTo>
                    <a:pt x="1931" y="309"/>
                  </a:lnTo>
                  <a:lnTo>
                    <a:pt x="1897" y="372"/>
                  </a:lnTo>
                  <a:lnTo>
                    <a:pt x="1865" y="436"/>
                  </a:lnTo>
                  <a:lnTo>
                    <a:pt x="1837" y="502"/>
                  </a:lnTo>
                  <a:lnTo>
                    <a:pt x="1811" y="570"/>
                  </a:lnTo>
                  <a:lnTo>
                    <a:pt x="1787" y="639"/>
                  </a:lnTo>
                  <a:lnTo>
                    <a:pt x="1767" y="709"/>
                  </a:lnTo>
                  <a:lnTo>
                    <a:pt x="1750" y="780"/>
                  </a:lnTo>
                  <a:lnTo>
                    <a:pt x="1735" y="852"/>
                  </a:lnTo>
                  <a:lnTo>
                    <a:pt x="1724" y="926"/>
                  </a:lnTo>
                  <a:lnTo>
                    <a:pt x="1716" y="1000"/>
                  </a:lnTo>
                  <a:lnTo>
                    <a:pt x="1711" y="1076"/>
                  </a:lnTo>
                  <a:lnTo>
                    <a:pt x="1709" y="1152"/>
                  </a:lnTo>
                  <a:close/>
                </a:path>
              </a:pathLst>
            </a:custGeom>
            <a:solidFill>
              <a:srgbClr val="1636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474" name="AutoShape 98"/>
            <p:cNvSpPr>
              <a:spLocks/>
            </p:cNvSpPr>
            <p:nvPr/>
          </p:nvSpPr>
          <p:spPr bwMode="auto">
            <a:xfrm>
              <a:off x="5131" y="5952"/>
              <a:ext cx="6855" cy="1160"/>
            </a:xfrm>
            <a:custGeom>
              <a:avLst/>
              <a:gdLst/>
              <a:ahLst/>
              <a:cxnLst>
                <a:cxn ang="0">
                  <a:pos x="5131" y="1157"/>
                </a:cxn>
                <a:cxn ang="0">
                  <a:pos x="5127" y="1063"/>
                </a:cxn>
                <a:cxn ang="0">
                  <a:pos x="5103" y="850"/>
                </a:cxn>
                <a:cxn ang="0">
                  <a:pos x="5064" y="686"/>
                </a:cxn>
                <a:cxn ang="0">
                  <a:pos x="4997" y="490"/>
                </a:cxn>
                <a:cxn ang="0">
                  <a:pos x="4884" y="269"/>
                </a:cxn>
                <a:cxn ang="0">
                  <a:pos x="4740" y="70"/>
                </a:cxn>
                <a:cxn ang="0">
                  <a:pos x="4701" y="0"/>
                </a:cxn>
                <a:cxn ang="0">
                  <a:pos x="4851" y="192"/>
                </a:cxn>
                <a:cxn ang="0">
                  <a:pos x="4975" y="408"/>
                </a:cxn>
                <a:cxn ang="0">
                  <a:pos x="5026" y="523"/>
                </a:cxn>
                <a:cxn ang="0">
                  <a:pos x="5100" y="763"/>
                </a:cxn>
                <a:cxn ang="0">
                  <a:pos x="5131" y="934"/>
                </a:cxn>
                <a:cxn ang="0">
                  <a:pos x="5143" y="1145"/>
                </a:cxn>
                <a:cxn ang="0">
                  <a:pos x="5141" y="1147"/>
                </a:cxn>
                <a:cxn ang="0">
                  <a:pos x="6852" y="1157"/>
                </a:cxn>
                <a:cxn ang="0">
                  <a:pos x="6835" y="977"/>
                </a:cxn>
                <a:cxn ang="0">
                  <a:pos x="6771" y="463"/>
                </a:cxn>
                <a:cxn ang="0">
                  <a:pos x="6641" y="0"/>
                </a:cxn>
                <a:cxn ang="0">
                  <a:pos x="6747" y="295"/>
                </a:cxn>
                <a:cxn ang="0">
                  <a:pos x="6838" y="802"/>
                </a:cxn>
                <a:cxn ang="0">
                  <a:pos x="6847" y="1145"/>
                </a:cxn>
                <a:cxn ang="0">
                  <a:pos x="5136" y="1145"/>
                </a:cxn>
                <a:cxn ang="0">
                  <a:pos x="6840" y="1152"/>
                </a:cxn>
                <a:cxn ang="0">
                  <a:pos x="6840" y="1145"/>
                </a:cxn>
                <a:cxn ang="0">
                  <a:pos x="6840" y="1152"/>
                </a:cxn>
                <a:cxn ang="0">
                  <a:pos x="6855" y="1152"/>
                </a:cxn>
                <a:cxn ang="0">
                  <a:pos x="5143" y="1147"/>
                </a:cxn>
                <a:cxn ang="0">
                  <a:pos x="7" y="1159"/>
                </a:cxn>
                <a:cxn ang="0">
                  <a:pos x="5" y="974"/>
                </a:cxn>
                <a:cxn ang="0">
                  <a:pos x="70" y="461"/>
                </a:cxn>
                <a:cxn ang="0">
                  <a:pos x="200" y="0"/>
                </a:cxn>
                <a:cxn ang="0">
                  <a:pos x="123" y="300"/>
                </a:cxn>
                <a:cxn ang="0">
                  <a:pos x="31" y="804"/>
                </a:cxn>
                <a:cxn ang="0">
                  <a:pos x="7" y="1145"/>
                </a:cxn>
                <a:cxn ang="0">
                  <a:pos x="1723" y="1157"/>
                </a:cxn>
                <a:cxn ang="0">
                  <a:pos x="1711" y="1109"/>
                </a:cxn>
                <a:cxn ang="0">
                  <a:pos x="1719" y="977"/>
                </a:cxn>
                <a:cxn ang="0">
                  <a:pos x="1745" y="806"/>
                </a:cxn>
                <a:cxn ang="0">
                  <a:pos x="1788" y="641"/>
                </a:cxn>
                <a:cxn ang="0">
                  <a:pos x="1829" y="523"/>
                </a:cxn>
                <a:cxn ang="0">
                  <a:pos x="1959" y="262"/>
                </a:cxn>
                <a:cxn ang="0">
                  <a:pos x="2103" y="60"/>
                </a:cxn>
                <a:cxn ang="0">
                  <a:pos x="2167" y="7"/>
                </a:cxn>
                <a:cxn ang="0">
                  <a:pos x="1971" y="269"/>
                </a:cxn>
                <a:cxn ang="0">
                  <a:pos x="1858" y="490"/>
                </a:cxn>
                <a:cxn ang="0">
                  <a:pos x="1788" y="686"/>
                </a:cxn>
                <a:cxn ang="0">
                  <a:pos x="1738" y="936"/>
                </a:cxn>
                <a:cxn ang="0">
                  <a:pos x="1726" y="1063"/>
                </a:cxn>
                <a:cxn ang="0">
                  <a:pos x="1716" y="1145"/>
                </a:cxn>
                <a:cxn ang="0">
                  <a:pos x="7" y="1145"/>
                </a:cxn>
                <a:cxn ang="0">
                  <a:pos x="1709" y="1152"/>
                </a:cxn>
                <a:cxn ang="0">
                  <a:pos x="1709" y="1145"/>
                </a:cxn>
                <a:cxn ang="0">
                  <a:pos x="1709" y="1152"/>
                </a:cxn>
                <a:cxn ang="0">
                  <a:pos x="1723" y="1152"/>
                </a:cxn>
              </a:cxnLst>
              <a:rect l="0" t="0" r="r" b="b"/>
              <a:pathLst>
                <a:path w="6855" h="1160">
                  <a:moveTo>
                    <a:pt x="6847" y="1159"/>
                  </a:moveTo>
                  <a:lnTo>
                    <a:pt x="5136" y="1159"/>
                  </a:lnTo>
                  <a:lnTo>
                    <a:pt x="5131" y="1157"/>
                  </a:lnTo>
                  <a:lnTo>
                    <a:pt x="5129" y="1152"/>
                  </a:lnTo>
                  <a:lnTo>
                    <a:pt x="5129" y="1106"/>
                  </a:lnTo>
                  <a:lnTo>
                    <a:pt x="5127" y="1063"/>
                  </a:lnTo>
                  <a:lnTo>
                    <a:pt x="5122" y="977"/>
                  </a:lnTo>
                  <a:lnTo>
                    <a:pt x="5117" y="936"/>
                  </a:lnTo>
                  <a:lnTo>
                    <a:pt x="5103" y="850"/>
                  </a:lnTo>
                  <a:lnTo>
                    <a:pt x="5095" y="809"/>
                  </a:lnTo>
                  <a:lnTo>
                    <a:pt x="5076" y="727"/>
                  </a:lnTo>
                  <a:lnTo>
                    <a:pt x="5064" y="686"/>
                  </a:lnTo>
                  <a:lnTo>
                    <a:pt x="5055" y="646"/>
                  </a:lnTo>
                  <a:lnTo>
                    <a:pt x="5040" y="605"/>
                  </a:lnTo>
                  <a:lnTo>
                    <a:pt x="4997" y="490"/>
                  </a:lnTo>
                  <a:lnTo>
                    <a:pt x="4963" y="413"/>
                  </a:lnTo>
                  <a:lnTo>
                    <a:pt x="4925" y="341"/>
                  </a:lnTo>
                  <a:lnTo>
                    <a:pt x="4884" y="269"/>
                  </a:lnTo>
                  <a:lnTo>
                    <a:pt x="4839" y="199"/>
                  </a:lnTo>
                  <a:lnTo>
                    <a:pt x="4793" y="134"/>
                  </a:lnTo>
                  <a:lnTo>
                    <a:pt x="4740" y="70"/>
                  </a:lnTo>
                  <a:lnTo>
                    <a:pt x="4687" y="7"/>
                  </a:lnTo>
                  <a:lnTo>
                    <a:pt x="4681" y="0"/>
                  </a:lnTo>
                  <a:lnTo>
                    <a:pt x="4701" y="0"/>
                  </a:lnTo>
                  <a:lnTo>
                    <a:pt x="4752" y="60"/>
                  </a:lnTo>
                  <a:lnTo>
                    <a:pt x="4803" y="125"/>
                  </a:lnTo>
                  <a:lnTo>
                    <a:pt x="4851" y="192"/>
                  </a:lnTo>
                  <a:lnTo>
                    <a:pt x="4896" y="262"/>
                  </a:lnTo>
                  <a:lnTo>
                    <a:pt x="4937" y="334"/>
                  </a:lnTo>
                  <a:lnTo>
                    <a:pt x="4975" y="408"/>
                  </a:lnTo>
                  <a:lnTo>
                    <a:pt x="4992" y="444"/>
                  </a:lnTo>
                  <a:lnTo>
                    <a:pt x="5009" y="482"/>
                  </a:lnTo>
                  <a:lnTo>
                    <a:pt x="5026" y="523"/>
                  </a:lnTo>
                  <a:lnTo>
                    <a:pt x="5055" y="600"/>
                  </a:lnTo>
                  <a:lnTo>
                    <a:pt x="5091" y="722"/>
                  </a:lnTo>
                  <a:lnTo>
                    <a:pt x="5100" y="763"/>
                  </a:lnTo>
                  <a:lnTo>
                    <a:pt x="5110" y="806"/>
                  </a:lnTo>
                  <a:lnTo>
                    <a:pt x="5117" y="847"/>
                  </a:lnTo>
                  <a:lnTo>
                    <a:pt x="5131" y="934"/>
                  </a:lnTo>
                  <a:lnTo>
                    <a:pt x="5136" y="977"/>
                  </a:lnTo>
                  <a:lnTo>
                    <a:pt x="5143" y="1106"/>
                  </a:lnTo>
                  <a:lnTo>
                    <a:pt x="5143" y="1145"/>
                  </a:lnTo>
                  <a:lnTo>
                    <a:pt x="5136" y="1145"/>
                  </a:lnTo>
                  <a:lnTo>
                    <a:pt x="5143" y="1147"/>
                  </a:lnTo>
                  <a:lnTo>
                    <a:pt x="5141" y="1147"/>
                  </a:lnTo>
                  <a:lnTo>
                    <a:pt x="5143" y="1152"/>
                  </a:lnTo>
                  <a:lnTo>
                    <a:pt x="6855" y="1152"/>
                  </a:lnTo>
                  <a:lnTo>
                    <a:pt x="6852" y="1157"/>
                  </a:lnTo>
                  <a:lnTo>
                    <a:pt x="6847" y="1159"/>
                  </a:lnTo>
                  <a:close/>
                  <a:moveTo>
                    <a:pt x="6840" y="1152"/>
                  </a:moveTo>
                  <a:lnTo>
                    <a:pt x="6835" y="977"/>
                  </a:lnTo>
                  <a:lnTo>
                    <a:pt x="6823" y="804"/>
                  </a:lnTo>
                  <a:lnTo>
                    <a:pt x="6802" y="631"/>
                  </a:lnTo>
                  <a:lnTo>
                    <a:pt x="6771" y="463"/>
                  </a:lnTo>
                  <a:lnTo>
                    <a:pt x="6732" y="300"/>
                  </a:lnTo>
                  <a:lnTo>
                    <a:pt x="6687" y="137"/>
                  </a:lnTo>
                  <a:lnTo>
                    <a:pt x="6641" y="0"/>
                  </a:lnTo>
                  <a:lnTo>
                    <a:pt x="6655" y="0"/>
                  </a:lnTo>
                  <a:lnTo>
                    <a:pt x="6701" y="132"/>
                  </a:lnTo>
                  <a:lnTo>
                    <a:pt x="6747" y="295"/>
                  </a:lnTo>
                  <a:lnTo>
                    <a:pt x="6785" y="461"/>
                  </a:lnTo>
                  <a:lnTo>
                    <a:pt x="6816" y="631"/>
                  </a:lnTo>
                  <a:lnTo>
                    <a:pt x="6838" y="802"/>
                  </a:lnTo>
                  <a:lnTo>
                    <a:pt x="6850" y="977"/>
                  </a:lnTo>
                  <a:lnTo>
                    <a:pt x="6854" y="1145"/>
                  </a:lnTo>
                  <a:lnTo>
                    <a:pt x="6847" y="1145"/>
                  </a:lnTo>
                  <a:lnTo>
                    <a:pt x="6840" y="1152"/>
                  </a:lnTo>
                  <a:close/>
                  <a:moveTo>
                    <a:pt x="5143" y="1147"/>
                  </a:moveTo>
                  <a:lnTo>
                    <a:pt x="5136" y="1145"/>
                  </a:lnTo>
                  <a:lnTo>
                    <a:pt x="5143" y="1145"/>
                  </a:lnTo>
                  <a:lnTo>
                    <a:pt x="5143" y="1147"/>
                  </a:lnTo>
                  <a:close/>
                  <a:moveTo>
                    <a:pt x="6840" y="1152"/>
                  </a:moveTo>
                  <a:lnTo>
                    <a:pt x="5143" y="1152"/>
                  </a:lnTo>
                  <a:lnTo>
                    <a:pt x="5143" y="1145"/>
                  </a:lnTo>
                  <a:lnTo>
                    <a:pt x="6840" y="1145"/>
                  </a:lnTo>
                  <a:lnTo>
                    <a:pt x="6840" y="1152"/>
                  </a:lnTo>
                  <a:close/>
                  <a:moveTo>
                    <a:pt x="6855" y="1152"/>
                  </a:moveTo>
                  <a:lnTo>
                    <a:pt x="6840" y="1152"/>
                  </a:lnTo>
                  <a:lnTo>
                    <a:pt x="6847" y="1145"/>
                  </a:lnTo>
                  <a:lnTo>
                    <a:pt x="6854" y="1145"/>
                  </a:lnTo>
                  <a:lnTo>
                    <a:pt x="6855" y="1152"/>
                  </a:lnTo>
                  <a:close/>
                  <a:moveTo>
                    <a:pt x="5143" y="1152"/>
                  </a:moveTo>
                  <a:lnTo>
                    <a:pt x="5141" y="1147"/>
                  </a:lnTo>
                  <a:lnTo>
                    <a:pt x="5143" y="1147"/>
                  </a:lnTo>
                  <a:lnTo>
                    <a:pt x="5143" y="1152"/>
                  </a:lnTo>
                  <a:close/>
                  <a:moveTo>
                    <a:pt x="1716" y="1159"/>
                  </a:moveTo>
                  <a:lnTo>
                    <a:pt x="7" y="1159"/>
                  </a:lnTo>
                  <a:lnTo>
                    <a:pt x="3" y="1157"/>
                  </a:lnTo>
                  <a:lnTo>
                    <a:pt x="0" y="1152"/>
                  </a:lnTo>
                  <a:lnTo>
                    <a:pt x="5" y="974"/>
                  </a:lnTo>
                  <a:lnTo>
                    <a:pt x="17" y="802"/>
                  </a:lnTo>
                  <a:lnTo>
                    <a:pt x="39" y="629"/>
                  </a:lnTo>
                  <a:lnTo>
                    <a:pt x="70" y="461"/>
                  </a:lnTo>
                  <a:lnTo>
                    <a:pt x="108" y="295"/>
                  </a:lnTo>
                  <a:lnTo>
                    <a:pt x="154" y="132"/>
                  </a:lnTo>
                  <a:lnTo>
                    <a:pt x="200" y="0"/>
                  </a:lnTo>
                  <a:lnTo>
                    <a:pt x="214" y="0"/>
                  </a:lnTo>
                  <a:lnTo>
                    <a:pt x="168" y="137"/>
                  </a:lnTo>
                  <a:lnTo>
                    <a:pt x="123" y="300"/>
                  </a:lnTo>
                  <a:lnTo>
                    <a:pt x="84" y="463"/>
                  </a:lnTo>
                  <a:lnTo>
                    <a:pt x="53" y="634"/>
                  </a:lnTo>
                  <a:lnTo>
                    <a:pt x="31" y="804"/>
                  </a:lnTo>
                  <a:lnTo>
                    <a:pt x="19" y="977"/>
                  </a:lnTo>
                  <a:lnTo>
                    <a:pt x="15" y="1145"/>
                  </a:lnTo>
                  <a:lnTo>
                    <a:pt x="7" y="1145"/>
                  </a:lnTo>
                  <a:lnTo>
                    <a:pt x="15" y="1152"/>
                  </a:lnTo>
                  <a:lnTo>
                    <a:pt x="1723" y="1152"/>
                  </a:lnTo>
                  <a:lnTo>
                    <a:pt x="1723" y="1157"/>
                  </a:lnTo>
                  <a:lnTo>
                    <a:pt x="1716" y="1159"/>
                  </a:lnTo>
                  <a:close/>
                  <a:moveTo>
                    <a:pt x="1709" y="1152"/>
                  </a:moveTo>
                  <a:lnTo>
                    <a:pt x="1711" y="1109"/>
                  </a:lnTo>
                  <a:lnTo>
                    <a:pt x="1711" y="1063"/>
                  </a:lnTo>
                  <a:lnTo>
                    <a:pt x="1716" y="1020"/>
                  </a:lnTo>
                  <a:lnTo>
                    <a:pt x="1719" y="977"/>
                  </a:lnTo>
                  <a:lnTo>
                    <a:pt x="1723" y="934"/>
                  </a:lnTo>
                  <a:lnTo>
                    <a:pt x="1738" y="847"/>
                  </a:lnTo>
                  <a:lnTo>
                    <a:pt x="1745" y="806"/>
                  </a:lnTo>
                  <a:lnTo>
                    <a:pt x="1755" y="763"/>
                  </a:lnTo>
                  <a:lnTo>
                    <a:pt x="1764" y="722"/>
                  </a:lnTo>
                  <a:lnTo>
                    <a:pt x="1788" y="641"/>
                  </a:lnTo>
                  <a:lnTo>
                    <a:pt x="1800" y="602"/>
                  </a:lnTo>
                  <a:lnTo>
                    <a:pt x="1815" y="562"/>
                  </a:lnTo>
                  <a:lnTo>
                    <a:pt x="1829" y="523"/>
                  </a:lnTo>
                  <a:lnTo>
                    <a:pt x="1879" y="408"/>
                  </a:lnTo>
                  <a:lnTo>
                    <a:pt x="1918" y="334"/>
                  </a:lnTo>
                  <a:lnTo>
                    <a:pt x="1959" y="262"/>
                  </a:lnTo>
                  <a:lnTo>
                    <a:pt x="2004" y="192"/>
                  </a:lnTo>
                  <a:lnTo>
                    <a:pt x="2052" y="125"/>
                  </a:lnTo>
                  <a:lnTo>
                    <a:pt x="2103" y="60"/>
                  </a:lnTo>
                  <a:lnTo>
                    <a:pt x="2153" y="0"/>
                  </a:lnTo>
                  <a:lnTo>
                    <a:pt x="2174" y="0"/>
                  </a:lnTo>
                  <a:lnTo>
                    <a:pt x="2167" y="7"/>
                  </a:lnTo>
                  <a:lnTo>
                    <a:pt x="2062" y="132"/>
                  </a:lnTo>
                  <a:lnTo>
                    <a:pt x="2016" y="199"/>
                  </a:lnTo>
                  <a:lnTo>
                    <a:pt x="1971" y="269"/>
                  </a:lnTo>
                  <a:lnTo>
                    <a:pt x="1930" y="341"/>
                  </a:lnTo>
                  <a:lnTo>
                    <a:pt x="1891" y="413"/>
                  </a:lnTo>
                  <a:lnTo>
                    <a:pt x="1858" y="490"/>
                  </a:lnTo>
                  <a:lnTo>
                    <a:pt x="1815" y="605"/>
                  </a:lnTo>
                  <a:lnTo>
                    <a:pt x="1800" y="646"/>
                  </a:lnTo>
                  <a:lnTo>
                    <a:pt x="1788" y="686"/>
                  </a:lnTo>
                  <a:lnTo>
                    <a:pt x="1759" y="809"/>
                  </a:lnTo>
                  <a:lnTo>
                    <a:pt x="1752" y="850"/>
                  </a:lnTo>
                  <a:lnTo>
                    <a:pt x="1738" y="936"/>
                  </a:lnTo>
                  <a:lnTo>
                    <a:pt x="1733" y="977"/>
                  </a:lnTo>
                  <a:lnTo>
                    <a:pt x="1731" y="1020"/>
                  </a:lnTo>
                  <a:lnTo>
                    <a:pt x="1726" y="1063"/>
                  </a:lnTo>
                  <a:lnTo>
                    <a:pt x="1726" y="1109"/>
                  </a:lnTo>
                  <a:lnTo>
                    <a:pt x="1724" y="1145"/>
                  </a:lnTo>
                  <a:lnTo>
                    <a:pt x="1716" y="1145"/>
                  </a:lnTo>
                  <a:lnTo>
                    <a:pt x="1709" y="1152"/>
                  </a:lnTo>
                  <a:close/>
                  <a:moveTo>
                    <a:pt x="15" y="1152"/>
                  </a:moveTo>
                  <a:lnTo>
                    <a:pt x="7" y="1145"/>
                  </a:lnTo>
                  <a:lnTo>
                    <a:pt x="15" y="1145"/>
                  </a:lnTo>
                  <a:lnTo>
                    <a:pt x="15" y="1152"/>
                  </a:lnTo>
                  <a:close/>
                  <a:moveTo>
                    <a:pt x="1709" y="1152"/>
                  </a:moveTo>
                  <a:lnTo>
                    <a:pt x="15" y="1152"/>
                  </a:lnTo>
                  <a:lnTo>
                    <a:pt x="15" y="1145"/>
                  </a:lnTo>
                  <a:lnTo>
                    <a:pt x="1709" y="1145"/>
                  </a:lnTo>
                  <a:lnTo>
                    <a:pt x="1709" y="1152"/>
                  </a:lnTo>
                  <a:close/>
                  <a:moveTo>
                    <a:pt x="1723" y="1152"/>
                  </a:moveTo>
                  <a:lnTo>
                    <a:pt x="1709" y="1152"/>
                  </a:lnTo>
                  <a:lnTo>
                    <a:pt x="1716" y="1145"/>
                  </a:lnTo>
                  <a:lnTo>
                    <a:pt x="1724" y="1145"/>
                  </a:lnTo>
                  <a:lnTo>
                    <a:pt x="1723" y="1152"/>
                  </a:lnTo>
                  <a:close/>
                </a:path>
              </a:pathLst>
            </a:custGeom>
            <a:solidFill>
              <a:srgbClr val="001F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1475" name="Picture 9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51" y="5952"/>
              <a:ext cx="670" cy="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476" name="Picture 10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28" y="5954"/>
              <a:ext cx="2715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477" name="Freeform 101"/>
            <p:cNvSpPr>
              <a:spLocks/>
            </p:cNvSpPr>
            <p:nvPr/>
          </p:nvSpPr>
          <p:spPr bwMode="auto">
            <a:xfrm>
              <a:off x="5109" y="5952"/>
              <a:ext cx="2222" cy="1198"/>
            </a:xfrm>
            <a:custGeom>
              <a:avLst/>
              <a:gdLst/>
              <a:ahLst/>
              <a:cxnLst>
                <a:cxn ang="0">
                  <a:pos x="2221" y="0"/>
                </a:cxn>
                <a:cxn ang="0">
                  <a:pos x="2193" y="0"/>
                </a:cxn>
                <a:cxn ang="0">
                  <a:pos x="204" y="0"/>
                </a:cxn>
                <a:cxn ang="0">
                  <a:pos x="184" y="0"/>
                </a:cxn>
                <a:cxn ang="0">
                  <a:pos x="180" y="12"/>
                </a:cxn>
                <a:cxn ang="0">
                  <a:pos x="146" y="113"/>
                </a:cxn>
                <a:cxn ang="0">
                  <a:pos x="117" y="216"/>
                </a:cxn>
                <a:cxn ang="0">
                  <a:pos x="91" y="319"/>
                </a:cxn>
                <a:cxn ang="0">
                  <a:pos x="67" y="425"/>
                </a:cxn>
                <a:cxn ang="0">
                  <a:pos x="48" y="530"/>
                </a:cxn>
                <a:cxn ang="0">
                  <a:pos x="31" y="636"/>
                </a:cxn>
                <a:cxn ang="0">
                  <a:pos x="19" y="742"/>
                </a:cxn>
                <a:cxn ang="0">
                  <a:pos x="9" y="850"/>
                </a:cxn>
                <a:cxn ang="0">
                  <a:pos x="2" y="960"/>
                </a:cxn>
                <a:cxn ang="0">
                  <a:pos x="0" y="1068"/>
                </a:cxn>
                <a:cxn ang="0">
                  <a:pos x="0" y="1183"/>
                </a:cxn>
                <a:cxn ang="0">
                  <a:pos x="2" y="1188"/>
                </a:cxn>
                <a:cxn ang="0">
                  <a:pos x="7" y="1190"/>
                </a:cxn>
                <a:cxn ang="0">
                  <a:pos x="9" y="1195"/>
                </a:cxn>
                <a:cxn ang="0">
                  <a:pos x="16" y="1198"/>
                </a:cxn>
                <a:cxn ang="0">
                  <a:pos x="21" y="1198"/>
                </a:cxn>
                <a:cxn ang="0">
                  <a:pos x="892" y="1176"/>
                </a:cxn>
                <a:cxn ang="0">
                  <a:pos x="1764" y="1154"/>
                </a:cxn>
                <a:cxn ang="0">
                  <a:pos x="1776" y="1154"/>
                </a:cxn>
                <a:cxn ang="0">
                  <a:pos x="1783" y="1147"/>
                </a:cxn>
                <a:cxn ang="0">
                  <a:pos x="1783" y="1135"/>
                </a:cxn>
                <a:cxn ang="0">
                  <a:pos x="1783" y="1116"/>
                </a:cxn>
                <a:cxn ang="0">
                  <a:pos x="1764" y="1116"/>
                </a:cxn>
                <a:cxn ang="0">
                  <a:pos x="1764" y="1116"/>
                </a:cxn>
                <a:cxn ang="0">
                  <a:pos x="1783" y="1116"/>
                </a:cxn>
                <a:cxn ang="0">
                  <a:pos x="1783" y="1030"/>
                </a:cxn>
                <a:cxn ang="0">
                  <a:pos x="1788" y="979"/>
                </a:cxn>
                <a:cxn ang="0">
                  <a:pos x="1792" y="926"/>
                </a:cxn>
                <a:cxn ang="0">
                  <a:pos x="1797" y="876"/>
                </a:cxn>
                <a:cxn ang="0">
                  <a:pos x="1826" y="725"/>
                </a:cxn>
                <a:cxn ang="0">
                  <a:pos x="1840" y="674"/>
                </a:cxn>
                <a:cxn ang="0">
                  <a:pos x="1855" y="626"/>
                </a:cxn>
                <a:cxn ang="0">
                  <a:pos x="1869" y="576"/>
                </a:cxn>
                <a:cxn ang="0">
                  <a:pos x="1888" y="528"/>
                </a:cxn>
                <a:cxn ang="0">
                  <a:pos x="1908" y="482"/>
                </a:cxn>
                <a:cxn ang="0">
                  <a:pos x="1927" y="434"/>
                </a:cxn>
                <a:cxn ang="0">
                  <a:pos x="1972" y="343"/>
                </a:cxn>
                <a:cxn ang="0">
                  <a:pos x="2052" y="211"/>
                </a:cxn>
                <a:cxn ang="0">
                  <a:pos x="2112" y="127"/>
                </a:cxn>
                <a:cxn ang="0">
                  <a:pos x="2176" y="48"/>
                </a:cxn>
                <a:cxn ang="0">
                  <a:pos x="2221" y="0"/>
                </a:cxn>
              </a:cxnLst>
              <a:rect l="0" t="0" r="r" b="b"/>
              <a:pathLst>
                <a:path w="2222" h="1198">
                  <a:moveTo>
                    <a:pt x="2221" y="0"/>
                  </a:moveTo>
                  <a:lnTo>
                    <a:pt x="2193" y="0"/>
                  </a:lnTo>
                  <a:lnTo>
                    <a:pt x="204" y="0"/>
                  </a:lnTo>
                  <a:lnTo>
                    <a:pt x="184" y="0"/>
                  </a:lnTo>
                  <a:lnTo>
                    <a:pt x="180" y="12"/>
                  </a:lnTo>
                  <a:lnTo>
                    <a:pt x="146" y="113"/>
                  </a:lnTo>
                  <a:lnTo>
                    <a:pt x="117" y="216"/>
                  </a:lnTo>
                  <a:lnTo>
                    <a:pt x="91" y="319"/>
                  </a:lnTo>
                  <a:lnTo>
                    <a:pt x="67" y="425"/>
                  </a:lnTo>
                  <a:lnTo>
                    <a:pt x="48" y="530"/>
                  </a:lnTo>
                  <a:lnTo>
                    <a:pt x="31" y="636"/>
                  </a:lnTo>
                  <a:lnTo>
                    <a:pt x="19" y="742"/>
                  </a:lnTo>
                  <a:lnTo>
                    <a:pt x="9" y="850"/>
                  </a:lnTo>
                  <a:lnTo>
                    <a:pt x="2" y="960"/>
                  </a:lnTo>
                  <a:lnTo>
                    <a:pt x="0" y="1068"/>
                  </a:lnTo>
                  <a:lnTo>
                    <a:pt x="0" y="1183"/>
                  </a:lnTo>
                  <a:lnTo>
                    <a:pt x="2" y="1188"/>
                  </a:lnTo>
                  <a:lnTo>
                    <a:pt x="7" y="1190"/>
                  </a:lnTo>
                  <a:lnTo>
                    <a:pt x="9" y="1195"/>
                  </a:lnTo>
                  <a:lnTo>
                    <a:pt x="16" y="1198"/>
                  </a:lnTo>
                  <a:lnTo>
                    <a:pt x="21" y="1198"/>
                  </a:lnTo>
                  <a:lnTo>
                    <a:pt x="892" y="1176"/>
                  </a:lnTo>
                  <a:lnTo>
                    <a:pt x="1764" y="1154"/>
                  </a:lnTo>
                  <a:lnTo>
                    <a:pt x="1776" y="1154"/>
                  </a:lnTo>
                  <a:lnTo>
                    <a:pt x="1783" y="1147"/>
                  </a:lnTo>
                  <a:lnTo>
                    <a:pt x="1783" y="1135"/>
                  </a:lnTo>
                  <a:lnTo>
                    <a:pt x="1783" y="1116"/>
                  </a:lnTo>
                  <a:lnTo>
                    <a:pt x="1764" y="1116"/>
                  </a:lnTo>
                  <a:lnTo>
                    <a:pt x="1783" y="1116"/>
                  </a:lnTo>
                  <a:lnTo>
                    <a:pt x="1783" y="1030"/>
                  </a:lnTo>
                  <a:lnTo>
                    <a:pt x="1788" y="979"/>
                  </a:lnTo>
                  <a:lnTo>
                    <a:pt x="1792" y="926"/>
                  </a:lnTo>
                  <a:lnTo>
                    <a:pt x="1797" y="876"/>
                  </a:lnTo>
                  <a:lnTo>
                    <a:pt x="1826" y="725"/>
                  </a:lnTo>
                  <a:lnTo>
                    <a:pt x="1840" y="674"/>
                  </a:lnTo>
                  <a:lnTo>
                    <a:pt x="1855" y="626"/>
                  </a:lnTo>
                  <a:lnTo>
                    <a:pt x="1869" y="576"/>
                  </a:lnTo>
                  <a:lnTo>
                    <a:pt x="1888" y="528"/>
                  </a:lnTo>
                  <a:lnTo>
                    <a:pt x="1908" y="482"/>
                  </a:lnTo>
                  <a:lnTo>
                    <a:pt x="1927" y="434"/>
                  </a:lnTo>
                  <a:lnTo>
                    <a:pt x="1972" y="343"/>
                  </a:lnTo>
                  <a:lnTo>
                    <a:pt x="2052" y="211"/>
                  </a:lnTo>
                  <a:lnTo>
                    <a:pt x="2112" y="127"/>
                  </a:lnTo>
                  <a:lnTo>
                    <a:pt x="2176" y="48"/>
                  </a:lnTo>
                  <a:lnTo>
                    <a:pt x="2221" y="0"/>
                  </a:lnTo>
                </a:path>
              </a:pathLst>
            </a:custGeom>
            <a:solidFill>
              <a:srgbClr val="007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478" name="Freeform 102"/>
            <p:cNvSpPr>
              <a:spLocks/>
            </p:cNvSpPr>
            <p:nvPr/>
          </p:nvSpPr>
          <p:spPr bwMode="auto">
            <a:xfrm>
              <a:off x="7706" y="5952"/>
              <a:ext cx="195" cy="147"/>
            </a:xfrm>
            <a:custGeom>
              <a:avLst/>
              <a:gdLst/>
              <a:ahLst/>
              <a:cxnLst>
                <a:cxn ang="0">
                  <a:pos x="94" y="146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95" y="82"/>
                </a:cxn>
                <a:cxn ang="0">
                  <a:pos x="94" y="146"/>
                </a:cxn>
              </a:cxnLst>
              <a:rect l="0" t="0" r="r" b="b"/>
              <a:pathLst>
                <a:path w="195" h="147">
                  <a:moveTo>
                    <a:pt x="94" y="146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95" y="82"/>
                  </a:lnTo>
                  <a:lnTo>
                    <a:pt x="94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05" name="CaixaDeTexto 104"/>
          <p:cNvSpPr txBox="1"/>
          <p:nvPr/>
        </p:nvSpPr>
        <p:spPr>
          <a:xfrm>
            <a:off x="500034" y="278605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Receita Arrecadada </a:t>
            </a:r>
            <a:endParaRPr lang="pt-BR" b="1" dirty="0"/>
          </a:p>
        </p:txBody>
      </p:sp>
      <p:sp>
        <p:nvSpPr>
          <p:cNvPr id="107" name="Retângulo 106"/>
          <p:cNvSpPr/>
          <p:nvPr/>
        </p:nvSpPr>
        <p:spPr>
          <a:xfrm>
            <a:off x="2143108" y="1857364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4.644.607,68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CaixaDeTexto 107"/>
          <p:cNvSpPr txBox="1"/>
          <p:nvPr/>
        </p:nvSpPr>
        <p:spPr>
          <a:xfrm>
            <a:off x="3929058" y="4500570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cs typeface="Arial" pitchFamily="34" charset="0"/>
              </a:rPr>
              <a:t>MÉDIA MENSAL</a:t>
            </a:r>
          </a:p>
          <a:p>
            <a:r>
              <a:rPr lang="pt-BR" sz="2000" b="1" dirty="0" smtClean="0">
                <a:cs typeface="Arial" pitchFamily="34" charset="0"/>
              </a:rPr>
              <a:t>R$: 1.161.151,92</a:t>
            </a:r>
            <a:endParaRPr lang="pt-BR" sz="2000" b="1" dirty="0"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7159" y="3929066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Despesas Liquidadas</a:t>
            </a:r>
          </a:p>
        </p:txBody>
      </p:sp>
      <p:cxnSp>
        <p:nvCxnSpPr>
          <p:cNvPr id="22" name="Conector de seta reta 21"/>
          <p:cNvCxnSpPr/>
          <p:nvPr/>
        </p:nvCxnSpPr>
        <p:spPr>
          <a:xfrm flipV="1">
            <a:off x="1643042" y="2357430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do 23"/>
          <p:cNvCxnSpPr/>
          <p:nvPr/>
        </p:nvCxnSpPr>
        <p:spPr>
          <a:xfrm flipV="1">
            <a:off x="1273705" y="4575397"/>
            <a:ext cx="571504" cy="71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979712" y="4000504"/>
            <a:ext cx="194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sz="2400" b="1" dirty="0" smtClean="0"/>
              <a:t>4.377.570,11</a:t>
            </a:r>
            <a:endParaRPr lang="pt-BR" sz="2400" b="1" dirty="0"/>
          </a:p>
        </p:txBody>
      </p: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5698955"/>
              </p:ext>
            </p:extLst>
          </p:nvPr>
        </p:nvGraphicFramePr>
        <p:xfrm>
          <a:off x="428596" y="5500702"/>
          <a:ext cx="7929618" cy="608838"/>
        </p:xfrm>
        <a:graphic>
          <a:graphicData uri="http://schemas.openxmlformats.org/drawingml/2006/table">
            <a:tbl>
              <a:tblPr/>
              <a:tblGrid>
                <a:gridCol w="6343694"/>
                <a:gridCol w="1585924"/>
              </a:tblGrid>
              <a:tr h="161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Superávit Financeiro do Exercício Anterior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smtClean="0">
                          <a:latin typeface="+mn-lt"/>
                          <a:ea typeface="Times New Roman"/>
                          <a:cs typeface="Times New Roman"/>
                        </a:rPr>
                        <a:t>1.359.199,12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+mn-lt"/>
                          <a:ea typeface="Times New Roman"/>
                          <a:cs typeface="Times New Roman"/>
                        </a:rPr>
                        <a:t>Superávit Financeiro Apurado Até o Quadrimestre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+mn-lt"/>
                          <a:ea typeface="Times New Roman"/>
                          <a:cs typeface="Times New Roman"/>
                        </a:rPr>
                        <a:t>267.037,57</a:t>
                      </a:r>
                      <a:r>
                        <a:rPr lang="pt-BR" sz="15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14480" y="857232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ORÇAMENTO DE  DESPESAS 2019</a:t>
            </a:r>
            <a:endParaRPr lang="pt-BR" b="1" dirty="0"/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2000232" y="2243691"/>
            <a:ext cx="5786478" cy="3216087"/>
            <a:chOff x="5025" y="3230"/>
            <a:chExt cx="7092" cy="5064"/>
          </a:xfrm>
        </p:grpSpPr>
        <p:pic>
          <p:nvPicPr>
            <p:cNvPr id="4" name="Picture 8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25" y="3391"/>
              <a:ext cx="7092" cy="2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utoShape 82"/>
            <p:cNvSpPr>
              <a:spLocks/>
            </p:cNvSpPr>
            <p:nvPr/>
          </p:nvSpPr>
          <p:spPr bwMode="auto">
            <a:xfrm>
              <a:off x="5337" y="3684"/>
              <a:ext cx="6443" cy="2268"/>
            </a:xfrm>
            <a:custGeom>
              <a:avLst/>
              <a:gdLst/>
              <a:ahLst/>
              <a:cxnLst>
                <a:cxn ang="0">
                  <a:pos x="4" y="2257"/>
                </a:cxn>
                <a:cxn ang="0">
                  <a:pos x="84" y="2056"/>
                </a:cxn>
                <a:cxn ang="0">
                  <a:pos x="177" y="1861"/>
                </a:cxn>
                <a:cxn ang="0">
                  <a:pos x="280" y="1673"/>
                </a:cxn>
                <a:cxn ang="0">
                  <a:pos x="395" y="1493"/>
                </a:cxn>
                <a:cxn ang="0">
                  <a:pos x="521" y="1321"/>
                </a:cxn>
                <a:cxn ang="0">
                  <a:pos x="657" y="1157"/>
                </a:cxn>
                <a:cxn ang="0">
                  <a:pos x="803" y="1002"/>
                </a:cxn>
                <a:cxn ang="0">
                  <a:pos x="958" y="856"/>
                </a:cxn>
                <a:cxn ang="0">
                  <a:pos x="1122" y="720"/>
                </a:cxn>
                <a:cxn ang="0">
                  <a:pos x="1295" y="594"/>
                </a:cxn>
                <a:cxn ang="0">
                  <a:pos x="1475" y="479"/>
                </a:cxn>
                <a:cxn ang="0">
                  <a:pos x="1662" y="375"/>
                </a:cxn>
                <a:cxn ang="0">
                  <a:pos x="1857" y="283"/>
                </a:cxn>
                <a:cxn ang="0">
                  <a:pos x="2058" y="203"/>
                </a:cxn>
                <a:cxn ang="0">
                  <a:pos x="2265" y="135"/>
                </a:cxn>
                <a:cxn ang="0">
                  <a:pos x="2478" y="81"/>
                </a:cxn>
                <a:cxn ang="0">
                  <a:pos x="2696" y="40"/>
                </a:cxn>
                <a:cxn ang="0">
                  <a:pos x="2918" y="13"/>
                </a:cxn>
                <a:cxn ang="0">
                  <a:pos x="3145" y="1"/>
                </a:cxn>
                <a:cxn ang="0">
                  <a:pos x="3374" y="3"/>
                </a:cxn>
                <a:cxn ang="0">
                  <a:pos x="3599" y="21"/>
                </a:cxn>
                <a:cxn ang="0">
                  <a:pos x="3820" y="52"/>
                </a:cxn>
                <a:cxn ang="0">
                  <a:pos x="4036" y="98"/>
                </a:cxn>
                <a:cxn ang="0">
                  <a:pos x="4247" y="156"/>
                </a:cxn>
                <a:cxn ang="0">
                  <a:pos x="4452" y="228"/>
                </a:cxn>
                <a:cxn ang="0">
                  <a:pos x="4651" y="312"/>
                </a:cxn>
                <a:cxn ang="0">
                  <a:pos x="4844" y="409"/>
                </a:cxn>
                <a:cxn ang="0">
                  <a:pos x="5029" y="516"/>
                </a:cxn>
                <a:cxn ang="0">
                  <a:pos x="5207" y="635"/>
                </a:cxn>
                <a:cxn ang="0">
                  <a:pos x="5376" y="764"/>
                </a:cxn>
                <a:cxn ang="0">
                  <a:pos x="5537" y="903"/>
                </a:cxn>
                <a:cxn ang="0">
                  <a:pos x="5689" y="1052"/>
                </a:cxn>
                <a:cxn ang="0">
                  <a:pos x="5832" y="1211"/>
                </a:cxn>
                <a:cxn ang="0">
                  <a:pos x="5965" y="1377"/>
                </a:cxn>
                <a:cxn ang="0">
                  <a:pos x="6087" y="1552"/>
                </a:cxn>
                <a:cxn ang="0">
                  <a:pos x="6183" y="1709"/>
                </a:cxn>
                <a:cxn ang="0">
                  <a:pos x="3070" y="1715"/>
                </a:cxn>
                <a:cxn ang="0">
                  <a:pos x="2849" y="1749"/>
                </a:cxn>
                <a:cxn ang="0">
                  <a:pos x="2639" y="1810"/>
                </a:cxn>
                <a:cxn ang="0">
                  <a:pos x="2441" y="1896"/>
                </a:cxn>
                <a:cxn ang="0">
                  <a:pos x="2257" y="2006"/>
                </a:cxn>
                <a:cxn ang="0">
                  <a:pos x="2089" y="2137"/>
                </a:cxn>
                <a:cxn ang="0">
                  <a:pos x="1956" y="2268"/>
                </a:cxn>
                <a:cxn ang="0">
                  <a:pos x="4454" y="2235"/>
                </a:cxn>
                <a:cxn ang="0">
                  <a:pos x="4298" y="2091"/>
                </a:cxn>
                <a:cxn ang="0">
                  <a:pos x="4124" y="1967"/>
                </a:cxn>
                <a:cxn ang="0">
                  <a:pos x="3936" y="1865"/>
                </a:cxn>
                <a:cxn ang="0">
                  <a:pos x="3734" y="1787"/>
                </a:cxn>
                <a:cxn ang="0">
                  <a:pos x="3520" y="1735"/>
                </a:cxn>
                <a:cxn ang="0">
                  <a:pos x="3297" y="1710"/>
                </a:cxn>
                <a:cxn ang="0">
                  <a:pos x="6198" y="1735"/>
                </a:cxn>
                <a:cxn ang="0">
                  <a:pos x="6298" y="1925"/>
                </a:cxn>
                <a:cxn ang="0">
                  <a:pos x="6386" y="2122"/>
                </a:cxn>
                <a:cxn ang="0">
                  <a:pos x="6442" y="2268"/>
                </a:cxn>
              </a:cxnLst>
              <a:rect l="0" t="0" r="r" b="b"/>
              <a:pathLst>
                <a:path w="6443" h="2268">
                  <a:moveTo>
                    <a:pt x="1956" y="2268"/>
                  </a:moveTo>
                  <a:lnTo>
                    <a:pt x="0" y="2268"/>
                  </a:lnTo>
                  <a:lnTo>
                    <a:pt x="4" y="2257"/>
                  </a:lnTo>
                  <a:lnTo>
                    <a:pt x="30" y="2189"/>
                  </a:lnTo>
                  <a:lnTo>
                    <a:pt x="56" y="2122"/>
                  </a:lnTo>
                  <a:lnTo>
                    <a:pt x="84" y="2056"/>
                  </a:lnTo>
                  <a:lnTo>
                    <a:pt x="114" y="1990"/>
                  </a:lnTo>
                  <a:lnTo>
                    <a:pt x="145" y="1925"/>
                  </a:lnTo>
                  <a:lnTo>
                    <a:pt x="177" y="1861"/>
                  </a:lnTo>
                  <a:lnTo>
                    <a:pt x="210" y="1798"/>
                  </a:lnTo>
                  <a:lnTo>
                    <a:pt x="245" y="1735"/>
                  </a:lnTo>
                  <a:lnTo>
                    <a:pt x="280" y="1673"/>
                  </a:lnTo>
                  <a:lnTo>
                    <a:pt x="318" y="1612"/>
                  </a:lnTo>
                  <a:lnTo>
                    <a:pt x="356" y="1552"/>
                  </a:lnTo>
                  <a:lnTo>
                    <a:pt x="395" y="1493"/>
                  </a:lnTo>
                  <a:lnTo>
                    <a:pt x="436" y="1435"/>
                  </a:lnTo>
                  <a:lnTo>
                    <a:pt x="478" y="1377"/>
                  </a:lnTo>
                  <a:lnTo>
                    <a:pt x="521" y="1321"/>
                  </a:lnTo>
                  <a:lnTo>
                    <a:pt x="565" y="1265"/>
                  </a:lnTo>
                  <a:lnTo>
                    <a:pt x="611" y="1211"/>
                  </a:lnTo>
                  <a:lnTo>
                    <a:pt x="657" y="1157"/>
                  </a:lnTo>
                  <a:lnTo>
                    <a:pt x="705" y="1104"/>
                  </a:lnTo>
                  <a:lnTo>
                    <a:pt x="753" y="1052"/>
                  </a:lnTo>
                  <a:lnTo>
                    <a:pt x="803" y="1002"/>
                  </a:lnTo>
                  <a:lnTo>
                    <a:pt x="854" y="952"/>
                  </a:lnTo>
                  <a:lnTo>
                    <a:pt x="906" y="903"/>
                  </a:lnTo>
                  <a:lnTo>
                    <a:pt x="958" y="856"/>
                  </a:lnTo>
                  <a:lnTo>
                    <a:pt x="1012" y="809"/>
                  </a:lnTo>
                  <a:lnTo>
                    <a:pt x="1067" y="764"/>
                  </a:lnTo>
                  <a:lnTo>
                    <a:pt x="1122" y="720"/>
                  </a:lnTo>
                  <a:lnTo>
                    <a:pt x="1179" y="677"/>
                  </a:lnTo>
                  <a:lnTo>
                    <a:pt x="1236" y="635"/>
                  </a:lnTo>
                  <a:lnTo>
                    <a:pt x="1295" y="594"/>
                  </a:lnTo>
                  <a:lnTo>
                    <a:pt x="1354" y="555"/>
                  </a:lnTo>
                  <a:lnTo>
                    <a:pt x="1414" y="516"/>
                  </a:lnTo>
                  <a:lnTo>
                    <a:pt x="1475" y="479"/>
                  </a:lnTo>
                  <a:lnTo>
                    <a:pt x="1537" y="443"/>
                  </a:lnTo>
                  <a:lnTo>
                    <a:pt x="1599" y="409"/>
                  </a:lnTo>
                  <a:lnTo>
                    <a:pt x="1662" y="375"/>
                  </a:lnTo>
                  <a:lnTo>
                    <a:pt x="1727" y="343"/>
                  </a:lnTo>
                  <a:lnTo>
                    <a:pt x="1791" y="312"/>
                  </a:lnTo>
                  <a:lnTo>
                    <a:pt x="1857" y="283"/>
                  </a:lnTo>
                  <a:lnTo>
                    <a:pt x="1923" y="255"/>
                  </a:lnTo>
                  <a:lnTo>
                    <a:pt x="1991" y="228"/>
                  </a:lnTo>
                  <a:lnTo>
                    <a:pt x="2058" y="203"/>
                  </a:lnTo>
                  <a:lnTo>
                    <a:pt x="2127" y="179"/>
                  </a:lnTo>
                  <a:lnTo>
                    <a:pt x="2196" y="156"/>
                  </a:lnTo>
                  <a:lnTo>
                    <a:pt x="2265" y="135"/>
                  </a:lnTo>
                  <a:lnTo>
                    <a:pt x="2336" y="116"/>
                  </a:lnTo>
                  <a:lnTo>
                    <a:pt x="2407" y="98"/>
                  </a:lnTo>
                  <a:lnTo>
                    <a:pt x="2478" y="81"/>
                  </a:lnTo>
                  <a:lnTo>
                    <a:pt x="2550" y="66"/>
                  </a:lnTo>
                  <a:lnTo>
                    <a:pt x="2623" y="52"/>
                  </a:lnTo>
                  <a:lnTo>
                    <a:pt x="2696" y="40"/>
                  </a:lnTo>
                  <a:lnTo>
                    <a:pt x="2770" y="30"/>
                  </a:lnTo>
                  <a:lnTo>
                    <a:pt x="2844" y="21"/>
                  </a:lnTo>
                  <a:lnTo>
                    <a:pt x="2918" y="13"/>
                  </a:lnTo>
                  <a:lnTo>
                    <a:pt x="2994" y="7"/>
                  </a:lnTo>
                  <a:lnTo>
                    <a:pt x="3069" y="3"/>
                  </a:lnTo>
                  <a:lnTo>
                    <a:pt x="3145" y="1"/>
                  </a:lnTo>
                  <a:lnTo>
                    <a:pt x="3221" y="0"/>
                  </a:lnTo>
                  <a:lnTo>
                    <a:pt x="3298" y="1"/>
                  </a:lnTo>
                  <a:lnTo>
                    <a:pt x="3374" y="3"/>
                  </a:lnTo>
                  <a:lnTo>
                    <a:pt x="3449" y="7"/>
                  </a:lnTo>
                  <a:lnTo>
                    <a:pt x="3524" y="13"/>
                  </a:lnTo>
                  <a:lnTo>
                    <a:pt x="3599" y="21"/>
                  </a:lnTo>
                  <a:lnTo>
                    <a:pt x="3673" y="30"/>
                  </a:lnTo>
                  <a:lnTo>
                    <a:pt x="3747" y="40"/>
                  </a:lnTo>
                  <a:lnTo>
                    <a:pt x="3820" y="52"/>
                  </a:lnTo>
                  <a:lnTo>
                    <a:pt x="3893" y="66"/>
                  </a:lnTo>
                  <a:lnTo>
                    <a:pt x="3965" y="81"/>
                  </a:lnTo>
                  <a:lnTo>
                    <a:pt x="4036" y="98"/>
                  </a:lnTo>
                  <a:lnTo>
                    <a:pt x="4107" y="116"/>
                  </a:lnTo>
                  <a:lnTo>
                    <a:pt x="4177" y="135"/>
                  </a:lnTo>
                  <a:lnTo>
                    <a:pt x="4247" y="156"/>
                  </a:lnTo>
                  <a:lnTo>
                    <a:pt x="4316" y="179"/>
                  </a:lnTo>
                  <a:lnTo>
                    <a:pt x="4385" y="203"/>
                  </a:lnTo>
                  <a:lnTo>
                    <a:pt x="4452" y="228"/>
                  </a:lnTo>
                  <a:lnTo>
                    <a:pt x="4519" y="255"/>
                  </a:lnTo>
                  <a:lnTo>
                    <a:pt x="4586" y="283"/>
                  </a:lnTo>
                  <a:lnTo>
                    <a:pt x="4651" y="312"/>
                  </a:lnTo>
                  <a:lnTo>
                    <a:pt x="4716" y="343"/>
                  </a:lnTo>
                  <a:lnTo>
                    <a:pt x="4780" y="375"/>
                  </a:lnTo>
                  <a:lnTo>
                    <a:pt x="4844" y="409"/>
                  </a:lnTo>
                  <a:lnTo>
                    <a:pt x="4906" y="443"/>
                  </a:lnTo>
                  <a:lnTo>
                    <a:pt x="4968" y="479"/>
                  </a:lnTo>
                  <a:lnTo>
                    <a:pt x="5029" y="516"/>
                  </a:lnTo>
                  <a:lnTo>
                    <a:pt x="5089" y="555"/>
                  </a:lnTo>
                  <a:lnTo>
                    <a:pt x="5148" y="594"/>
                  </a:lnTo>
                  <a:lnTo>
                    <a:pt x="5207" y="635"/>
                  </a:lnTo>
                  <a:lnTo>
                    <a:pt x="5264" y="677"/>
                  </a:lnTo>
                  <a:lnTo>
                    <a:pt x="5321" y="720"/>
                  </a:lnTo>
                  <a:lnTo>
                    <a:pt x="5376" y="764"/>
                  </a:lnTo>
                  <a:lnTo>
                    <a:pt x="5431" y="809"/>
                  </a:lnTo>
                  <a:lnTo>
                    <a:pt x="5485" y="856"/>
                  </a:lnTo>
                  <a:lnTo>
                    <a:pt x="5537" y="903"/>
                  </a:lnTo>
                  <a:lnTo>
                    <a:pt x="5589" y="952"/>
                  </a:lnTo>
                  <a:lnTo>
                    <a:pt x="5640" y="1002"/>
                  </a:lnTo>
                  <a:lnTo>
                    <a:pt x="5689" y="1052"/>
                  </a:lnTo>
                  <a:lnTo>
                    <a:pt x="5738" y="1104"/>
                  </a:lnTo>
                  <a:lnTo>
                    <a:pt x="5786" y="1157"/>
                  </a:lnTo>
                  <a:lnTo>
                    <a:pt x="5832" y="1211"/>
                  </a:lnTo>
                  <a:lnTo>
                    <a:pt x="5877" y="1265"/>
                  </a:lnTo>
                  <a:lnTo>
                    <a:pt x="5922" y="1321"/>
                  </a:lnTo>
                  <a:lnTo>
                    <a:pt x="5965" y="1377"/>
                  </a:lnTo>
                  <a:lnTo>
                    <a:pt x="6007" y="1435"/>
                  </a:lnTo>
                  <a:lnTo>
                    <a:pt x="6047" y="1493"/>
                  </a:lnTo>
                  <a:lnTo>
                    <a:pt x="6087" y="1552"/>
                  </a:lnTo>
                  <a:lnTo>
                    <a:pt x="6125" y="1612"/>
                  </a:lnTo>
                  <a:lnTo>
                    <a:pt x="6162" y="1673"/>
                  </a:lnTo>
                  <a:lnTo>
                    <a:pt x="6183" y="1709"/>
                  </a:lnTo>
                  <a:lnTo>
                    <a:pt x="3221" y="1709"/>
                  </a:lnTo>
                  <a:lnTo>
                    <a:pt x="3145" y="1710"/>
                  </a:lnTo>
                  <a:lnTo>
                    <a:pt x="3070" y="1715"/>
                  </a:lnTo>
                  <a:lnTo>
                    <a:pt x="2995" y="1724"/>
                  </a:lnTo>
                  <a:lnTo>
                    <a:pt x="2922" y="1735"/>
                  </a:lnTo>
                  <a:lnTo>
                    <a:pt x="2849" y="1749"/>
                  </a:lnTo>
                  <a:lnTo>
                    <a:pt x="2778" y="1767"/>
                  </a:lnTo>
                  <a:lnTo>
                    <a:pt x="2708" y="1787"/>
                  </a:lnTo>
                  <a:lnTo>
                    <a:pt x="2639" y="1810"/>
                  </a:lnTo>
                  <a:lnTo>
                    <a:pt x="2572" y="1836"/>
                  </a:lnTo>
                  <a:lnTo>
                    <a:pt x="2506" y="1865"/>
                  </a:lnTo>
                  <a:lnTo>
                    <a:pt x="2441" y="1896"/>
                  </a:lnTo>
                  <a:lnTo>
                    <a:pt x="2378" y="1930"/>
                  </a:lnTo>
                  <a:lnTo>
                    <a:pt x="2317" y="1967"/>
                  </a:lnTo>
                  <a:lnTo>
                    <a:pt x="2257" y="2006"/>
                  </a:lnTo>
                  <a:lnTo>
                    <a:pt x="2199" y="2047"/>
                  </a:lnTo>
                  <a:lnTo>
                    <a:pt x="2143" y="2091"/>
                  </a:lnTo>
                  <a:lnTo>
                    <a:pt x="2089" y="2137"/>
                  </a:lnTo>
                  <a:lnTo>
                    <a:pt x="2037" y="2185"/>
                  </a:lnTo>
                  <a:lnTo>
                    <a:pt x="1986" y="2235"/>
                  </a:lnTo>
                  <a:lnTo>
                    <a:pt x="1956" y="2268"/>
                  </a:lnTo>
                  <a:close/>
                  <a:moveTo>
                    <a:pt x="6442" y="2268"/>
                  </a:moveTo>
                  <a:lnTo>
                    <a:pt x="4485" y="2268"/>
                  </a:lnTo>
                  <a:lnTo>
                    <a:pt x="4454" y="2235"/>
                  </a:lnTo>
                  <a:lnTo>
                    <a:pt x="4404" y="2185"/>
                  </a:lnTo>
                  <a:lnTo>
                    <a:pt x="4352" y="2137"/>
                  </a:lnTo>
                  <a:lnTo>
                    <a:pt x="4298" y="2091"/>
                  </a:lnTo>
                  <a:lnTo>
                    <a:pt x="4242" y="2047"/>
                  </a:lnTo>
                  <a:lnTo>
                    <a:pt x="4184" y="2006"/>
                  </a:lnTo>
                  <a:lnTo>
                    <a:pt x="4124" y="1967"/>
                  </a:lnTo>
                  <a:lnTo>
                    <a:pt x="4063" y="1930"/>
                  </a:lnTo>
                  <a:lnTo>
                    <a:pt x="4000" y="1896"/>
                  </a:lnTo>
                  <a:lnTo>
                    <a:pt x="3936" y="1865"/>
                  </a:lnTo>
                  <a:lnTo>
                    <a:pt x="3870" y="1836"/>
                  </a:lnTo>
                  <a:lnTo>
                    <a:pt x="3802" y="1810"/>
                  </a:lnTo>
                  <a:lnTo>
                    <a:pt x="3734" y="1787"/>
                  </a:lnTo>
                  <a:lnTo>
                    <a:pt x="3664" y="1767"/>
                  </a:lnTo>
                  <a:lnTo>
                    <a:pt x="3593" y="1749"/>
                  </a:lnTo>
                  <a:lnTo>
                    <a:pt x="3520" y="1735"/>
                  </a:lnTo>
                  <a:lnTo>
                    <a:pt x="3447" y="1724"/>
                  </a:lnTo>
                  <a:lnTo>
                    <a:pt x="3373" y="1715"/>
                  </a:lnTo>
                  <a:lnTo>
                    <a:pt x="3297" y="1710"/>
                  </a:lnTo>
                  <a:lnTo>
                    <a:pt x="3221" y="1709"/>
                  </a:lnTo>
                  <a:lnTo>
                    <a:pt x="6183" y="1709"/>
                  </a:lnTo>
                  <a:lnTo>
                    <a:pt x="6198" y="1735"/>
                  </a:lnTo>
                  <a:lnTo>
                    <a:pt x="6233" y="1798"/>
                  </a:lnTo>
                  <a:lnTo>
                    <a:pt x="6266" y="1861"/>
                  </a:lnTo>
                  <a:lnTo>
                    <a:pt x="6298" y="1925"/>
                  </a:lnTo>
                  <a:lnTo>
                    <a:pt x="6329" y="1990"/>
                  </a:lnTo>
                  <a:lnTo>
                    <a:pt x="6358" y="2056"/>
                  </a:lnTo>
                  <a:lnTo>
                    <a:pt x="6386" y="2122"/>
                  </a:lnTo>
                  <a:lnTo>
                    <a:pt x="6413" y="2189"/>
                  </a:lnTo>
                  <a:lnTo>
                    <a:pt x="6439" y="2257"/>
                  </a:lnTo>
                  <a:lnTo>
                    <a:pt x="6442" y="2268"/>
                  </a:lnTo>
                  <a:close/>
                </a:path>
              </a:pathLst>
            </a:custGeom>
            <a:solidFill>
              <a:srgbClr val="1636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AutoShape 83"/>
            <p:cNvSpPr>
              <a:spLocks/>
            </p:cNvSpPr>
            <p:nvPr/>
          </p:nvSpPr>
          <p:spPr bwMode="auto">
            <a:xfrm>
              <a:off x="5330" y="3676"/>
              <a:ext cx="6456" cy="2276"/>
            </a:xfrm>
            <a:custGeom>
              <a:avLst/>
              <a:gdLst/>
              <a:ahLst/>
              <a:cxnLst>
                <a:cxn ang="0">
                  <a:pos x="69" y="2093"/>
                </a:cxn>
                <a:cxn ang="0">
                  <a:pos x="386" y="1512"/>
                </a:cxn>
                <a:cxn ang="0">
                  <a:pos x="803" y="1003"/>
                </a:cxn>
                <a:cxn ang="0">
                  <a:pos x="1312" y="585"/>
                </a:cxn>
                <a:cxn ang="0">
                  <a:pos x="1893" y="269"/>
                </a:cxn>
                <a:cxn ang="0">
                  <a:pos x="2536" y="69"/>
                </a:cxn>
                <a:cxn ang="0">
                  <a:pos x="3227" y="0"/>
                </a:cxn>
                <a:cxn ang="0">
                  <a:pos x="3052" y="19"/>
                </a:cxn>
                <a:cxn ang="0">
                  <a:pos x="2375" y="122"/>
                </a:cxn>
                <a:cxn ang="0">
                  <a:pos x="1747" y="350"/>
                </a:cxn>
                <a:cxn ang="0">
                  <a:pos x="1185" y="693"/>
                </a:cxn>
                <a:cxn ang="0">
                  <a:pos x="700" y="1133"/>
                </a:cxn>
                <a:cxn ang="0">
                  <a:pos x="309" y="1658"/>
                </a:cxn>
                <a:cxn ang="0">
                  <a:pos x="21" y="2253"/>
                </a:cxn>
                <a:cxn ang="0">
                  <a:pos x="6434" y="2253"/>
                </a:cxn>
                <a:cxn ang="0">
                  <a:pos x="6146" y="1658"/>
                </a:cxn>
                <a:cxn ang="0">
                  <a:pos x="5755" y="1133"/>
                </a:cxn>
                <a:cxn ang="0">
                  <a:pos x="5270" y="691"/>
                </a:cxn>
                <a:cxn ang="0">
                  <a:pos x="4706" y="350"/>
                </a:cxn>
                <a:cxn ang="0">
                  <a:pos x="4079" y="122"/>
                </a:cxn>
                <a:cxn ang="0">
                  <a:pos x="3403" y="19"/>
                </a:cxn>
                <a:cxn ang="0">
                  <a:pos x="3751" y="38"/>
                </a:cxn>
                <a:cxn ang="0">
                  <a:pos x="4406" y="209"/>
                </a:cxn>
                <a:cxn ang="0">
                  <a:pos x="5006" y="497"/>
                </a:cxn>
                <a:cxn ang="0">
                  <a:pos x="5531" y="890"/>
                </a:cxn>
                <a:cxn ang="0">
                  <a:pos x="5973" y="1377"/>
                </a:cxn>
                <a:cxn ang="0">
                  <a:pos x="6316" y="1941"/>
                </a:cxn>
                <a:cxn ang="0">
                  <a:pos x="3271" y="1711"/>
                </a:cxn>
                <a:cxn ang="0">
                  <a:pos x="1974" y="2275"/>
                </a:cxn>
                <a:cxn ang="0">
                  <a:pos x="2073" y="2155"/>
                </a:cxn>
                <a:cxn ang="0">
                  <a:pos x="2337" y="1958"/>
                </a:cxn>
                <a:cxn ang="0">
                  <a:pos x="2558" y="1845"/>
                </a:cxn>
                <a:cxn ang="0">
                  <a:pos x="2839" y="1754"/>
                </a:cxn>
                <a:cxn ang="0">
                  <a:pos x="3139" y="1711"/>
                </a:cxn>
                <a:cxn ang="0">
                  <a:pos x="3446" y="1723"/>
                </a:cxn>
                <a:cxn ang="0">
                  <a:pos x="3095" y="1728"/>
                </a:cxn>
                <a:cxn ang="0">
                  <a:pos x="2762" y="1788"/>
                </a:cxn>
                <a:cxn ang="0">
                  <a:pos x="2603" y="1843"/>
                </a:cxn>
                <a:cxn ang="0">
                  <a:pos x="2344" y="1970"/>
                </a:cxn>
                <a:cxn ang="0">
                  <a:pos x="2083" y="2167"/>
                </a:cxn>
                <a:cxn ang="0">
                  <a:pos x="4481" y="2275"/>
                </a:cxn>
                <a:cxn ang="0">
                  <a:pos x="4180" y="2016"/>
                </a:cxn>
                <a:cxn ang="0">
                  <a:pos x="3890" y="1857"/>
                </a:cxn>
                <a:cxn ang="0">
                  <a:pos x="3571" y="1759"/>
                </a:cxn>
                <a:cxn ang="0">
                  <a:pos x="3316" y="1725"/>
                </a:cxn>
                <a:cxn ang="0">
                  <a:pos x="3573" y="1745"/>
                </a:cxn>
                <a:cxn ang="0">
                  <a:pos x="3777" y="1800"/>
                </a:cxn>
                <a:cxn ang="0">
                  <a:pos x="4046" y="1917"/>
                </a:cxn>
                <a:cxn ang="0">
                  <a:pos x="4319" y="2102"/>
                </a:cxn>
                <a:cxn ang="0">
                  <a:pos x="4501" y="2275"/>
                </a:cxn>
              </a:cxnLst>
              <a:rect l="0" t="0" r="r" b="b"/>
              <a:pathLst>
                <a:path w="6456" h="2276">
                  <a:moveTo>
                    <a:pt x="14" y="2275"/>
                  </a:moveTo>
                  <a:lnTo>
                    <a:pt x="0" y="2275"/>
                  </a:lnTo>
                  <a:lnTo>
                    <a:pt x="9" y="2249"/>
                  </a:lnTo>
                  <a:lnTo>
                    <a:pt x="69" y="2093"/>
                  </a:lnTo>
                  <a:lnTo>
                    <a:pt x="139" y="1941"/>
                  </a:lnTo>
                  <a:lnTo>
                    <a:pt x="213" y="1793"/>
                  </a:lnTo>
                  <a:lnTo>
                    <a:pt x="297" y="1649"/>
                  </a:lnTo>
                  <a:lnTo>
                    <a:pt x="386" y="1512"/>
                  </a:lnTo>
                  <a:lnTo>
                    <a:pt x="482" y="1377"/>
                  </a:lnTo>
                  <a:lnTo>
                    <a:pt x="583" y="1248"/>
                  </a:lnTo>
                  <a:lnTo>
                    <a:pt x="691" y="1123"/>
                  </a:lnTo>
                  <a:lnTo>
                    <a:pt x="803" y="1003"/>
                  </a:lnTo>
                  <a:lnTo>
                    <a:pt x="923" y="890"/>
                  </a:lnTo>
                  <a:lnTo>
                    <a:pt x="1048" y="782"/>
                  </a:lnTo>
                  <a:lnTo>
                    <a:pt x="1178" y="681"/>
                  </a:lnTo>
                  <a:lnTo>
                    <a:pt x="1312" y="585"/>
                  </a:lnTo>
                  <a:lnTo>
                    <a:pt x="1451" y="497"/>
                  </a:lnTo>
                  <a:lnTo>
                    <a:pt x="1593" y="413"/>
                  </a:lnTo>
                  <a:lnTo>
                    <a:pt x="1742" y="338"/>
                  </a:lnTo>
                  <a:lnTo>
                    <a:pt x="1893" y="269"/>
                  </a:lnTo>
                  <a:lnTo>
                    <a:pt x="2049" y="209"/>
                  </a:lnTo>
                  <a:lnTo>
                    <a:pt x="2207" y="153"/>
                  </a:lnTo>
                  <a:lnTo>
                    <a:pt x="2371" y="108"/>
                  </a:lnTo>
                  <a:lnTo>
                    <a:pt x="2536" y="69"/>
                  </a:lnTo>
                  <a:lnTo>
                    <a:pt x="2707" y="38"/>
                  </a:lnTo>
                  <a:lnTo>
                    <a:pt x="2877" y="17"/>
                  </a:lnTo>
                  <a:lnTo>
                    <a:pt x="3052" y="5"/>
                  </a:lnTo>
                  <a:lnTo>
                    <a:pt x="3227" y="0"/>
                  </a:lnTo>
                  <a:lnTo>
                    <a:pt x="3405" y="5"/>
                  </a:lnTo>
                  <a:lnTo>
                    <a:pt x="3543" y="14"/>
                  </a:lnTo>
                  <a:lnTo>
                    <a:pt x="3227" y="14"/>
                  </a:lnTo>
                  <a:lnTo>
                    <a:pt x="3052" y="19"/>
                  </a:lnTo>
                  <a:lnTo>
                    <a:pt x="2879" y="31"/>
                  </a:lnTo>
                  <a:lnTo>
                    <a:pt x="2707" y="53"/>
                  </a:lnTo>
                  <a:lnTo>
                    <a:pt x="2539" y="84"/>
                  </a:lnTo>
                  <a:lnTo>
                    <a:pt x="2375" y="122"/>
                  </a:lnTo>
                  <a:lnTo>
                    <a:pt x="2212" y="168"/>
                  </a:lnTo>
                  <a:lnTo>
                    <a:pt x="2054" y="221"/>
                  </a:lnTo>
                  <a:lnTo>
                    <a:pt x="1898" y="283"/>
                  </a:lnTo>
                  <a:lnTo>
                    <a:pt x="1747" y="350"/>
                  </a:lnTo>
                  <a:lnTo>
                    <a:pt x="1600" y="427"/>
                  </a:lnTo>
                  <a:lnTo>
                    <a:pt x="1459" y="509"/>
                  </a:lnTo>
                  <a:lnTo>
                    <a:pt x="1319" y="597"/>
                  </a:lnTo>
                  <a:lnTo>
                    <a:pt x="1185" y="693"/>
                  </a:lnTo>
                  <a:lnTo>
                    <a:pt x="1055" y="794"/>
                  </a:lnTo>
                  <a:lnTo>
                    <a:pt x="933" y="900"/>
                  </a:lnTo>
                  <a:lnTo>
                    <a:pt x="813" y="1015"/>
                  </a:lnTo>
                  <a:lnTo>
                    <a:pt x="700" y="1133"/>
                  </a:lnTo>
                  <a:lnTo>
                    <a:pt x="595" y="1257"/>
                  </a:lnTo>
                  <a:lnTo>
                    <a:pt x="491" y="1385"/>
                  </a:lnTo>
                  <a:lnTo>
                    <a:pt x="398" y="1519"/>
                  </a:lnTo>
                  <a:lnTo>
                    <a:pt x="309" y="1658"/>
                  </a:lnTo>
                  <a:lnTo>
                    <a:pt x="227" y="1800"/>
                  </a:lnTo>
                  <a:lnTo>
                    <a:pt x="151" y="1949"/>
                  </a:lnTo>
                  <a:lnTo>
                    <a:pt x="83" y="2100"/>
                  </a:lnTo>
                  <a:lnTo>
                    <a:pt x="21" y="2253"/>
                  </a:lnTo>
                  <a:lnTo>
                    <a:pt x="14" y="2275"/>
                  </a:lnTo>
                  <a:close/>
                  <a:moveTo>
                    <a:pt x="6455" y="2275"/>
                  </a:moveTo>
                  <a:lnTo>
                    <a:pt x="6441" y="2275"/>
                  </a:lnTo>
                  <a:lnTo>
                    <a:pt x="6434" y="2253"/>
                  </a:lnTo>
                  <a:lnTo>
                    <a:pt x="6371" y="2097"/>
                  </a:lnTo>
                  <a:lnTo>
                    <a:pt x="6304" y="1946"/>
                  </a:lnTo>
                  <a:lnTo>
                    <a:pt x="6227" y="1800"/>
                  </a:lnTo>
                  <a:lnTo>
                    <a:pt x="6146" y="1658"/>
                  </a:lnTo>
                  <a:lnTo>
                    <a:pt x="6057" y="1519"/>
                  </a:lnTo>
                  <a:lnTo>
                    <a:pt x="5961" y="1385"/>
                  </a:lnTo>
                  <a:lnTo>
                    <a:pt x="5860" y="1255"/>
                  </a:lnTo>
                  <a:lnTo>
                    <a:pt x="5755" y="1133"/>
                  </a:lnTo>
                  <a:lnTo>
                    <a:pt x="5639" y="1013"/>
                  </a:lnTo>
                  <a:lnTo>
                    <a:pt x="5522" y="900"/>
                  </a:lnTo>
                  <a:lnTo>
                    <a:pt x="5397" y="794"/>
                  </a:lnTo>
                  <a:lnTo>
                    <a:pt x="5270" y="691"/>
                  </a:lnTo>
                  <a:lnTo>
                    <a:pt x="5135" y="597"/>
                  </a:lnTo>
                  <a:lnTo>
                    <a:pt x="4996" y="509"/>
                  </a:lnTo>
                  <a:lnTo>
                    <a:pt x="4855" y="427"/>
                  </a:lnTo>
                  <a:lnTo>
                    <a:pt x="4706" y="350"/>
                  </a:lnTo>
                  <a:lnTo>
                    <a:pt x="4555" y="283"/>
                  </a:lnTo>
                  <a:lnTo>
                    <a:pt x="4401" y="221"/>
                  </a:lnTo>
                  <a:lnTo>
                    <a:pt x="4243" y="168"/>
                  </a:lnTo>
                  <a:lnTo>
                    <a:pt x="4079" y="122"/>
                  </a:lnTo>
                  <a:lnTo>
                    <a:pt x="3916" y="84"/>
                  </a:lnTo>
                  <a:lnTo>
                    <a:pt x="3746" y="53"/>
                  </a:lnTo>
                  <a:lnTo>
                    <a:pt x="3575" y="31"/>
                  </a:lnTo>
                  <a:lnTo>
                    <a:pt x="3403" y="19"/>
                  </a:lnTo>
                  <a:lnTo>
                    <a:pt x="3227" y="14"/>
                  </a:lnTo>
                  <a:lnTo>
                    <a:pt x="3543" y="14"/>
                  </a:lnTo>
                  <a:lnTo>
                    <a:pt x="3578" y="17"/>
                  </a:lnTo>
                  <a:lnTo>
                    <a:pt x="3751" y="38"/>
                  </a:lnTo>
                  <a:lnTo>
                    <a:pt x="3919" y="69"/>
                  </a:lnTo>
                  <a:lnTo>
                    <a:pt x="4084" y="108"/>
                  </a:lnTo>
                  <a:lnTo>
                    <a:pt x="4247" y="153"/>
                  </a:lnTo>
                  <a:lnTo>
                    <a:pt x="4406" y="209"/>
                  </a:lnTo>
                  <a:lnTo>
                    <a:pt x="4562" y="269"/>
                  </a:lnTo>
                  <a:lnTo>
                    <a:pt x="4713" y="338"/>
                  </a:lnTo>
                  <a:lnTo>
                    <a:pt x="4862" y="413"/>
                  </a:lnTo>
                  <a:lnTo>
                    <a:pt x="5006" y="497"/>
                  </a:lnTo>
                  <a:lnTo>
                    <a:pt x="5143" y="585"/>
                  </a:lnTo>
                  <a:lnTo>
                    <a:pt x="5277" y="681"/>
                  </a:lnTo>
                  <a:lnTo>
                    <a:pt x="5407" y="782"/>
                  </a:lnTo>
                  <a:lnTo>
                    <a:pt x="5531" y="890"/>
                  </a:lnTo>
                  <a:lnTo>
                    <a:pt x="5651" y="1003"/>
                  </a:lnTo>
                  <a:lnTo>
                    <a:pt x="5764" y="1123"/>
                  </a:lnTo>
                  <a:lnTo>
                    <a:pt x="5872" y="1248"/>
                  </a:lnTo>
                  <a:lnTo>
                    <a:pt x="5973" y="1377"/>
                  </a:lnTo>
                  <a:lnTo>
                    <a:pt x="6069" y="1512"/>
                  </a:lnTo>
                  <a:lnTo>
                    <a:pt x="6158" y="1651"/>
                  </a:lnTo>
                  <a:lnTo>
                    <a:pt x="6242" y="1793"/>
                  </a:lnTo>
                  <a:lnTo>
                    <a:pt x="6316" y="1941"/>
                  </a:lnTo>
                  <a:lnTo>
                    <a:pt x="6386" y="2093"/>
                  </a:lnTo>
                  <a:lnTo>
                    <a:pt x="6446" y="2249"/>
                  </a:lnTo>
                  <a:lnTo>
                    <a:pt x="6455" y="2275"/>
                  </a:lnTo>
                  <a:close/>
                  <a:moveTo>
                    <a:pt x="3271" y="1711"/>
                  </a:moveTo>
                  <a:lnTo>
                    <a:pt x="3182" y="1711"/>
                  </a:lnTo>
                  <a:lnTo>
                    <a:pt x="3227" y="1709"/>
                  </a:lnTo>
                  <a:lnTo>
                    <a:pt x="3271" y="1711"/>
                  </a:lnTo>
                  <a:close/>
                  <a:moveTo>
                    <a:pt x="1974" y="2275"/>
                  </a:moveTo>
                  <a:lnTo>
                    <a:pt x="1953" y="2275"/>
                  </a:lnTo>
                  <a:lnTo>
                    <a:pt x="1955" y="2273"/>
                  </a:lnTo>
                  <a:lnTo>
                    <a:pt x="2013" y="2213"/>
                  </a:lnTo>
                  <a:lnTo>
                    <a:pt x="2073" y="2155"/>
                  </a:lnTo>
                  <a:lnTo>
                    <a:pt x="2135" y="2102"/>
                  </a:lnTo>
                  <a:lnTo>
                    <a:pt x="2200" y="2052"/>
                  </a:lnTo>
                  <a:lnTo>
                    <a:pt x="2267" y="2004"/>
                  </a:lnTo>
                  <a:lnTo>
                    <a:pt x="2337" y="1958"/>
                  </a:lnTo>
                  <a:lnTo>
                    <a:pt x="2409" y="1917"/>
                  </a:lnTo>
                  <a:lnTo>
                    <a:pt x="2483" y="1879"/>
                  </a:lnTo>
                  <a:lnTo>
                    <a:pt x="2519" y="1862"/>
                  </a:lnTo>
                  <a:lnTo>
                    <a:pt x="2558" y="1845"/>
                  </a:lnTo>
                  <a:lnTo>
                    <a:pt x="2599" y="1829"/>
                  </a:lnTo>
                  <a:lnTo>
                    <a:pt x="2675" y="1800"/>
                  </a:lnTo>
                  <a:lnTo>
                    <a:pt x="2798" y="1764"/>
                  </a:lnTo>
                  <a:lnTo>
                    <a:pt x="2839" y="1754"/>
                  </a:lnTo>
                  <a:lnTo>
                    <a:pt x="2882" y="1745"/>
                  </a:lnTo>
                  <a:lnTo>
                    <a:pt x="3009" y="1723"/>
                  </a:lnTo>
                  <a:lnTo>
                    <a:pt x="3095" y="1713"/>
                  </a:lnTo>
                  <a:lnTo>
                    <a:pt x="3139" y="1711"/>
                  </a:lnTo>
                  <a:lnTo>
                    <a:pt x="3316" y="1711"/>
                  </a:lnTo>
                  <a:lnTo>
                    <a:pt x="3359" y="1716"/>
                  </a:lnTo>
                  <a:lnTo>
                    <a:pt x="3403" y="1718"/>
                  </a:lnTo>
                  <a:lnTo>
                    <a:pt x="3446" y="1723"/>
                  </a:lnTo>
                  <a:lnTo>
                    <a:pt x="3227" y="1723"/>
                  </a:lnTo>
                  <a:lnTo>
                    <a:pt x="3184" y="1725"/>
                  </a:lnTo>
                  <a:lnTo>
                    <a:pt x="3139" y="1725"/>
                  </a:lnTo>
                  <a:lnTo>
                    <a:pt x="3095" y="1728"/>
                  </a:lnTo>
                  <a:lnTo>
                    <a:pt x="3011" y="1737"/>
                  </a:lnTo>
                  <a:lnTo>
                    <a:pt x="2968" y="1745"/>
                  </a:lnTo>
                  <a:lnTo>
                    <a:pt x="2925" y="1749"/>
                  </a:lnTo>
                  <a:lnTo>
                    <a:pt x="2762" y="1788"/>
                  </a:lnTo>
                  <a:lnTo>
                    <a:pt x="2721" y="1800"/>
                  </a:lnTo>
                  <a:lnTo>
                    <a:pt x="2680" y="1814"/>
                  </a:lnTo>
                  <a:lnTo>
                    <a:pt x="2642" y="1826"/>
                  </a:lnTo>
                  <a:lnTo>
                    <a:pt x="2603" y="1843"/>
                  </a:lnTo>
                  <a:lnTo>
                    <a:pt x="2565" y="1857"/>
                  </a:lnTo>
                  <a:lnTo>
                    <a:pt x="2488" y="1891"/>
                  </a:lnTo>
                  <a:lnTo>
                    <a:pt x="2416" y="1929"/>
                  </a:lnTo>
                  <a:lnTo>
                    <a:pt x="2344" y="1970"/>
                  </a:lnTo>
                  <a:lnTo>
                    <a:pt x="2275" y="2016"/>
                  </a:lnTo>
                  <a:lnTo>
                    <a:pt x="2210" y="2061"/>
                  </a:lnTo>
                  <a:lnTo>
                    <a:pt x="2145" y="2112"/>
                  </a:lnTo>
                  <a:lnTo>
                    <a:pt x="2083" y="2167"/>
                  </a:lnTo>
                  <a:lnTo>
                    <a:pt x="2023" y="2222"/>
                  </a:lnTo>
                  <a:lnTo>
                    <a:pt x="1974" y="2275"/>
                  </a:lnTo>
                  <a:close/>
                  <a:moveTo>
                    <a:pt x="4501" y="2275"/>
                  </a:moveTo>
                  <a:lnTo>
                    <a:pt x="4481" y="2275"/>
                  </a:lnTo>
                  <a:lnTo>
                    <a:pt x="4432" y="2222"/>
                  </a:lnTo>
                  <a:lnTo>
                    <a:pt x="4372" y="2167"/>
                  </a:lnTo>
                  <a:lnTo>
                    <a:pt x="4247" y="2061"/>
                  </a:lnTo>
                  <a:lnTo>
                    <a:pt x="4180" y="2016"/>
                  </a:lnTo>
                  <a:lnTo>
                    <a:pt x="4111" y="1970"/>
                  </a:lnTo>
                  <a:lnTo>
                    <a:pt x="4039" y="1929"/>
                  </a:lnTo>
                  <a:lnTo>
                    <a:pt x="3967" y="1891"/>
                  </a:lnTo>
                  <a:lnTo>
                    <a:pt x="3890" y="1857"/>
                  </a:lnTo>
                  <a:lnTo>
                    <a:pt x="3775" y="1814"/>
                  </a:lnTo>
                  <a:lnTo>
                    <a:pt x="3734" y="1800"/>
                  </a:lnTo>
                  <a:lnTo>
                    <a:pt x="3693" y="1788"/>
                  </a:lnTo>
                  <a:lnTo>
                    <a:pt x="3571" y="1759"/>
                  </a:lnTo>
                  <a:lnTo>
                    <a:pt x="3443" y="1737"/>
                  </a:lnTo>
                  <a:lnTo>
                    <a:pt x="3403" y="1733"/>
                  </a:lnTo>
                  <a:lnTo>
                    <a:pt x="3359" y="1730"/>
                  </a:lnTo>
                  <a:lnTo>
                    <a:pt x="3316" y="1725"/>
                  </a:lnTo>
                  <a:lnTo>
                    <a:pt x="3271" y="1725"/>
                  </a:lnTo>
                  <a:lnTo>
                    <a:pt x="3227" y="1723"/>
                  </a:lnTo>
                  <a:lnTo>
                    <a:pt x="3446" y="1723"/>
                  </a:lnTo>
                  <a:lnTo>
                    <a:pt x="3573" y="1745"/>
                  </a:lnTo>
                  <a:lnTo>
                    <a:pt x="3616" y="1754"/>
                  </a:lnTo>
                  <a:lnTo>
                    <a:pt x="3657" y="1764"/>
                  </a:lnTo>
                  <a:lnTo>
                    <a:pt x="3739" y="1788"/>
                  </a:lnTo>
                  <a:lnTo>
                    <a:pt x="3777" y="1800"/>
                  </a:lnTo>
                  <a:lnTo>
                    <a:pt x="3818" y="1814"/>
                  </a:lnTo>
                  <a:lnTo>
                    <a:pt x="3856" y="1829"/>
                  </a:lnTo>
                  <a:lnTo>
                    <a:pt x="3971" y="1879"/>
                  </a:lnTo>
                  <a:lnTo>
                    <a:pt x="4046" y="1917"/>
                  </a:lnTo>
                  <a:lnTo>
                    <a:pt x="4118" y="1958"/>
                  </a:lnTo>
                  <a:lnTo>
                    <a:pt x="4187" y="2004"/>
                  </a:lnTo>
                  <a:lnTo>
                    <a:pt x="4255" y="2052"/>
                  </a:lnTo>
                  <a:lnTo>
                    <a:pt x="4319" y="2102"/>
                  </a:lnTo>
                  <a:lnTo>
                    <a:pt x="4382" y="2155"/>
                  </a:lnTo>
                  <a:lnTo>
                    <a:pt x="4442" y="2213"/>
                  </a:lnTo>
                  <a:lnTo>
                    <a:pt x="4499" y="2273"/>
                  </a:lnTo>
                  <a:lnTo>
                    <a:pt x="4501" y="2275"/>
                  </a:lnTo>
                  <a:close/>
                </a:path>
              </a:pathLst>
            </a:custGeom>
            <a:solidFill>
              <a:srgbClr val="001F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7" name="Picture 9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51" y="5911"/>
              <a:ext cx="670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91"/>
            <p:cNvSpPr>
              <a:spLocks/>
            </p:cNvSpPr>
            <p:nvPr/>
          </p:nvSpPr>
          <p:spPr bwMode="auto">
            <a:xfrm>
              <a:off x="5293" y="4207"/>
              <a:ext cx="2360" cy="1745"/>
            </a:xfrm>
            <a:custGeom>
              <a:avLst/>
              <a:gdLst/>
              <a:ahLst/>
              <a:cxnLst>
                <a:cxn ang="0">
                  <a:pos x="2360" y="1467"/>
                </a:cxn>
                <a:cxn ang="0">
                  <a:pos x="2355" y="1457"/>
                </a:cxn>
                <a:cxn ang="0">
                  <a:pos x="2352" y="1452"/>
                </a:cxn>
                <a:cxn ang="0">
                  <a:pos x="1397" y="31"/>
                </a:cxn>
                <a:cxn ang="0">
                  <a:pos x="1383" y="10"/>
                </a:cxn>
                <a:cxn ang="0">
                  <a:pos x="1380" y="5"/>
                </a:cxn>
                <a:cxn ang="0">
                  <a:pos x="1376" y="3"/>
                </a:cxn>
                <a:cxn ang="0">
                  <a:pos x="1371" y="3"/>
                </a:cxn>
                <a:cxn ang="0">
                  <a:pos x="1366" y="0"/>
                </a:cxn>
                <a:cxn ang="0">
                  <a:pos x="1265" y="67"/>
                </a:cxn>
                <a:cxn ang="0">
                  <a:pos x="1176" y="132"/>
                </a:cxn>
                <a:cxn ang="0">
                  <a:pos x="1090" y="197"/>
                </a:cxn>
                <a:cxn ang="0">
                  <a:pos x="1006" y="267"/>
                </a:cxn>
                <a:cxn ang="0">
                  <a:pos x="924" y="339"/>
                </a:cxn>
                <a:cxn ang="0">
                  <a:pos x="845" y="413"/>
                </a:cxn>
                <a:cxn ang="0">
                  <a:pos x="768" y="490"/>
                </a:cxn>
                <a:cxn ang="0">
                  <a:pos x="694" y="569"/>
                </a:cxn>
                <a:cxn ang="0">
                  <a:pos x="624" y="651"/>
                </a:cxn>
                <a:cxn ang="0">
                  <a:pos x="557" y="732"/>
                </a:cxn>
                <a:cxn ang="0">
                  <a:pos x="490" y="816"/>
                </a:cxn>
                <a:cxn ang="0">
                  <a:pos x="428" y="903"/>
                </a:cxn>
                <a:cxn ang="0">
                  <a:pos x="368" y="991"/>
                </a:cxn>
                <a:cxn ang="0">
                  <a:pos x="310" y="1083"/>
                </a:cxn>
                <a:cxn ang="0">
                  <a:pos x="257" y="1174"/>
                </a:cxn>
                <a:cxn ang="0">
                  <a:pos x="204" y="1267"/>
                </a:cxn>
                <a:cxn ang="0">
                  <a:pos x="156" y="1363"/>
                </a:cxn>
                <a:cxn ang="0">
                  <a:pos x="70" y="1555"/>
                </a:cxn>
                <a:cxn ang="0">
                  <a:pos x="32" y="1656"/>
                </a:cxn>
                <a:cxn ang="0">
                  <a:pos x="0" y="1745"/>
                </a:cxn>
                <a:cxn ang="0">
                  <a:pos x="42" y="1745"/>
                </a:cxn>
                <a:cxn ang="0">
                  <a:pos x="1983" y="1745"/>
                </a:cxn>
                <a:cxn ang="0">
                  <a:pos x="2037" y="1745"/>
                </a:cxn>
                <a:cxn ang="0">
                  <a:pos x="2064" y="1716"/>
                </a:cxn>
                <a:cxn ang="0">
                  <a:pos x="2100" y="1680"/>
                </a:cxn>
                <a:cxn ang="0">
                  <a:pos x="2177" y="1611"/>
                </a:cxn>
                <a:cxn ang="0">
                  <a:pos x="2261" y="1546"/>
                </a:cxn>
                <a:cxn ang="0">
                  <a:pos x="2350" y="1486"/>
                </a:cxn>
                <a:cxn ang="0">
                  <a:pos x="2355" y="1483"/>
                </a:cxn>
                <a:cxn ang="0">
                  <a:pos x="2356" y="1481"/>
                </a:cxn>
                <a:cxn ang="0">
                  <a:pos x="2357" y="1479"/>
                </a:cxn>
                <a:cxn ang="0">
                  <a:pos x="2357" y="1474"/>
                </a:cxn>
                <a:cxn ang="0">
                  <a:pos x="2360" y="1467"/>
                </a:cxn>
              </a:cxnLst>
              <a:rect l="0" t="0" r="r" b="b"/>
              <a:pathLst>
                <a:path w="2360" h="1745">
                  <a:moveTo>
                    <a:pt x="2360" y="1467"/>
                  </a:moveTo>
                  <a:lnTo>
                    <a:pt x="2355" y="1457"/>
                  </a:lnTo>
                  <a:lnTo>
                    <a:pt x="2352" y="1452"/>
                  </a:lnTo>
                  <a:lnTo>
                    <a:pt x="1397" y="31"/>
                  </a:lnTo>
                  <a:lnTo>
                    <a:pt x="1383" y="10"/>
                  </a:lnTo>
                  <a:lnTo>
                    <a:pt x="1380" y="5"/>
                  </a:lnTo>
                  <a:lnTo>
                    <a:pt x="1376" y="3"/>
                  </a:lnTo>
                  <a:lnTo>
                    <a:pt x="1371" y="3"/>
                  </a:lnTo>
                  <a:lnTo>
                    <a:pt x="1366" y="0"/>
                  </a:lnTo>
                  <a:lnTo>
                    <a:pt x="1265" y="67"/>
                  </a:lnTo>
                  <a:lnTo>
                    <a:pt x="1176" y="132"/>
                  </a:lnTo>
                  <a:lnTo>
                    <a:pt x="1090" y="197"/>
                  </a:lnTo>
                  <a:lnTo>
                    <a:pt x="1006" y="267"/>
                  </a:lnTo>
                  <a:lnTo>
                    <a:pt x="924" y="339"/>
                  </a:lnTo>
                  <a:lnTo>
                    <a:pt x="845" y="413"/>
                  </a:lnTo>
                  <a:lnTo>
                    <a:pt x="768" y="490"/>
                  </a:lnTo>
                  <a:lnTo>
                    <a:pt x="694" y="569"/>
                  </a:lnTo>
                  <a:lnTo>
                    <a:pt x="624" y="651"/>
                  </a:lnTo>
                  <a:lnTo>
                    <a:pt x="557" y="732"/>
                  </a:lnTo>
                  <a:lnTo>
                    <a:pt x="490" y="816"/>
                  </a:lnTo>
                  <a:lnTo>
                    <a:pt x="428" y="903"/>
                  </a:lnTo>
                  <a:lnTo>
                    <a:pt x="368" y="991"/>
                  </a:lnTo>
                  <a:lnTo>
                    <a:pt x="310" y="1083"/>
                  </a:lnTo>
                  <a:lnTo>
                    <a:pt x="257" y="1174"/>
                  </a:lnTo>
                  <a:lnTo>
                    <a:pt x="204" y="1267"/>
                  </a:lnTo>
                  <a:lnTo>
                    <a:pt x="156" y="1363"/>
                  </a:lnTo>
                  <a:lnTo>
                    <a:pt x="70" y="1555"/>
                  </a:lnTo>
                  <a:lnTo>
                    <a:pt x="32" y="1656"/>
                  </a:lnTo>
                  <a:lnTo>
                    <a:pt x="0" y="1745"/>
                  </a:lnTo>
                  <a:lnTo>
                    <a:pt x="42" y="1745"/>
                  </a:lnTo>
                  <a:lnTo>
                    <a:pt x="1983" y="1745"/>
                  </a:lnTo>
                  <a:lnTo>
                    <a:pt x="2037" y="1745"/>
                  </a:lnTo>
                  <a:lnTo>
                    <a:pt x="2064" y="1716"/>
                  </a:lnTo>
                  <a:lnTo>
                    <a:pt x="2100" y="1680"/>
                  </a:lnTo>
                  <a:lnTo>
                    <a:pt x="2177" y="1611"/>
                  </a:lnTo>
                  <a:lnTo>
                    <a:pt x="2261" y="1546"/>
                  </a:lnTo>
                  <a:lnTo>
                    <a:pt x="2350" y="1486"/>
                  </a:lnTo>
                  <a:lnTo>
                    <a:pt x="2355" y="1483"/>
                  </a:lnTo>
                  <a:lnTo>
                    <a:pt x="2356" y="1481"/>
                  </a:lnTo>
                  <a:lnTo>
                    <a:pt x="2357" y="1479"/>
                  </a:lnTo>
                  <a:lnTo>
                    <a:pt x="2357" y="1474"/>
                  </a:lnTo>
                  <a:lnTo>
                    <a:pt x="2360" y="1467"/>
                  </a:lnTo>
                </a:path>
              </a:pathLst>
            </a:custGeom>
            <a:solidFill>
              <a:srgbClr val="007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AutoShape 92"/>
            <p:cNvSpPr>
              <a:spLocks/>
            </p:cNvSpPr>
            <p:nvPr/>
          </p:nvSpPr>
          <p:spPr bwMode="auto">
            <a:xfrm>
              <a:off x="6036" y="3230"/>
              <a:ext cx="1813" cy="2722"/>
            </a:xfrm>
            <a:custGeom>
              <a:avLst/>
              <a:gdLst/>
              <a:ahLst/>
              <a:cxnLst>
                <a:cxn ang="0">
                  <a:pos x="84" y="579"/>
                </a:cxn>
                <a:cxn ang="0">
                  <a:pos x="60" y="575"/>
                </a:cxn>
                <a:cxn ang="0">
                  <a:pos x="41" y="563"/>
                </a:cxn>
                <a:cxn ang="0">
                  <a:pos x="28" y="544"/>
                </a:cxn>
                <a:cxn ang="0">
                  <a:pos x="22" y="521"/>
                </a:cxn>
                <a:cxn ang="0">
                  <a:pos x="0" y="0"/>
                </a:cxn>
                <a:cxn ang="0">
                  <a:pos x="136" y="70"/>
                </a:cxn>
                <a:cxn ang="0">
                  <a:pos x="115" y="70"/>
                </a:cxn>
                <a:cxn ang="0">
                  <a:pos x="14" y="135"/>
                </a:cxn>
                <a:cxn ang="0">
                  <a:pos x="134" y="321"/>
                </a:cxn>
                <a:cxn ang="0">
                  <a:pos x="142" y="516"/>
                </a:cxn>
                <a:cxn ang="0">
                  <a:pos x="138" y="539"/>
                </a:cxn>
                <a:cxn ang="0">
                  <a:pos x="126" y="558"/>
                </a:cxn>
                <a:cxn ang="0">
                  <a:pos x="108" y="572"/>
                </a:cxn>
                <a:cxn ang="0">
                  <a:pos x="84" y="579"/>
                </a:cxn>
                <a:cxn ang="0">
                  <a:pos x="134" y="321"/>
                </a:cxn>
                <a:cxn ang="0">
                  <a:pos x="14" y="135"/>
                </a:cxn>
                <a:cxn ang="0">
                  <a:pos x="115" y="70"/>
                </a:cxn>
                <a:cxn ang="0">
                  <a:pos x="134" y="99"/>
                </a:cxn>
                <a:cxn ang="0">
                  <a:pos x="125" y="99"/>
                </a:cxn>
                <a:cxn ang="0">
                  <a:pos x="38" y="154"/>
                </a:cxn>
                <a:cxn ang="0">
                  <a:pos x="129" y="201"/>
                </a:cxn>
                <a:cxn ang="0">
                  <a:pos x="134" y="321"/>
                </a:cxn>
                <a:cxn ang="0">
                  <a:pos x="431" y="352"/>
                </a:cxn>
                <a:cxn ang="0">
                  <a:pos x="408" y="346"/>
                </a:cxn>
                <a:cxn ang="0">
                  <a:pos x="234" y="256"/>
                </a:cxn>
                <a:cxn ang="0">
                  <a:pos x="115" y="70"/>
                </a:cxn>
                <a:cxn ang="0">
                  <a:pos x="136" y="70"/>
                </a:cxn>
                <a:cxn ang="0">
                  <a:pos x="463" y="238"/>
                </a:cxn>
                <a:cxn ang="0">
                  <a:pos x="481" y="252"/>
                </a:cxn>
                <a:cxn ang="0">
                  <a:pos x="493" y="272"/>
                </a:cxn>
                <a:cxn ang="0">
                  <a:pos x="496" y="296"/>
                </a:cxn>
                <a:cxn ang="0">
                  <a:pos x="490" y="320"/>
                </a:cxn>
                <a:cxn ang="0">
                  <a:pos x="474" y="338"/>
                </a:cxn>
                <a:cxn ang="0">
                  <a:pos x="453" y="349"/>
                </a:cxn>
                <a:cxn ang="0">
                  <a:pos x="431" y="352"/>
                </a:cxn>
                <a:cxn ang="0">
                  <a:pos x="129" y="201"/>
                </a:cxn>
                <a:cxn ang="0">
                  <a:pos x="38" y="154"/>
                </a:cxn>
                <a:cxn ang="0">
                  <a:pos x="125" y="99"/>
                </a:cxn>
                <a:cxn ang="0">
                  <a:pos x="129" y="201"/>
                </a:cxn>
                <a:cxn ang="0">
                  <a:pos x="234" y="256"/>
                </a:cxn>
                <a:cxn ang="0">
                  <a:pos x="129" y="201"/>
                </a:cxn>
                <a:cxn ang="0">
                  <a:pos x="125" y="99"/>
                </a:cxn>
                <a:cxn ang="0">
                  <a:pos x="134" y="99"/>
                </a:cxn>
                <a:cxn ang="0">
                  <a:pos x="234" y="256"/>
                </a:cxn>
                <a:cxn ang="0">
                  <a:pos x="1813" y="2722"/>
                </a:cxn>
                <a:cxn ang="0">
                  <a:pos x="1670" y="2722"/>
                </a:cxn>
                <a:cxn ang="0">
                  <a:pos x="134" y="321"/>
                </a:cxn>
                <a:cxn ang="0">
                  <a:pos x="129" y="201"/>
                </a:cxn>
                <a:cxn ang="0">
                  <a:pos x="234" y="256"/>
                </a:cxn>
                <a:cxn ang="0">
                  <a:pos x="1813" y="2722"/>
                </a:cxn>
              </a:cxnLst>
              <a:rect l="0" t="0" r="r" b="b"/>
              <a:pathLst>
                <a:path w="1813" h="2722">
                  <a:moveTo>
                    <a:pt x="84" y="579"/>
                  </a:moveTo>
                  <a:lnTo>
                    <a:pt x="60" y="575"/>
                  </a:lnTo>
                  <a:lnTo>
                    <a:pt x="41" y="563"/>
                  </a:lnTo>
                  <a:lnTo>
                    <a:pt x="28" y="544"/>
                  </a:lnTo>
                  <a:lnTo>
                    <a:pt x="22" y="521"/>
                  </a:lnTo>
                  <a:lnTo>
                    <a:pt x="0" y="0"/>
                  </a:lnTo>
                  <a:lnTo>
                    <a:pt x="136" y="70"/>
                  </a:lnTo>
                  <a:lnTo>
                    <a:pt x="115" y="70"/>
                  </a:lnTo>
                  <a:lnTo>
                    <a:pt x="14" y="135"/>
                  </a:lnTo>
                  <a:lnTo>
                    <a:pt x="134" y="321"/>
                  </a:lnTo>
                  <a:lnTo>
                    <a:pt x="142" y="516"/>
                  </a:lnTo>
                  <a:lnTo>
                    <a:pt x="138" y="539"/>
                  </a:lnTo>
                  <a:lnTo>
                    <a:pt x="126" y="558"/>
                  </a:lnTo>
                  <a:lnTo>
                    <a:pt x="108" y="572"/>
                  </a:lnTo>
                  <a:lnTo>
                    <a:pt x="84" y="579"/>
                  </a:lnTo>
                  <a:close/>
                  <a:moveTo>
                    <a:pt x="134" y="321"/>
                  </a:moveTo>
                  <a:lnTo>
                    <a:pt x="14" y="135"/>
                  </a:lnTo>
                  <a:lnTo>
                    <a:pt x="115" y="70"/>
                  </a:lnTo>
                  <a:lnTo>
                    <a:pt x="134" y="99"/>
                  </a:lnTo>
                  <a:lnTo>
                    <a:pt x="125" y="99"/>
                  </a:lnTo>
                  <a:lnTo>
                    <a:pt x="38" y="154"/>
                  </a:lnTo>
                  <a:lnTo>
                    <a:pt x="129" y="201"/>
                  </a:lnTo>
                  <a:lnTo>
                    <a:pt x="134" y="321"/>
                  </a:lnTo>
                  <a:close/>
                  <a:moveTo>
                    <a:pt x="431" y="352"/>
                  </a:moveTo>
                  <a:lnTo>
                    <a:pt x="408" y="346"/>
                  </a:lnTo>
                  <a:lnTo>
                    <a:pt x="234" y="256"/>
                  </a:lnTo>
                  <a:lnTo>
                    <a:pt x="115" y="70"/>
                  </a:lnTo>
                  <a:lnTo>
                    <a:pt x="136" y="70"/>
                  </a:lnTo>
                  <a:lnTo>
                    <a:pt x="463" y="238"/>
                  </a:lnTo>
                  <a:lnTo>
                    <a:pt x="481" y="252"/>
                  </a:lnTo>
                  <a:lnTo>
                    <a:pt x="493" y="272"/>
                  </a:lnTo>
                  <a:lnTo>
                    <a:pt x="496" y="296"/>
                  </a:lnTo>
                  <a:lnTo>
                    <a:pt x="490" y="320"/>
                  </a:lnTo>
                  <a:lnTo>
                    <a:pt x="474" y="338"/>
                  </a:lnTo>
                  <a:lnTo>
                    <a:pt x="453" y="349"/>
                  </a:lnTo>
                  <a:lnTo>
                    <a:pt x="431" y="352"/>
                  </a:lnTo>
                  <a:close/>
                  <a:moveTo>
                    <a:pt x="129" y="201"/>
                  </a:moveTo>
                  <a:lnTo>
                    <a:pt x="38" y="154"/>
                  </a:lnTo>
                  <a:lnTo>
                    <a:pt x="125" y="99"/>
                  </a:lnTo>
                  <a:lnTo>
                    <a:pt x="129" y="201"/>
                  </a:lnTo>
                  <a:close/>
                  <a:moveTo>
                    <a:pt x="234" y="256"/>
                  </a:moveTo>
                  <a:lnTo>
                    <a:pt x="129" y="201"/>
                  </a:lnTo>
                  <a:lnTo>
                    <a:pt x="125" y="99"/>
                  </a:lnTo>
                  <a:lnTo>
                    <a:pt x="134" y="99"/>
                  </a:lnTo>
                  <a:lnTo>
                    <a:pt x="234" y="256"/>
                  </a:lnTo>
                  <a:close/>
                  <a:moveTo>
                    <a:pt x="1813" y="2722"/>
                  </a:moveTo>
                  <a:lnTo>
                    <a:pt x="1670" y="2722"/>
                  </a:lnTo>
                  <a:lnTo>
                    <a:pt x="134" y="321"/>
                  </a:lnTo>
                  <a:lnTo>
                    <a:pt x="129" y="201"/>
                  </a:lnTo>
                  <a:lnTo>
                    <a:pt x="234" y="256"/>
                  </a:lnTo>
                  <a:lnTo>
                    <a:pt x="1813" y="27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AutoShape 97"/>
            <p:cNvSpPr>
              <a:spLocks/>
            </p:cNvSpPr>
            <p:nvPr/>
          </p:nvSpPr>
          <p:spPr bwMode="auto">
            <a:xfrm>
              <a:off x="5138" y="5952"/>
              <a:ext cx="6840" cy="1152"/>
            </a:xfrm>
            <a:custGeom>
              <a:avLst/>
              <a:gdLst/>
              <a:ahLst/>
              <a:cxnLst>
                <a:cxn ang="0">
                  <a:pos x="5129" y="1152"/>
                </a:cxn>
                <a:cxn ang="0">
                  <a:pos x="5123" y="1000"/>
                </a:cxn>
                <a:cxn ang="0">
                  <a:pos x="5103" y="852"/>
                </a:cxn>
                <a:cxn ang="0">
                  <a:pos x="5071" y="709"/>
                </a:cxn>
                <a:cxn ang="0">
                  <a:pos x="5028" y="570"/>
                </a:cxn>
                <a:cxn ang="0">
                  <a:pos x="4973" y="436"/>
                </a:cxn>
                <a:cxn ang="0">
                  <a:pos x="4908" y="309"/>
                </a:cxn>
                <a:cxn ang="0">
                  <a:pos x="4832" y="188"/>
                </a:cxn>
                <a:cxn ang="0">
                  <a:pos x="4747" y="74"/>
                </a:cxn>
                <a:cxn ang="0">
                  <a:pos x="4684" y="0"/>
                </a:cxn>
                <a:cxn ang="0">
                  <a:pos x="6661" y="57"/>
                </a:cxn>
                <a:cxn ang="0">
                  <a:pos x="6705" y="196"/>
                </a:cxn>
                <a:cxn ang="0">
                  <a:pos x="6743" y="337"/>
                </a:cxn>
                <a:cxn ang="0">
                  <a:pos x="6775" y="481"/>
                </a:cxn>
                <a:cxn ang="0">
                  <a:pos x="6800" y="627"/>
                </a:cxn>
                <a:cxn ang="0">
                  <a:pos x="6820" y="774"/>
                </a:cxn>
                <a:cxn ang="0">
                  <a:pos x="6833" y="924"/>
                </a:cxn>
                <a:cxn ang="0">
                  <a:pos x="6840" y="1076"/>
                </a:cxn>
                <a:cxn ang="0">
                  <a:pos x="1709" y="1152"/>
                </a:cxn>
                <a:cxn ang="0">
                  <a:pos x="1" y="1076"/>
                </a:cxn>
                <a:cxn ang="0">
                  <a:pos x="8" y="924"/>
                </a:cxn>
                <a:cxn ang="0">
                  <a:pos x="21" y="774"/>
                </a:cxn>
                <a:cxn ang="0">
                  <a:pos x="41" y="627"/>
                </a:cxn>
                <a:cxn ang="0">
                  <a:pos x="66" y="481"/>
                </a:cxn>
                <a:cxn ang="0">
                  <a:pos x="98" y="337"/>
                </a:cxn>
                <a:cxn ang="0">
                  <a:pos x="136" y="196"/>
                </a:cxn>
                <a:cxn ang="0">
                  <a:pos x="179" y="57"/>
                </a:cxn>
                <a:cxn ang="0">
                  <a:pos x="2155" y="0"/>
                </a:cxn>
                <a:cxn ang="0">
                  <a:pos x="2091" y="74"/>
                </a:cxn>
                <a:cxn ang="0">
                  <a:pos x="2006" y="188"/>
                </a:cxn>
                <a:cxn ang="0">
                  <a:pos x="1931" y="309"/>
                </a:cxn>
                <a:cxn ang="0">
                  <a:pos x="1865" y="436"/>
                </a:cxn>
                <a:cxn ang="0">
                  <a:pos x="1811" y="570"/>
                </a:cxn>
                <a:cxn ang="0">
                  <a:pos x="1767" y="709"/>
                </a:cxn>
                <a:cxn ang="0">
                  <a:pos x="1735" y="852"/>
                </a:cxn>
                <a:cxn ang="0">
                  <a:pos x="1716" y="1000"/>
                </a:cxn>
                <a:cxn ang="0">
                  <a:pos x="1709" y="1152"/>
                </a:cxn>
              </a:cxnLst>
              <a:rect l="0" t="0" r="r" b="b"/>
              <a:pathLst>
                <a:path w="6840" h="1152">
                  <a:moveTo>
                    <a:pt x="6840" y="1152"/>
                  </a:moveTo>
                  <a:lnTo>
                    <a:pt x="5129" y="1152"/>
                  </a:lnTo>
                  <a:lnTo>
                    <a:pt x="5128" y="1076"/>
                  </a:lnTo>
                  <a:lnTo>
                    <a:pt x="5123" y="1000"/>
                  </a:lnTo>
                  <a:lnTo>
                    <a:pt x="5114" y="926"/>
                  </a:lnTo>
                  <a:lnTo>
                    <a:pt x="5103" y="852"/>
                  </a:lnTo>
                  <a:lnTo>
                    <a:pt x="5089" y="780"/>
                  </a:lnTo>
                  <a:lnTo>
                    <a:pt x="5071" y="709"/>
                  </a:lnTo>
                  <a:lnTo>
                    <a:pt x="5051" y="639"/>
                  </a:lnTo>
                  <a:lnTo>
                    <a:pt x="5028" y="570"/>
                  </a:lnTo>
                  <a:lnTo>
                    <a:pt x="5002" y="502"/>
                  </a:lnTo>
                  <a:lnTo>
                    <a:pt x="4973" y="436"/>
                  </a:lnTo>
                  <a:lnTo>
                    <a:pt x="4942" y="372"/>
                  </a:lnTo>
                  <a:lnTo>
                    <a:pt x="4908" y="309"/>
                  </a:lnTo>
                  <a:lnTo>
                    <a:pt x="4871" y="247"/>
                  </a:lnTo>
                  <a:lnTo>
                    <a:pt x="4832" y="188"/>
                  </a:lnTo>
                  <a:lnTo>
                    <a:pt x="4791" y="130"/>
                  </a:lnTo>
                  <a:lnTo>
                    <a:pt x="4747" y="74"/>
                  </a:lnTo>
                  <a:lnTo>
                    <a:pt x="4701" y="19"/>
                  </a:lnTo>
                  <a:lnTo>
                    <a:pt x="4684" y="0"/>
                  </a:lnTo>
                  <a:lnTo>
                    <a:pt x="6641" y="0"/>
                  </a:lnTo>
                  <a:lnTo>
                    <a:pt x="6661" y="57"/>
                  </a:lnTo>
                  <a:lnTo>
                    <a:pt x="6684" y="126"/>
                  </a:lnTo>
                  <a:lnTo>
                    <a:pt x="6705" y="196"/>
                  </a:lnTo>
                  <a:lnTo>
                    <a:pt x="6725" y="266"/>
                  </a:lnTo>
                  <a:lnTo>
                    <a:pt x="6743" y="337"/>
                  </a:lnTo>
                  <a:lnTo>
                    <a:pt x="6759" y="409"/>
                  </a:lnTo>
                  <a:lnTo>
                    <a:pt x="6775" y="481"/>
                  </a:lnTo>
                  <a:lnTo>
                    <a:pt x="6788" y="553"/>
                  </a:lnTo>
                  <a:lnTo>
                    <a:pt x="6800" y="627"/>
                  </a:lnTo>
                  <a:lnTo>
                    <a:pt x="6811" y="700"/>
                  </a:lnTo>
                  <a:lnTo>
                    <a:pt x="6820" y="774"/>
                  </a:lnTo>
                  <a:lnTo>
                    <a:pt x="6827" y="849"/>
                  </a:lnTo>
                  <a:lnTo>
                    <a:pt x="6833" y="924"/>
                  </a:lnTo>
                  <a:lnTo>
                    <a:pt x="6837" y="1000"/>
                  </a:lnTo>
                  <a:lnTo>
                    <a:pt x="6840" y="1076"/>
                  </a:lnTo>
                  <a:lnTo>
                    <a:pt x="6840" y="1152"/>
                  </a:lnTo>
                  <a:close/>
                  <a:moveTo>
                    <a:pt x="1709" y="1152"/>
                  </a:moveTo>
                  <a:lnTo>
                    <a:pt x="0" y="1152"/>
                  </a:lnTo>
                  <a:lnTo>
                    <a:pt x="1" y="1076"/>
                  </a:lnTo>
                  <a:lnTo>
                    <a:pt x="4" y="1000"/>
                  </a:lnTo>
                  <a:lnTo>
                    <a:pt x="8" y="924"/>
                  </a:lnTo>
                  <a:lnTo>
                    <a:pt x="14" y="849"/>
                  </a:lnTo>
                  <a:lnTo>
                    <a:pt x="21" y="774"/>
                  </a:lnTo>
                  <a:lnTo>
                    <a:pt x="30" y="700"/>
                  </a:lnTo>
                  <a:lnTo>
                    <a:pt x="41" y="627"/>
                  </a:lnTo>
                  <a:lnTo>
                    <a:pt x="53" y="553"/>
                  </a:lnTo>
                  <a:lnTo>
                    <a:pt x="66" y="481"/>
                  </a:lnTo>
                  <a:lnTo>
                    <a:pt x="81" y="409"/>
                  </a:lnTo>
                  <a:lnTo>
                    <a:pt x="98" y="337"/>
                  </a:lnTo>
                  <a:lnTo>
                    <a:pt x="116" y="266"/>
                  </a:lnTo>
                  <a:lnTo>
                    <a:pt x="136" y="196"/>
                  </a:lnTo>
                  <a:lnTo>
                    <a:pt x="157" y="126"/>
                  </a:lnTo>
                  <a:lnTo>
                    <a:pt x="179" y="57"/>
                  </a:lnTo>
                  <a:lnTo>
                    <a:pt x="199" y="0"/>
                  </a:lnTo>
                  <a:lnTo>
                    <a:pt x="2155" y="0"/>
                  </a:lnTo>
                  <a:lnTo>
                    <a:pt x="2137" y="19"/>
                  </a:lnTo>
                  <a:lnTo>
                    <a:pt x="2091" y="74"/>
                  </a:lnTo>
                  <a:lnTo>
                    <a:pt x="2048" y="130"/>
                  </a:lnTo>
                  <a:lnTo>
                    <a:pt x="2006" y="188"/>
                  </a:lnTo>
                  <a:lnTo>
                    <a:pt x="1967" y="247"/>
                  </a:lnTo>
                  <a:lnTo>
                    <a:pt x="1931" y="309"/>
                  </a:lnTo>
                  <a:lnTo>
                    <a:pt x="1897" y="372"/>
                  </a:lnTo>
                  <a:lnTo>
                    <a:pt x="1865" y="436"/>
                  </a:lnTo>
                  <a:lnTo>
                    <a:pt x="1837" y="502"/>
                  </a:lnTo>
                  <a:lnTo>
                    <a:pt x="1811" y="570"/>
                  </a:lnTo>
                  <a:lnTo>
                    <a:pt x="1787" y="639"/>
                  </a:lnTo>
                  <a:lnTo>
                    <a:pt x="1767" y="709"/>
                  </a:lnTo>
                  <a:lnTo>
                    <a:pt x="1750" y="780"/>
                  </a:lnTo>
                  <a:lnTo>
                    <a:pt x="1735" y="852"/>
                  </a:lnTo>
                  <a:lnTo>
                    <a:pt x="1724" y="926"/>
                  </a:lnTo>
                  <a:lnTo>
                    <a:pt x="1716" y="1000"/>
                  </a:lnTo>
                  <a:lnTo>
                    <a:pt x="1711" y="1076"/>
                  </a:lnTo>
                  <a:lnTo>
                    <a:pt x="1709" y="1152"/>
                  </a:lnTo>
                  <a:close/>
                </a:path>
              </a:pathLst>
            </a:custGeom>
            <a:solidFill>
              <a:srgbClr val="1636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AutoShape 98"/>
            <p:cNvSpPr>
              <a:spLocks/>
            </p:cNvSpPr>
            <p:nvPr/>
          </p:nvSpPr>
          <p:spPr bwMode="auto">
            <a:xfrm>
              <a:off x="5131" y="5952"/>
              <a:ext cx="6855" cy="1160"/>
            </a:xfrm>
            <a:custGeom>
              <a:avLst/>
              <a:gdLst/>
              <a:ahLst/>
              <a:cxnLst>
                <a:cxn ang="0">
                  <a:pos x="5131" y="1157"/>
                </a:cxn>
                <a:cxn ang="0">
                  <a:pos x="5127" y="1063"/>
                </a:cxn>
                <a:cxn ang="0">
                  <a:pos x="5103" y="850"/>
                </a:cxn>
                <a:cxn ang="0">
                  <a:pos x="5064" y="686"/>
                </a:cxn>
                <a:cxn ang="0">
                  <a:pos x="4997" y="490"/>
                </a:cxn>
                <a:cxn ang="0">
                  <a:pos x="4884" y="269"/>
                </a:cxn>
                <a:cxn ang="0">
                  <a:pos x="4740" y="70"/>
                </a:cxn>
                <a:cxn ang="0">
                  <a:pos x="4701" y="0"/>
                </a:cxn>
                <a:cxn ang="0">
                  <a:pos x="4851" y="192"/>
                </a:cxn>
                <a:cxn ang="0">
                  <a:pos x="4975" y="408"/>
                </a:cxn>
                <a:cxn ang="0">
                  <a:pos x="5026" y="523"/>
                </a:cxn>
                <a:cxn ang="0">
                  <a:pos x="5100" y="763"/>
                </a:cxn>
                <a:cxn ang="0">
                  <a:pos x="5131" y="934"/>
                </a:cxn>
                <a:cxn ang="0">
                  <a:pos x="5143" y="1145"/>
                </a:cxn>
                <a:cxn ang="0">
                  <a:pos x="5141" y="1147"/>
                </a:cxn>
                <a:cxn ang="0">
                  <a:pos x="6852" y="1157"/>
                </a:cxn>
                <a:cxn ang="0">
                  <a:pos x="6835" y="977"/>
                </a:cxn>
                <a:cxn ang="0">
                  <a:pos x="6771" y="463"/>
                </a:cxn>
                <a:cxn ang="0">
                  <a:pos x="6641" y="0"/>
                </a:cxn>
                <a:cxn ang="0">
                  <a:pos x="6747" y="295"/>
                </a:cxn>
                <a:cxn ang="0">
                  <a:pos x="6838" y="802"/>
                </a:cxn>
                <a:cxn ang="0">
                  <a:pos x="6847" y="1145"/>
                </a:cxn>
                <a:cxn ang="0">
                  <a:pos x="5136" y="1145"/>
                </a:cxn>
                <a:cxn ang="0">
                  <a:pos x="6840" y="1152"/>
                </a:cxn>
                <a:cxn ang="0">
                  <a:pos x="6840" y="1145"/>
                </a:cxn>
                <a:cxn ang="0">
                  <a:pos x="6840" y="1152"/>
                </a:cxn>
                <a:cxn ang="0">
                  <a:pos x="6855" y="1152"/>
                </a:cxn>
                <a:cxn ang="0">
                  <a:pos x="5143" y="1147"/>
                </a:cxn>
                <a:cxn ang="0">
                  <a:pos x="7" y="1159"/>
                </a:cxn>
                <a:cxn ang="0">
                  <a:pos x="5" y="974"/>
                </a:cxn>
                <a:cxn ang="0">
                  <a:pos x="70" y="461"/>
                </a:cxn>
                <a:cxn ang="0">
                  <a:pos x="200" y="0"/>
                </a:cxn>
                <a:cxn ang="0">
                  <a:pos x="123" y="300"/>
                </a:cxn>
                <a:cxn ang="0">
                  <a:pos x="31" y="804"/>
                </a:cxn>
                <a:cxn ang="0">
                  <a:pos x="7" y="1145"/>
                </a:cxn>
                <a:cxn ang="0">
                  <a:pos x="1723" y="1157"/>
                </a:cxn>
                <a:cxn ang="0">
                  <a:pos x="1711" y="1109"/>
                </a:cxn>
                <a:cxn ang="0">
                  <a:pos x="1719" y="977"/>
                </a:cxn>
                <a:cxn ang="0">
                  <a:pos x="1745" y="806"/>
                </a:cxn>
                <a:cxn ang="0">
                  <a:pos x="1788" y="641"/>
                </a:cxn>
                <a:cxn ang="0">
                  <a:pos x="1829" y="523"/>
                </a:cxn>
                <a:cxn ang="0">
                  <a:pos x="1959" y="262"/>
                </a:cxn>
                <a:cxn ang="0">
                  <a:pos x="2103" y="60"/>
                </a:cxn>
                <a:cxn ang="0">
                  <a:pos x="2167" y="7"/>
                </a:cxn>
                <a:cxn ang="0">
                  <a:pos x="1971" y="269"/>
                </a:cxn>
                <a:cxn ang="0">
                  <a:pos x="1858" y="490"/>
                </a:cxn>
                <a:cxn ang="0">
                  <a:pos x="1788" y="686"/>
                </a:cxn>
                <a:cxn ang="0">
                  <a:pos x="1738" y="936"/>
                </a:cxn>
                <a:cxn ang="0">
                  <a:pos x="1726" y="1063"/>
                </a:cxn>
                <a:cxn ang="0">
                  <a:pos x="1716" y="1145"/>
                </a:cxn>
                <a:cxn ang="0">
                  <a:pos x="7" y="1145"/>
                </a:cxn>
                <a:cxn ang="0">
                  <a:pos x="1709" y="1152"/>
                </a:cxn>
                <a:cxn ang="0">
                  <a:pos x="1709" y="1145"/>
                </a:cxn>
                <a:cxn ang="0">
                  <a:pos x="1709" y="1152"/>
                </a:cxn>
                <a:cxn ang="0">
                  <a:pos x="1723" y="1152"/>
                </a:cxn>
              </a:cxnLst>
              <a:rect l="0" t="0" r="r" b="b"/>
              <a:pathLst>
                <a:path w="6855" h="1160">
                  <a:moveTo>
                    <a:pt x="6847" y="1159"/>
                  </a:moveTo>
                  <a:lnTo>
                    <a:pt x="5136" y="1159"/>
                  </a:lnTo>
                  <a:lnTo>
                    <a:pt x="5131" y="1157"/>
                  </a:lnTo>
                  <a:lnTo>
                    <a:pt x="5129" y="1152"/>
                  </a:lnTo>
                  <a:lnTo>
                    <a:pt x="5129" y="1106"/>
                  </a:lnTo>
                  <a:lnTo>
                    <a:pt x="5127" y="1063"/>
                  </a:lnTo>
                  <a:lnTo>
                    <a:pt x="5122" y="977"/>
                  </a:lnTo>
                  <a:lnTo>
                    <a:pt x="5117" y="936"/>
                  </a:lnTo>
                  <a:lnTo>
                    <a:pt x="5103" y="850"/>
                  </a:lnTo>
                  <a:lnTo>
                    <a:pt x="5095" y="809"/>
                  </a:lnTo>
                  <a:lnTo>
                    <a:pt x="5076" y="727"/>
                  </a:lnTo>
                  <a:lnTo>
                    <a:pt x="5064" y="686"/>
                  </a:lnTo>
                  <a:lnTo>
                    <a:pt x="5055" y="646"/>
                  </a:lnTo>
                  <a:lnTo>
                    <a:pt x="5040" y="605"/>
                  </a:lnTo>
                  <a:lnTo>
                    <a:pt x="4997" y="490"/>
                  </a:lnTo>
                  <a:lnTo>
                    <a:pt x="4963" y="413"/>
                  </a:lnTo>
                  <a:lnTo>
                    <a:pt x="4925" y="341"/>
                  </a:lnTo>
                  <a:lnTo>
                    <a:pt x="4884" y="269"/>
                  </a:lnTo>
                  <a:lnTo>
                    <a:pt x="4839" y="199"/>
                  </a:lnTo>
                  <a:lnTo>
                    <a:pt x="4793" y="134"/>
                  </a:lnTo>
                  <a:lnTo>
                    <a:pt x="4740" y="70"/>
                  </a:lnTo>
                  <a:lnTo>
                    <a:pt x="4687" y="7"/>
                  </a:lnTo>
                  <a:lnTo>
                    <a:pt x="4681" y="0"/>
                  </a:lnTo>
                  <a:lnTo>
                    <a:pt x="4701" y="0"/>
                  </a:lnTo>
                  <a:lnTo>
                    <a:pt x="4752" y="60"/>
                  </a:lnTo>
                  <a:lnTo>
                    <a:pt x="4803" y="125"/>
                  </a:lnTo>
                  <a:lnTo>
                    <a:pt x="4851" y="192"/>
                  </a:lnTo>
                  <a:lnTo>
                    <a:pt x="4896" y="262"/>
                  </a:lnTo>
                  <a:lnTo>
                    <a:pt x="4937" y="334"/>
                  </a:lnTo>
                  <a:lnTo>
                    <a:pt x="4975" y="408"/>
                  </a:lnTo>
                  <a:lnTo>
                    <a:pt x="4992" y="444"/>
                  </a:lnTo>
                  <a:lnTo>
                    <a:pt x="5009" y="482"/>
                  </a:lnTo>
                  <a:lnTo>
                    <a:pt x="5026" y="523"/>
                  </a:lnTo>
                  <a:lnTo>
                    <a:pt x="5055" y="600"/>
                  </a:lnTo>
                  <a:lnTo>
                    <a:pt x="5091" y="722"/>
                  </a:lnTo>
                  <a:lnTo>
                    <a:pt x="5100" y="763"/>
                  </a:lnTo>
                  <a:lnTo>
                    <a:pt x="5110" y="806"/>
                  </a:lnTo>
                  <a:lnTo>
                    <a:pt x="5117" y="847"/>
                  </a:lnTo>
                  <a:lnTo>
                    <a:pt x="5131" y="934"/>
                  </a:lnTo>
                  <a:lnTo>
                    <a:pt x="5136" y="977"/>
                  </a:lnTo>
                  <a:lnTo>
                    <a:pt x="5143" y="1106"/>
                  </a:lnTo>
                  <a:lnTo>
                    <a:pt x="5143" y="1145"/>
                  </a:lnTo>
                  <a:lnTo>
                    <a:pt x="5136" y="1145"/>
                  </a:lnTo>
                  <a:lnTo>
                    <a:pt x="5143" y="1147"/>
                  </a:lnTo>
                  <a:lnTo>
                    <a:pt x="5141" y="1147"/>
                  </a:lnTo>
                  <a:lnTo>
                    <a:pt x="5143" y="1152"/>
                  </a:lnTo>
                  <a:lnTo>
                    <a:pt x="6855" y="1152"/>
                  </a:lnTo>
                  <a:lnTo>
                    <a:pt x="6852" y="1157"/>
                  </a:lnTo>
                  <a:lnTo>
                    <a:pt x="6847" y="1159"/>
                  </a:lnTo>
                  <a:close/>
                  <a:moveTo>
                    <a:pt x="6840" y="1152"/>
                  </a:moveTo>
                  <a:lnTo>
                    <a:pt x="6835" y="977"/>
                  </a:lnTo>
                  <a:lnTo>
                    <a:pt x="6823" y="804"/>
                  </a:lnTo>
                  <a:lnTo>
                    <a:pt x="6802" y="631"/>
                  </a:lnTo>
                  <a:lnTo>
                    <a:pt x="6771" y="463"/>
                  </a:lnTo>
                  <a:lnTo>
                    <a:pt x="6732" y="300"/>
                  </a:lnTo>
                  <a:lnTo>
                    <a:pt x="6687" y="137"/>
                  </a:lnTo>
                  <a:lnTo>
                    <a:pt x="6641" y="0"/>
                  </a:lnTo>
                  <a:lnTo>
                    <a:pt x="6655" y="0"/>
                  </a:lnTo>
                  <a:lnTo>
                    <a:pt x="6701" y="132"/>
                  </a:lnTo>
                  <a:lnTo>
                    <a:pt x="6747" y="295"/>
                  </a:lnTo>
                  <a:lnTo>
                    <a:pt x="6785" y="461"/>
                  </a:lnTo>
                  <a:lnTo>
                    <a:pt x="6816" y="631"/>
                  </a:lnTo>
                  <a:lnTo>
                    <a:pt x="6838" y="802"/>
                  </a:lnTo>
                  <a:lnTo>
                    <a:pt x="6850" y="977"/>
                  </a:lnTo>
                  <a:lnTo>
                    <a:pt x="6854" y="1145"/>
                  </a:lnTo>
                  <a:lnTo>
                    <a:pt x="6847" y="1145"/>
                  </a:lnTo>
                  <a:lnTo>
                    <a:pt x="6840" y="1152"/>
                  </a:lnTo>
                  <a:close/>
                  <a:moveTo>
                    <a:pt x="5143" y="1147"/>
                  </a:moveTo>
                  <a:lnTo>
                    <a:pt x="5136" y="1145"/>
                  </a:lnTo>
                  <a:lnTo>
                    <a:pt x="5143" y="1145"/>
                  </a:lnTo>
                  <a:lnTo>
                    <a:pt x="5143" y="1147"/>
                  </a:lnTo>
                  <a:close/>
                  <a:moveTo>
                    <a:pt x="6840" y="1152"/>
                  </a:moveTo>
                  <a:lnTo>
                    <a:pt x="5143" y="1152"/>
                  </a:lnTo>
                  <a:lnTo>
                    <a:pt x="5143" y="1145"/>
                  </a:lnTo>
                  <a:lnTo>
                    <a:pt x="6840" y="1145"/>
                  </a:lnTo>
                  <a:lnTo>
                    <a:pt x="6840" y="1152"/>
                  </a:lnTo>
                  <a:close/>
                  <a:moveTo>
                    <a:pt x="6855" y="1152"/>
                  </a:moveTo>
                  <a:lnTo>
                    <a:pt x="6840" y="1152"/>
                  </a:lnTo>
                  <a:lnTo>
                    <a:pt x="6847" y="1145"/>
                  </a:lnTo>
                  <a:lnTo>
                    <a:pt x="6854" y="1145"/>
                  </a:lnTo>
                  <a:lnTo>
                    <a:pt x="6855" y="1152"/>
                  </a:lnTo>
                  <a:close/>
                  <a:moveTo>
                    <a:pt x="5143" y="1152"/>
                  </a:moveTo>
                  <a:lnTo>
                    <a:pt x="5141" y="1147"/>
                  </a:lnTo>
                  <a:lnTo>
                    <a:pt x="5143" y="1147"/>
                  </a:lnTo>
                  <a:lnTo>
                    <a:pt x="5143" y="1152"/>
                  </a:lnTo>
                  <a:close/>
                  <a:moveTo>
                    <a:pt x="1716" y="1159"/>
                  </a:moveTo>
                  <a:lnTo>
                    <a:pt x="7" y="1159"/>
                  </a:lnTo>
                  <a:lnTo>
                    <a:pt x="3" y="1157"/>
                  </a:lnTo>
                  <a:lnTo>
                    <a:pt x="0" y="1152"/>
                  </a:lnTo>
                  <a:lnTo>
                    <a:pt x="5" y="974"/>
                  </a:lnTo>
                  <a:lnTo>
                    <a:pt x="17" y="802"/>
                  </a:lnTo>
                  <a:lnTo>
                    <a:pt x="39" y="629"/>
                  </a:lnTo>
                  <a:lnTo>
                    <a:pt x="70" y="461"/>
                  </a:lnTo>
                  <a:lnTo>
                    <a:pt x="108" y="295"/>
                  </a:lnTo>
                  <a:lnTo>
                    <a:pt x="154" y="132"/>
                  </a:lnTo>
                  <a:lnTo>
                    <a:pt x="200" y="0"/>
                  </a:lnTo>
                  <a:lnTo>
                    <a:pt x="214" y="0"/>
                  </a:lnTo>
                  <a:lnTo>
                    <a:pt x="168" y="137"/>
                  </a:lnTo>
                  <a:lnTo>
                    <a:pt x="123" y="300"/>
                  </a:lnTo>
                  <a:lnTo>
                    <a:pt x="84" y="463"/>
                  </a:lnTo>
                  <a:lnTo>
                    <a:pt x="53" y="634"/>
                  </a:lnTo>
                  <a:lnTo>
                    <a:pt x="31" y="804"/>
                  </a:lnTo>
                  <a:lnTo>
                    <a:pt x="19" y="977"/>
                  </a:lnTo>
                  <a:lnTo>
                    <a:pt x="15" y="1145"/>
                  </a:lnTo>
                  <a:lnTo>
                    <a:pt x="7" y="1145"/>
                  </a:lnTo>
                  <a:lnTo>
                    <a:pt x="15" y="1152"/>
                  </a:lnTo>
                  <a:lnTo>
                    <a:pt x="1723" y="1152"/>
                  </a:lnTo>
                  <a:lnTo>
                    <a:pt x="1723" y="1157"/>
                  </a:lnTo>
                  <a:lnTo>
                    <a:pt x="1716" y="1159"/>
                  </a:lnTo>
                  <a:close/>
                  <a:moveTo>
                    <a:pt x="1709" y="1152"/>
                  </a:moveTo>
                  <a:lnTo>
                    <a:pt x="1711" y="1109"/>
                  </a:lnTo>
                  <a:lnTo>
                    <a:pt x="1711" y="1063"/>
                  </a:lnTo>
                  <a:lnTo>
                    <a:pt x="1716" y="1020"/>
                  </a:lnTo>
                  <a:lnTo>
                    <a:pt x="1719" y="977"/>
                  </a:lnTo>
                  <a:lnTo>
                    <a:pt x="1723" y="934"/>
                  </a:lnTo>
                  <a:lnTo>
                    <a:pt x="1738" y="847"/>
                  </a:lnTo>
                  <a:lnTo>
                    <a:pt x="1745" y="806"/>
                  </a:lnTo>
                  <a:lnTo>
                    <a:pt x="1755" y="763"/>
                  </a:lnTo>
                  <a:lnTo>
                    <a:pt x="1764" y="722"/>
                  </a:lnTo>
                  <a:lnTo>
                    <a:pt x="1788" y="641"/>
                  </a:lnTo>
                  <a:lnTo>
                    <a:pt x="1800" y="602"/>
                  </a:lnTo>
                  <a:lnTo>
                    <a:pt x="1815" y="562"/>
                  </a:lnTo>
                  <a:lnTo>
                    <a:pt x="1829" y="523"/>
                  </a:lnTo>
                  <a:lnTo>
                    <a:pt x="1879" y="408"/>
                  </a:lnTo>
                  <a:lnTo>
                    <a:pt x="1918" y="334"/>
                  </a:lnTo>
                  <a:lnTo>
                    <a:pt x="1959" y="262"/>
                  </a:lnTo>
                  <a:lnTo>
                    <a:pt x="2004" y="192"/>
                  </a:lnTo>
                  <a:lnTo>
                    <a:pt x="2052" y="125"/>
                  </a:lnTo>
                  <a:lnTo>
                    <a:pt x="2103" y="60"/>
                  </a:lnTo>
                  <a:lnTo>
                    <a:pt x="2153" y="0"/>
                  </a:lnTo>
                  <a:lnTo>
                    <a:pt x="2174" y="0"/>
                  </a:lnTo>
                  <a:lnTo>
                    <a:pt x="2167" y="7"/>
                  </a:lnTo>
                  <a:lnTo>
                    <a:pt x="2062" y="132"/>
                  </a:lnTo>
                  <a:lnTo>
                    <a:pt x="2016" y="199"/>
                  </a:lnTo>
                  <a:lnTo>
                    <a:pt x="1971" y="269"/>
                  </a:lnTo>
                  <a:lnTo>
                    <a:pt x="1930" y="341"/>
                  </a:lnTo>
                  <a:lnTo>
                    <a:pt x="1891" y="413"/>
                  </a:lnTo>
                  <a:lnTo>
                    <a:pt x="1858" y="490"/>
                  </a:lnTo>
                  <a:lnTo>
                    <a:pt x="1815" y="605"/>
                  </a:lnTo>
                  <a:lnTo>
                    <a:pt x="1800" y="646"/>
                  </a:lnTo>
                  <a:lnTo>
                    <a:pt x="1788" y="686"/>
                  </a:lnTo>
                  <a:lnTo>
                    <a:pt x="1759" y="809"/>
                  </a:lnTo>
                  <a:lnTo>
                    <a:pt x="1752" y="850"/>
                  </a:lnTo>
                  <a:lnTo>
                    <a:pt x="1738" y="936"/>
                  </a:lnTo>
                  <a:lnTo>
                    <a:pt x="1733" y="977"/>
                  </a:lnTo>
                  <a:lnTo>
                    <a:pt x="1731" y="1020"/>
                  </a:lnTo>
                  <a:lnTo>
                    <a:pt x="1726" y="1063"/>
                  </a:lnTo>
                  <a:lnTo>
                    <a:pt x="1726" y="1109"/>
                  </a:lnTo>
                  <a:lnTo>
                    <a:pt x="1724" y="1145"/>
                  </a:lnTo>
                  <a:lnTo>
                    <a:pt x="1716" y="1145"/>
                  </a:lnTo>
                  <a:lnTo>
                    <a:pt x="1709" y="1152"/>
                  </a:lnTo>
                  <a:close/>
                  <a:moveTo>
                    <a:pt x="15" y="1152"/>
                  </a:moveTo>
                  <a:lnTo>
                    <a:pt x="7" y="1145"/>
                  </a:lnTo>
                  <a:lnTo>
                    <a:pt x="15" y="1145"/>
                  </a:lnTo>
                  <a:lnTo>
                    <a:pt x="15" y="1152"/>
                  </a:lnTo>
                  <a:close/>
                  <a:moveTo>
                    <a:pt x="1709" y="1152"/>
                  </a:moveTo>
                  <a:lnTo>
                    <a:pt x="15" y="1152"/>
                  </a:lnTo>
                  <a:lnTo>
                    <a:pt x="15" y="1145"/>
                  </a:lnTo>
                  <a:lnTo>
                    <a:pt x="1709" y="1145"/>
                  </a:lnTo>
                  <a:lnTo>
                    <a:pt x="1709" y="1152"/>
                  </a:lnTo>
                  <a:close/>
                  <a:moveTo>
                    <a:pt x="1723" y="1152"/>
                  </a:moveTo>
                  <a:lnTo>
                    <a:pt x="1709" y="1152"/>
                  </a:lnTo>
                  <a:lnTo>
                    <a:pt x="1716" y="1145"/>
                  </a:lnTo>
                  <a:lnTo>
                    <a:pt x="1724" y="1145"/>
                  </a:lnTo>
                  <a:lnTo>
                    <a:pt x="1723" y="1152"/>
                  </a:lnTo>
                  <a:close/>
                </a:path>
              </a:pathLst>
            </a:custGeom>
            <a:solidFill>
              <a:srgbClr val="001F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2" name="Picture 9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51" y="5952"/>
              <a:ext cx="670" cy="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28" y="5954"/>
              <a:ext cx="2715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Freeform 101"/>
            <p:cNvSpPr>
              <a:spLocks/>
            </p:cNvSpPr>
            <p:nvPr/>
          </p:nvSpPr>
          <p:spPr bwMode="auto">
            <a:xfrm>
              <a:off x="5109" y="5952"/>
              <a:ext cx="2222" cy="1198"/>
            </a:xfrm>
            <a:custGeom>
              <a:avLst/>
              <a:gdLst/>
              <a:ahLst/>
              <a:cxnLst>
                <a:cxn ang="0">
                  <a:pos x="2221" y="0"/>
                </a:cxn>
                <a:cxn ang="0">
                  <a:pos x="2193" y="0"/>
                </a:cxn>
                <a:cxn ang="0">
                  <a:pos x="204" y="0"/>
                </a:cxn>
                <a:cxn ang="0">
                  <a:pos x="184" y="0"/>
                </a:cxn>
                <a:cxn ang="0">
                  <a:pos x="180" y="12"/>
                </a:cxn>
                <a:cxn ang="0">
                  <a:pos x="146" y="113"/>
                </a:cxn>
                <a:cxn ang="0">
                  <a:pos x="117" y="216"/>
                </a:cxn>
                <a:cxn ang="0">
                  <a:pos x="91" y="319"/>
                </a:cxn>
                <a:cxn ang="0">
                  <a:pos x="67" y="425"/>
                </a:cxn>
                <a:cxn ang="0">
                  <a:pos x="48" y="530"/>
                </a:cxn>
                <a:cxn ang="0">
                  <a:pos x="31" y="636"/>
                </a:cxn>
                <a:cxn ang="0">
                  <a:pos x="19" y="742"/>
                </a:cxn>
                <a:cxn ang="0">
                  <a:pos x="9" y="850"/>
                </a:cxn>
                <a:cxn ang="0">
                  <a:pos x="2" y="960"/>
                </a:cxn>
                <a:cxn ang="0">
                  <a:pos x="0" y="1068"/>
                </a:cxn>
                <a:cxn ang="0">
                  <a:pos x="0" y="1183"/>
                </a:cxn>
                <a:cxn ang="0">
                  <a:pos x="2" y="1188"/>
                </a:cxn>
                <a:cxn ang="0">
                  <a:pos x="7" y="1190"/>
                </a:cxn>
                <a:cxn ang="0">
                  <a:pos x="9" y="1195"/>
                </a:cxn>
                <a:cxn ang="0">
                  <a:pos x="16" y="1198"/>
                </a:cxn>
                <a:cxn ang="0">
                  <a:pos x="21" y="1198"/>
                </a:cxn>
                <a:cxn ang="0">
                  <a:pos x="892" y="1176"/>
                </a:cxn>
                <a:cxn ang="0">
                  <a:pos x="1764" y="1154"/>
                </a:cxn>
                <a:cxn ang="0">
                  <a:pos x="1776" y="1154"/>
                </a:cxn>
                <a:cxn ang="0">
                  <a:pos x="1783" y="1147"/>
                </a:cxn>
                <a:cxn ang="0">
                  <a:pos x="1783" y="1135"/>
                </a:cxn>
                <a:cxn ang="0">
                  <a:pos x="1783" y="1116"/>
                </a:cxn>
                <a:cxn ang="0">
                  <a:pos x="1764" y="1116"/>
                </a:cxn>
                <a:cxn ang="0">
                  <a:pos x="1764" y="1116"/>
                </a:cxn>
                <a:cxn ang="0">
                  <a:pos x="1783" y="1116"/>
                </a:cxn>
                <a:cxn ang="0">
                  <a:pos x="1783" y="1030"/>
                </a:cxn>
                <a:cxn ang="0">
                  <a:pos x="1788" y="979"/>
                </a:cxn>
                <a:cxn ang="0">
                  <a:pos x="1792" y="926"/>
                </a:cxn>
                <a:cxn ang="0">
                  <a:pos x="1797" y="876"/>
                </a:cxn>
                <a:cxn ang="0">
                  <a:pos x="1826" y="725"/>
                </a:cxn>
                <a:cxn ang="0">
                  <a:pos x="1840" y="674"/>
                </a:cxn>
                <a:cxn ang="0">
                  <a:pos x="1855" y="626"/>
                </a:cxn>
                <a:cxn ang="0">
                  <a:pos x="1869" y="576"/>
                </a:cxn>
                <a:cxn ang="0">
                  <a:pos x="1888" y="528"/>
                </a:cxn>
                <a:cxn ang="0">
                  <a:pos x="1908" y="482"/>
                </a:cxn>
                <a:cxn ang="0">
                  <a:pos x="1927" y="434"/>
                </a:cxn>
                <a:cxn ang="0">
                  <a:pos x="1972" y="343"/>
                </a:cxn>
                <a:cxn ang="0">
                  <a:pos x="2052" y="211"/>
                </a:cxn>
                <a:cxn ang="0">
                  <a:pos x="2112" y="127"/>
                </a:cxn>
                <a:cxn ang="0">
                  <a:pos x="2176" y="48"/>
                </a:cxn>
                <a:cxn ang="0">
                  <a:pos x="2221" y="0"/>
                </a:cxn>
              </a:cxnLst>
              <a:rect l="0" t="0" r="r" b="b"/>
              <a:pathLst>
                <a:path w="2222" h="1198">
                  <a:moveTo>
                    <a:pt x="2221" y="0"/>
                  </a:moveTo>
                  <a:lnTo>
                    <a:pt x="2193" y="0"/>
                  </a:lnTo>
                  <a:lnTo>
                    <a:pt x="204" y="0"/>
                  </a:lnTo>
                  <a:lnTo>
                    <a:pt x="184" y="0"/>
                  </a:lnTo>
                  <a:lnTo>
                    <a:pt x="180" y="12"/>
                  </a:lnTo>
                  <a:lnTo>
                    <a:pt x="146" y="113"/>
                  </a:lnTo>
                  <a:lnTo>
                    <a:pt x="117" y="216"/>
                  </a:lnTo>
                  <a:lnTo>
                    <a:pt x="91" y="319"/>
                  </a:lnTo>
                  <a:lnTo>
                    <a:pt x="67" y="425"/>
                  </a:lnTo>
                  <a:lnTo>
                    <a:pt x="48" y="530"/>
                  </a:lnTo>
                  <a:lnTo>
                    <a:pt x="31" y="636"/>
                  </a:lnTo>
                  <a:lnTo>
                    <a:pt x="19" y="742"/>
                  </a:lnTo>
                  <a:lnTo>
                    <a:pt x="9" y="850"/>
                  </a:lnTo>
                  <a:lnTo>
                    <a:pt x="2" y="960"/>
                  </a:lnTo>
                  <a:lnTo>
                    <a:pt x="0" y="1068"/>
                  </a:lnTo>
                  <a:lnTo>
                    <a:pt x="0" y="1183"/>
                  </a:lnTo>
                  <a:lnTo>
                    <a:pt x="2" y="1188"/>
                  </a:lnTo>
                  <a:lnTo>
                    <a:pt x="7" y="1190"/>
                  </a:lnTo>
                  <a:lnTo>
                    <a:pt x="9" y="1195"/>
                  </a:lnTo>
                  <a:lnTo>
                    <a:pt x="16" y="1198"/>
                  </a:lnTo>
                  <a:lnTo>
                    <a:pt x="21" y="1198"/>
                  </a:lnTo>
                  <a:lnTo>
                    <a:pt x="892" y="1176"/>
                  </a:lnTo>
                  <a:lnTo>
                    <a:pt x="1764" y="1154"/>
                  </a:lnTo>
                  <a:lnTo>
                    <a:pt x="1776" y="1154"/>
                  </a:lnTo>
                  <a:lnTo>
                    <a:pt x="1783" y="1147"/>
                  </a:lnTo>
                  <a:lnTo>
                    <a:pt x="1783" y="1135"/>
                  </a:lnTo>
                  <a:lnTo>
                    <a:pt x="1783" y="1116"/>
                  </a:lnTo>
                  <a:lnTo>
                    <a:pt x="1764" y="1116"/>
                  </a:lnTo>
                  <a:lnTo>
                    <a:pt x="1783" y="1116"/>
                  </a:lnTo>
                  <a:lnTo>
                    <a:pt x="1783" y="1030"/>
                  </a:lnTo>
                  <a:lnTo>
                    <a:pt x="1788" y="979"/>
                  </a:lnTo>
                  <a:lnTo>
                    <a:pt x="1792" y="926"/>
                  </a:lnTo>
                  <a:lnTo>
                    <a:pt x="1797" y="876"/>
                  </a:lnTo>
                  <a:lnTo>
                    <a:pt x="1826" y="725"/>
                  </a:lnTo>
                  <a:lnTo>
                    <a:pt x="1840" y="674"/>
                  </a:lnTo>
                  <a:lnTo>
                    <a:pt x="1855" y="626"/>
                  </a:lnTo>
                  <a:lnTo>
                    <a:pt x="1869" y="576"/>
                  </a:lnTo>
                  <a:lnTo>
                    <a:pt x="1888" y="528"/>
                  </a:lnTo>
                  <a:lnTo>
                    <a:pt x="1908" y="482"/>
                  </a:lnTo>
                  <a:lnTo>
                    <a:pt x="1927" y="434"/>
                  </a:lnTo>
                  <a:lnTo>
                    <a:pt x="1972" y="343"/>
                  </a:lnTo>
                  <a:lnTo>
                    <a:pt x="2052" y="211"/>
                  </a:lnTo>
                  <a:lnTo>
                    <a:pt x="2112" y="127"/>
                  </a:lnTo>
                  <a:lnTo>
                    <a:pt x="2176" y="48"/>
                  </a:lnTo>
                  <a:lnTo>
                    <a:pt x="2221" y="0"/>
                  </a:lnTo>
                </a:path>
              </a:pathLst>
            </a:custGeom>
            <a:solidFill>
              <a:srgbClr val="007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02"/>
            <p:cNvSpPr>
              <a:spLocks/>
            </p:cNvSpPr>
            <p:nvPr/>
          </p:nvSpPr>
          <p:spPr bwMode="auto">
            <a:xfrm>
              <a:off x="7706" y="5952"/>
              <a:ext cx="195" cy="147"/>
            </a:xfrm>
            <a:custGeom>
              <a:avLst/>
              <a:gdLst/>
              <a:ahLst/>
              <a:cxnLst>
                <a:cxn ang="0">
                  <a:pos x="94" y="146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95" y="82"/>
                </a:cxn>
                <a:cxn ang="0">
                  <a:pos x="94" y="146"/>
                </a:cxn>
              </a:cxnLst>
              <a:rect l="0" t="0" r="r" b="b"/>
              <a:pathLst>
                <a:path w="195" h="147">
                  <a:moveTo>
                    <a:pt x="94" y="146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95" y="82"/>
                  </a:lnTo>
                  <a:lnTo>
                    <a:pt x="94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357158" y="192880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DOTAÇÃO INICIAL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R$: 15.485.000,00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57158" y="314324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CREDITOS ADICIONAIS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28596" y="507207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cs typeface="Arial" pitchFamily="34" charset="0"/>
              </a:rPr>
              <a:t>DESPESSA AUTORIZADA</a:t>
            </a:r>
          </a:p>
          <a:p>
            <a:r>
              <a:rPr lang="pt-BR" b="1" dirty="0" smtClean="0">
                <a:cs typeface="Arial" pitchFamily="34" charset="0"/>
              </a:rPr>
              <a:t>R$: 16.482.969,39</a:t>
            </a:r>
            <a:endParaRPr lang="pt-BR" b="1" dirty="0">
              <a:cs typeface="Arial" pitchFamily="34" charset="0"/>
            </a:endParaRPr>
          </a:p>
        </p:txBody>
      </p:sp>
      <p:sp>
        <p:nvSpPr>
          <p:cNvPr id="20" name="Mais 19"/>
          <p:cNvSpPr/>
          <p:nvPr/>
        </p:nvSpPr>
        <p:spPr>
          <a:xfrm>
            <a:off x="714348" y="2500306"/>
            <a:ext cx="1143008" cy="57150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Igual 20"/>
          <p:cNvSpPr/>
          <p:nvPr/>
        </p:nvSpPr>
        <p:spPr>
          <a:xfrm>
            <a:off x="571472" y="3857628"/>
            <a:ext cx="1343028" cy="78581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929058" y="442913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LIQUIDADA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R$: 4.377.570,11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214546" y="3357562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DESPESA LIQUIDADA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4500562" y="578645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cs typeface="Arial" pitchFamily="34" charset="0"/>
              </a:rPr>
              <a:t>DESPESA EMPENHADA</a:t>
            </a:r>
          </a:p>
          <a:p>
            <a:pPr algn="ctr"/>
            <a:r>
              <a:rPr lang="pt-BR" b="1" dirty="0" smtClean="0">
                <a:cs typeface="Arial" pitchFamily="34" charset="0"/>
              </a:rPr>
              <a:t>5.405.903,03</a:t>
            </a:r>
            <a:endParaRPr lang="pt-BR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642918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all" dirty="0" smtClean="0"/>
              <a:t>metas de arrecadação-</a:t>
            </a:r>
            <a:r>
              <a:rPr lang="pt-BR" dirty="0" smtClean="0"/>
              <a:t>Lei Complementar nº 101/2000, Art. 8º e Art. 13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6455876"/>
              </p:ext>
            </p:extLst>
          </p:nvPr>
        </p:nvGraphicFramePr>
        <p:xfrm>
          <a:off x="785785" y="1181982"/>
          <a:ext cx="7143801" cy="412128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857521"/>
                <a:gridCol w="1428760"/>
                <a:gridCol w="1428760"/>
                <a:gridCol w="1428760"/>
              </a:tblGrid>
              <a:tr h="1269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/>
                        <a:t> </a:t>
                      </a:r>
                      <a:endParaRPr lang="pt-BR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0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900" dirty="0"/>
                        <a:t>Receitas Orçamentárias </a:t>
                      </a:r>
                      <a:endParaRPr lang="pt-BR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900"/>
                        <a:t>Previsão 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900"/>
                        <a:t>Arrecadação 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900"/>
                        <a:t>Diferença 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</a:tr>
              <a:tr h="32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900" dirty="0"/>
                        <a:t>Receitas Correntes (I) </a:t>
                      </a:r>
                      <a:endParaRPr lang="pt-BR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 dirty="0"/>
                        <a:t>2.563.000,00 </a:t>
                      </a:r>
                      <a:endParaRPr lang="pt-BR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4.644.607,68 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2.081.607,68 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</a:tr>
              <a:tr h="16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900" dirty="0"/>
                        <a:t>Receita Tributária</a:t>
                      </a:r>
                      <a:endParaRPr lang="pt-BR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55.000,00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177.459,86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122.459,86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</a:tr>
              <a:tr h="16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900" dirty="0"/>
                        <a:t>Receita de Contribuições</a:t>
                      </a:r>
                      <a:endParaRPr lang="pt-BR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97.000,00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167.574,49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70.574,49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</a:tr>
              <a:tr h="16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900" dirty="0"/>
                        <a:t>Receita Patrimonial</a:t>
                      </a:r>
                      <a:endParaRPr lang="pt-BR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40.000,00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27.849,19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-12.150,81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</a:tr>
              <a:tr h="16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900" dirty="0"/>
                        <a:t>Receita Agropecuária</a:t>
                      </a:r>
                      <a:endParaRPr lang="pt-BR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3.000,00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-3.000,00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</a:tr>
              <a:tr h="16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900" dirty="0"/>
                        <a:t>Receita Industrial</a:t>
                      </a:r>
                      <a:endParaRPr lang="pt-BR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</a:tr>
              <a:tr h="16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900" dirty="0"/>
                        <a:t>Receita de Serviços</a:t>
                      </a:r>
                      <a:endParaRPr lang="pt-BR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7.000,00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-7.000,00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</a:tr>
              <a:tr h="32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900" dirty="0"/>
                        <a:t>Transferências Correntes</a:t>
                      </a:r>
                      <a:endParaRPr lang="pt-BR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2.340.000,00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5.076.470,10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2.736.470,10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</a:tr>
              <a:tr h="32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900" dirty="0"/>
                        <a:t>(-) Deduções das </a:t>
                      </a:r>
                      <a:r>
                        <a:rPr lang="pt-BR" sz="900" dirty="0" err="1"/>
                        <a:t>Trasnrências</a:t>
                      </a:r>
                      <a:r>
                        <a:rPr lang="pt-BR" sz="900" dirty="0"/>
                        <a:t> Correntes</a:t>
                      </a:r>
                      <a:endParaRPr lang="pt-BR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-809.833,11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-809.833,11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</a:tr>
              <a:tr h="16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900" dirty="0"/>
                        <a:t>Outras Receitas Correntes</a:t>
                      </a:r>
                      <a:endParaRPr lang="pt-BR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21.000,00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5.087,15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-15.912,85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</a:tr>
              <a:tr h="16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900" dirty="0"/>
                        <a:t>Receitas de Capital (II) </a:t>
                      </a:r>
                      <a:endParaRPr lang="pt-BR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4.000,00 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 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-4.000,00 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</a:tr>
              <a:tr h="16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900" dirty="0"/>
                        <a:t>Operações de Crédito</a:t>
                      </a:r>
                      <a:endParaRPr lang="pt-BR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</a:tr>
              <a:tr h="16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900"/>
                        <a:t>Alienação de Bens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</a:tr>
              <a:tr h="32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900"/>
                        <a:t>Amortização de Empréstimos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</a:tr>
              <a:tr h="16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900"/>
                        <a:t>Transferências de Capital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4.000,00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-4.000,00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</a:tr>
              <a:tr h="16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900"/>
                        <a:t>Outras Receitas de Capital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/>
                        <a:t>0,00</a:t>
                      </a:r>
                      <a:endParaRPr lang="pt-BR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</a:tr>
              <a:tr h="32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900" b="1" dirty="0"/>
                        <a:t>Total (III) = (I+II) </a:t>
                      </a:r>
                      <a:endParaRPr lang="pt-BR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 b="1" dirty="0"/>
                        <a:t>2.567.000,00 </a:t>
                      </a:r>
                      <a:endParaRPr lang="pt-BR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 b="1" dirty="0"/>
                        <a:t>4.644.607,68 </a:t>
                      </a:r>
                      <a:endParaRPr lang="pt-BR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900" b="1" dirty="0"/>
                        <a:t>2.077.607,68 </a:t>
                      </a:r>
                      <a:endParaRPr lang="pt-BR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7" marR="36947" marT="7389" marB="7389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1640" y="1052736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all" dirty="0"/>
              <a:t>metas de arrecadação</a:t>
            </a:r>
          </a:p>
          <a:p>
            <a:r>
              <a:rPr lang="pt-BR" dirty="0"/>
              <a:t>Lei Complementar nº 101/2000, Art. 8º e Art. 13</a:t>
            </a:r>
          </a:p>
        </p:txBody>
      </p:sp>
      <p:pic>
        <p:nvPicPr>
          <p:cNvPr id="3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2274515"/>
            <a:ext cx="8136904" cy="27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6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500042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cap="all" dirty="0" smtClean="0"/>
              <a:t>cronograma de desembolso</a:t>
            </a:r>
          </a:p>
          <a:p>
            <a:pPr algn="ctr"/>
            <a:r>
              <a:rPr lang="pt-BR" dirty="0" smtClean="0"/>
              <a:t>Lei Complementar nº 101/2000, Art. 8º e Art. 13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3993516"/>
              </p:ext>
            </p:extLst>
          </p:nvPr>
        </p:nvGraphicFramePr>
        <p:xfrm>
          <a:off x="714349" y="1397000"/>
          <a:ext cx="7429551" cy="406399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971821"/>
                <a:gridCol w="1485910"/>
                <a:gridCol w="1485910"/>
                <a:gridCol w="1485910"/>
              </a:tblGrid>
              <a:tr h="1606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/>
                        <a:t> 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2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 dirty="0"/>
                        <a:t>Despesas Orçamentárias </a:t>
                      </a:r>
                      <a:endParaRPr lang="pt-BR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/>
                        <a:t>Fixadas 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/>
                        <a:t>Realizadas 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/>
                        <a:t>Diferença 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</a:tr>
              <a:tr h="40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/>
                        <a:t>Despesas Correntes (I) </a:t>
                      </a:r>
                      <a:endParaRPr lang="pt-BR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4.211.035,50 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4.232.431,40 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-21.395,90 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</a:tr>
              <a:tr h="40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/>
                        <a:t>Pessoal e Encargos Sociais</a:t>
                      </a:r>
                      <a:endParaRPr lang="pt-BR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 dirty="0"/>
                        <a:t>2.640.000,00</a:t>
                      </a:r>
                      <a:endParaRPr lang="pt-BR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2.617.900,47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22.099,53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</a:tr>
              <a:tr h="40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/>
                        <a:t>Juros e Amortização da Dívida</a:t>
                      </a:r>
                      <a:endParaRPr lang="pt-BR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14.000,00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34.591,93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-20.591,93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</a:tr>
              <a:tr h="40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/>
                        <a:t>Outras Despesas Correntes</a:t>
                      </a:r>
                      <a:endParaRPr lang="pt-BR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1.557.035,50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1.579.939,00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-22.903,50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</a:tr>
              <a:tr h="212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/>
                        <a:t>Despesas de Capital (II) </a:t>
                      </a:r>
                      <a:endParaRPr lang="pt-BR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277.300,00 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145.138,71 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132.161,29 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</a:tr>
              <a:tr h="212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/>
                        <a:t>Investimentos</a:t>
                      </a:r>
                      <a:endParaRPr lang="pt-BR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160.000,00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120.078,60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39.921,40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</a:tr>
              <a:tr h="212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/>
                        <a:t>Inversões Financeiras</a:t>
                      </a:r>
                      <a:endParaRPr lang="pt-BR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10.500,00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0,00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10.500,00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</a:tr>
              <a:tr h="40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/>
                        <a:t>Amortização da Dívida Fundada Interna</a:t>
                      </a:r>
                      <a:endParaRPr lang="pt-BR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 dirty="0"/>
                        <a:t>106.800,00</a:t>
                      </a:r>
                      <a:endParaRPr lang="pt-BR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 dirty="0"/>
                        <a:t>25.060,11</a:t>
                      </a:r>
                      <a:endParaRPr lang="pt-BR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 dirty="0"/>
                        <a:t>81.739,89</a:t>
                      </a:r>
                      <a:endParaRPr lang="pt-BR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</a:tr>
              <a:tr h="40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/>
                        <a:t>Reserva de contingência (III) 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0,00 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0,00 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 dirty="0"/>
                        <a:t>0,00 </a:t>
                      </a:r>
                      <a:endParaRPr lang="pt-BR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</a:tr>
              <a:tr h="212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/>
                        <a:t>Reserva de contingência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0,00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0,00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/>
                        <a:t>0,00</a:t>
                      </a:r>
                      <a:endParaRPr lang="pt-BR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</a:tr>
              <a:tr h="40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b="1" dirty="0"/>
                        <a:t>Total (IV) = (I+II+III) 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 b="1" dirty="0"/>
                        <a:t>4.488.335,50 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 b="1" dirty="0"/>
                        <a:t>4.377.570,11 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 b="1" dirty="0"/>
                        <a:t>110.765,39 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769" marR="46769" marT="9354" marB="9354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5616" y="134076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all" dirty="0"/>
              <a:t>cronograma de desembolso</a:t>
            </a:r>
          </a:p>
          <a:p>
            <a:r>
              <a:rPr lang="pt-BR" dirty="0"/>
              <a:t>Lei Complementar nº 101/2000, Art. 8º e Art. 13</a:t>
            </a:r>
          </a:p>
        </p:txBody>
      </p:sp>
      <p:pic>
        <p:nvPicPr>
          <p:cNvPr id="3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1" y="2564905"/>
            <a:ext cx="784887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00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1472" y="428604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cap="all" dirty="0" smtClean="0"/>
          </a:p>
          <a:p>
            <a:r>
              <a:rPr lang="pt-BR" b="1" cap="all" dirty="0" smtClean="0"/>
              <a:t>meta fiscal do resultado primário</a:t>
            </a:r>
          </a:p>
          <a:p>
            <a:r>
              <a:rPr lang="pt-BR" dirty="0" smtClean="0"/>
              <a:t>Lei Complementar nº 101/2000, Art. 53, III</a:t>
            </a:r>
          </a:p>
          <a:p>
            <a:r>
              <a:rPr lang="pt-BR" dirty="0" smtClean="0"/>
              <a:t>LRF, Art. 53 - Acompanharão o Relatório Resumido demonstrativos relativos a:</a:t>
            </a:r>
          </a:p>
          <a:p>
            <a:r>
              <a:rPr lang="pt-BR" dirty="0" smtClean="0"/>
              <a:t>III - resultados nominal e primário;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5019952"/>
              </p:ext>
            </p:extLst>
          </p:nvPr>
        </p:nvGraphicFramePr>
        <p:xfrm>
          <a:off x="642910" y="2357429"/>
          <a:ext cx="7715304" cy="134897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500594"/>
                <a:gridCol w="1643074"/>
                <a:gridCol w="1571636"/>
              </a:tblGrid>
              <a:tr h="48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/>
                        <a:t>Resultado Primário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/>
                        <a:t>Quadrimestre 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/>
                        <a:t>Até Quadrimestre 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43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Receitas Fiscais (A)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4.644.607,68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4.644.607,68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43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Despesas Fiscais (B)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4.317.918,07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4.317.918,07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43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(A-B) = Resultado Primário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/>
                        <a:t>326.689,61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/>
                        <a:t>326.689,61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4411121"/>
              </p:ext>
            </p:extLst>
          </p:nvPr>
        </p:nvGraphicFramePr>
        <p:xfrm>
          <a:off x="642910" y="3857627"/>
          <a:ext cx="7715304" cy="14160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143668"/>
                <a:gridCol w="1571636"/>
              </a:tblGrid>
              <a:tr h="229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/>
                        <a:t>Discriminação da Meta Fiscal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/>
                        <a:t>Valor Corrente 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50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Meta Fiscal do Resultado Primário Prevista na LDO para o Exercício de Referência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101.050,00 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29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Meta Fiscal do Resultado Primário Realizada no quadrimestre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326.689,61 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29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Meta Fiscal do Resultado Primário Realizada Até o quadrimestre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/>
                        <a:t>326.689,61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5616" y="1268761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all" dirty="0"/>
              <a:t>meta fiscal do resultado primário</a:t>
            </a:r>
          </a:p>
          <a:p>
            <a:r>
              <a:rPr lang="pt-BR" dirty="0"/>
              <a:t>Lei Complementar nº 101/2000, Art. 53, III</a:t>
            </a:r>
          </a:p>
        </p:txBody>
      </p:sp>
      <p:pic>
        <p:nvPicPr>
          <p:cNvPr id="3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7" y="2636912"/>
            <a:ext cx="7416823" cy="252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3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642918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cap="all" dirty="0" smtClean="0"/>
              <a:t>meta fiscal do resultado nominal</a:t>
            </a:r>
          </a:p>
          <a:p>
            <a:pPr algn="ctr"/>
            <a:r>
              <a:rPr lang="pt-BR" sz="1600" dirty="0" smtClean="0"/>
              <a:t>Lei Complementar nº 101/2000, Art. 53, III</a:t>
            </a:r>
          </a:p>
          <a:p>
            <a:pPr algn="ctr"/>
            <a:r>
              <a:rPr lang="pt-BR" sz="1600" dirty="0" smtClean="0"/>
              <a:t>LRF, Art. 53 - Acompanharão o Relatório Resumido demonstrativos relativos a:</a:t>
            </a:r>
          </a:p>
          <a:p>
            <a:pPr algn="ctr"/>
            <a:r>
              <a:rPr lang="pt-BR" sz="1600" dirty="0" smtClean="0"/>
              <a:t>III - resultados nominal e primário;</a:t>
            </a:r>
            <a:endParaRPr lang="pt-BR" sz="1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0961683"/>
              </p:ext>
            </p:extLst>
          </p:nvPr>
        </p:nvGraphicFramePr>
        <p:xfrm>
          <a:off x="357157" y="2025651"/>
          <a:ext cx="8072494" cy="204350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843496"/>
                <a:gridCol w="1614499"/>
                <a:gridCol w="1614499"/>
              </a:tblGrid>
              <a:tr h="313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/>
                        <a:t>Dívida Fiscal Líquida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/>
                        <a:t>Exercício Anterior 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/>
                        <a:t>Até Quadrimestre 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157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Dívida Consolidada (I)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616.269,82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591.209,71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157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Deduções (II)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3.357.072,42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3.180.675,59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157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Dívida Consolidada Líquida (III)=(I-II)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/>
                        <a:t>2.740.802,60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/>
                        <a:t>2.589.465,88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157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Receitas De Privatizações (IV)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0,00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0,00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157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Passivos Reconhecidos (V)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0,00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0,00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157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Dívida Fiscal Liquidada (VI)=(III+IV-V)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/>
                        <a:t>2.740.802,60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/>
                        <a:t>2.589.465,88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8544340"/>
              </p:ext>
            </p:extLst>
          </p:nvPr>
        </p:nvGraphicFramePr>
        <p:xfrm>
          <a:off x="357158" y="4414284"/>
          <a:ext cx="8072494" cy="142875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457996"/>
                <a:gridCol w="1614498"/>
              </a:tblGrid>
              <a:tr h="476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Discriminação da Meta Fiscal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/>
                        <a:t>Valor Corrente 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76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Meta Fiscal do Resultado Nominal Prevista na LDO para o Exercício de Referência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/>
                        <a:t>0,00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76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Meta Fiscal do Resultado Nominal Realizada Até o Quadrimestre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/>
                        <a:t>0,00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1538" y="928671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ADCT, Art. 77, III e Emenda Constitucional n°29 de 13/09/2000</a:t>
            </a:r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1538" y="1857364"/>
            <a:ext cx="3429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u="sng" dirty="0" smtClean="0">
                <a:solidFill>
                  <a:srgbClr val="000000"/>
                </a:solidFill>
                <a:latin typeface="Comic Sans MS" pitchFamily="66" charset="0"/>
              </a:rPr>
              <a:t>ART. 9º § 4º DA LRF</a:t>
            </a:r>
          </a:p>
          <a:p>
            <a:pPr algn="ctr">
              <a:defRPr/>
            </a:pPr>
            <a:r>
              <a:rPr lang="pt-BR" b="1" dirty="0" smtClean="0">
                <a:solidFill>
                  <a:srgbClr val="000000"/>
                </a:solidFill>
                <a:latin typeface="Comic Sans MS" pitchFamily="66" charset="0"/>
              </a:rPr>
              <a:t>ATÉ O FINAL DOS MESES DE MAIO, SETEMBRO E FEVEREIRO, O PODER EXECUTIVO DEMONSTRARÁ E AVALIARÁ O CUMPRIMENTO DAS METAS DE CADA QUADRIMESTRE</a:t>
            </a:r>
            <a:endParaRPr lang="pt-BR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786314" y="1333499"/>
          <a:ext cx="3786214" cy="4756183"/>
        </p:xfrm>
        <a:graphic>
          <a:graphicData uri="http://schemas.openxmlformats.org/presentationml/2006/ole">
            <p:oleObj spid="_x0000_s5130" name="Clip" r:id="rId3" imgW="1438275" imgH="151447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935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1472" y="1142984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MÍNIMOS CONSTITUCIONAIS</a:t>
            </a:r>
            <a:endParaRPr lang="pt-BR" sz="2800" b="1" dirty="0"/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285720" y="1723548"/>
            <a:ext cx="84296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Da </a:t>
            </a:r>
            <a:r>
              <a:rPr kumimoji="0" lang="pt-PT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Receita Líquida de Impostos (RLI) </a:t>
            </a:r>
            <a:r>
              <a:rPr kumimoji="0" lang="pt-PT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o Municipio deve repassar até o final do exercício: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0034" y="3000372"/>
            <a:ext cx="364333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500" b="1" dirty="0">
                <a:cs typeface="Arial" pitchFamily="34" charset="0"/>
              </a:rPr>
              <a:t>25% para a Educação</a:t>
            </a:r>
            <a:endParaRPr lang="pt-BR" sz="2500" b="1" dirty="0">
              <a:cs typeface="Arial" pitchFamily="34" charset="0"/>
            </a:endParaRPr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4643438" y="2928934"/>
            <a:ext cx="321471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r>
              <a:rPr kumimoji="0" lang="pt-PT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15% para a Saúde</a:t>
            </a:r>
            <a:r>
              <a:rPr kumimoji="0" lang="pt-PT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05988"/>
            <a:ext cx="3675362" cy="327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sa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405988"/>
            <a:ext cx="4434396" cy="327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57148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cap="all" dirty="0" smtClean="0"/>
          </a:p>
          <a:p>
            <a:r>
              <a:rPr lang="pt-BR" b="1" cap="all" dirty="0" smtClean="0"/>
              <a:t>APLICAÇÃO DE RECURSOS NA MANUTENÇÃO E DESENVOLVIMENTO DO ENSINO -</a:t>
            </a:r>
            <a:r>
              <a:rPr lang="pt-BR" dirty="0" smtClean="0"/>
              <a:t>Constituição Federal, Art. 212 e LDB, Art. 72.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1874036"/>
              </p:ext>
            </p:extLst>
          </p:nvPr>
        </p:nvGraphicFramePr>
        <p:xfrm>
          <a:off x="642910" y="1928801"/>
          <a:ext cx="7715304" cy="23063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172243"/>
                <a:gridCol w="1543061"/>
              </a:tblGrid>
              <a:tr h="267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Receita bruta de Impostos e Transferências (I)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4.175.384,53 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67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Despesas por função/</a:t>
                      </a:r>
                      <a:r>
                        <a:rPr lang="pt-BR" sz="1500" dirty="0" err="1"/>
                        <a:t>subfunção</a:t>
                      </a:r>
                      <a:r>
                        <a:rPr lang="pt-BR" sz="1500" dirty="0"/>
                        <a:t> (II)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933.223,21 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67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Deduções (III)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79.303,83 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67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Resultado líquido da </a:t>
                      </a:r>
                      <a:r>
                        <a:rPr lang="pt-BR" sz="1500" dirty="0" err="1"/>
                        <a:t>transf</a:t>
                      </a:r>
                      <a:r>
                        <a:rPr lang="pt-BR" sz="1500" dirty="0"/>
                        <a:t>. do FUNDEB (IV)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-298.249,99 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67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Despesas para efeito de cálculo (V) = (II-III-IV)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1.070.437,33 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67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Mínimo a ser aplicado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1.043.846,19 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67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Aplicado à Maior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89.125,65 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67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Percentual aplicado = (V) / (I) x 100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/>
                        <a:t>27,13 </a:t>
                      </a:r>
                      <a:endParaRPr lang="pt-BR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pic>
        <p:nvPicPr>
          <p:cNvPr id="6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8" y="4786322"/>
            <a:ext cx="8231494" cy="135732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14348" y="435769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PERCENTUAL LIQUIDADO</a:t>
            </a:r>
            <a:r>
              <a:rPr lang="pt-BR" dirty="0" smtClean="0"/>
              <a:t>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348" y="642919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all" dirty="0" smtClean="0"/>
              <a:t>APLICAÇÃO DE 60% DOS RECURSOS DO FUNDEB NA REMUNERAÇÃO DOS PROFISSIONAIS DO MAGISTÉRIO DA EDUCAÇÃO BÁSICA </a:t>
            </a:r>
          </a:p>
          <a:p>
            <a:r>
              <a:rPr lang="pt-BR" dirty="0" smtClean="0"/>
              <a:t>ADCT, Art. 60, XII, MP 339/2006, EC 53/2006 e Lei Federal n°9.424/96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42910" y="2143115"/>
          <a:ext cx="7429552" cy="14414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943642"/>
                <a:gridCol w="1485910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Receita do FUNDEB (I)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512.179,31 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Despesas (II)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318.891,97 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Mínimo a ser Aplicado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307.307,59 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Aplicado à Maior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11.584,38 </a:t>
                      </a:r>
                      <a:endParaRPr lang="pt-BR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Percentual </a:t>
                      </a:r>
                      <a:r>
                        <a:rPr lang="pt-BR" sz="1500" dirty="0" smtClean="0"/>
                        <a:t>Aplicado (empenhado) </a:t>
                      </a:r>
                      <a:r>
                        <a:rPr lang="pt-BR" sz="1500" dirty="0"/>
                        <a:t>= (II) / (I) x 100 </a:t>
                      </a:r>
                      <a:endParaRPr lang="pt-BR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/>
                        <a:t>62,26 </a:t>
                      </a:r>
                      <a:endParaRPr lang="pt-BR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pic>
        <p:nvPicPr>
          <p:cNvPr id="4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952501" y="4286256"/>
            <a:ext cx="7238998" cy="17145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00100" y="400050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PERCENTUAL LIQUIDADO</a:t>
            </a:r>
            <a:r>
              <a:rPr lang="pt-BR" dirty="0" smtClean="0"/>
              <a:t>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9623536"/>
              </p:ext>
            </p:extLst>
          </p:nvPr>
        </p:nvGraphicFramePr>
        <p:xfrm>
          <a:off x="857224" y="1685009"/>
          <a:ext cx="7500990" cy="445863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059690"/>
                <a:gridCol w="2441300"/>
              </a:tblGrid>
              <a:tr h="924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b="1" cap="all" dirty="0"/>
                        <a:t>Merenda Escolar – ATÉ O QUADRIMESTRE</a:t>
                      </a:r>
                      <a:endParaRPr lang="pt-BR" sz="1800" b="1" cap="all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4016" marR="74016" marT="37008" marB="370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b="1" cap="all" dirty="0"/>
                        <a:t>Valores – R$</a:t>
                      </a:r>
                      <a:endParaRPr lang="pt-BR" sz="1800" b="1" cap="all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4016" marR="74016" marT="37008" marB="37008" anchor="ctr"/>
                </a:tc>
              </a:tr>
              <a:tr h="712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cap="all" dirty="0"/>
                        <a:t>Total de empenhos </a:t>
                      </a:r>
                      <a:r>
                        <a:rPr lang="pt-BR" sz="1800" cap="all" dirty="0" smtClean="0"/>
                        <a:t>PAGOS </a:t>
                      </a:r>
                      <a:endParaRPr lang="pt-BR" sz="1800" b="1" cap="all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4016" marR="74016" marT="37008" marB="370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cap="all" dirty="0"/>
                        <a:t>R</a:t>
                      </a:r>
                      <a:r>
                        <a:rPr lang="pt-BR" sz="1800" cap="all" dirty="0" smtClean="0"/>
                        <a:t>$: 17.453,30</a:t>
                      </a:r>
                      <a:endParaRPr lang="pt-BR" sz="1800" b="1" cap="all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4016" marR="74016" marT="37008" marB="37008"/>
                </a:tc>
              </a:tr>
              <a:tr h="590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cap="all" dirty="0"/>
                        <a:t>Total </a:t>
                      </a:r>
                      <a:r>
                        <a:rPr lang="pt-BR" sz="1800" cap="all" dirty="0" smtClean="0"/>
                        <a:t>– Recursos Próprios</a:t>
                      </a:r>
                      <a:endParaRPr lang="pt-BR" sz="1800" b="1" cap="all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4016" marR="74016" marT="37008" marB="370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cap="all" dirty="0"/>
                        <a:t>R</a:t>
                      </a:r>
                      <a:r>
                        <a:rPr lang="pt-BR" sz="1800" cap="all" dirty="0" smtClean="0"/>
                        <a:t>$: 17.453,30</a:t>
                      </a:r>
                      <a:endParaRPr lang="pt-BR" sz="1800" b="1" cap="all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4016" marR="74016" marT="37008" marB="37008"/>
                </a:tc>
              </a:tr>
              <a:tr h="4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cap="all" dirty="0" smtClean="0"/>
                        <a:t>Ens. fundamental</a:t>
                      </a:r>
                      <a:endParaRPr lang="pt-BR" sz="1800" b="1" cap="all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4016" marR="74016" marT="37008" marB="370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cap="all" dirty="0" smtClean="0"/>
                        <a:t>11.567,05</a:t>
                      </a:r>
                      <a:endParaRPr lang="pt-BR" sz="1800" b="1" cap="all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4016" marR="74016" marT="37008" marB="37008"/>
                </a:tc>
              </a:tr>
              <a:tr h="4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cap="all" dirty="0" smtClean="0"/>
                        <a:t>pré-escola</a:t>
                      </a:r>
                      <a:endParaRPr lang="pt-BR" sz="1800" b="1" cap="all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4016" marR="74016" marT="37008" marB="370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cap="all" dirty="0" smtClean="0"/>
                        <a:t>4.693,93</a:t>
                      </a:r>
                      <a:endParaRPr lang="pt-BR" sz="1800" b="1" cap="all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4016" marR="74016" marT="37008" marB="37008"/>
                </a:tc>
              </a:tr>
              <a:tr h="4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cap="all" dirty="0" smtClean="0"/>
                        <a:t>creche</a:t>
                      </a:r>
                      <a:endParaRPr lang="pt-BR" sz="1800" b="1" cap="all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4016" marR="74016" marT="37008" marB="370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cap="all" dirty="0" smtClean="0"/>
                        <a:t>1.192,32</a:t>
                      </a:r>
                      <a:endParaRPr lang="pt-BR" sz="1800" b="1" cap="all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4016" marR="74016" marT="37008" marB="37008"/>
                </a:tc>
              </a:tr>
              <a:tr h="924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cap="all" dirty="0"/>
                        <a:t>Total </a:t>
                      </a:r>
                      <a:r>
                        <a:rPr lang="pt-BR" sz="1800" cap="all" dirty="0" smtClean="0"/>
                        <a:t>– recurso Vinculados</a:t>
                      </a:r>
                      <a:endParaRPr lang="pt-BR" sz="1800" b="1" cap="all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4016" marR="74016" marT="37008" marB="370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cap="all" dirty="0"/>
                        <a:t>R</a:t>
                      </a:r>
                      <a:r>
                        <a:rPr lang="pt-BR" sz="1800" cap="all" dirty="0" smtClean="0"/>
                        <a:t>$: 0,00</a:t>
                      </a:r>
                      <a:endParaRPr lang="pt-BR" sz="1800" b="1" cap="all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4016" marR="74016" marT="37008" marB="37008"/>
                </a:tc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142976" y="357166"/>
            <a:ext cx="671517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pt-BR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MERENDA ESCOLAR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14414" y="85723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MERENDA ESCOLAR </a:t>
            </a:r>
          </a:p>
          <a:p>
            <a:r>
              <a:rPr lang="pt-BR" dirty="0" smtClean="0"/>
              <a:t>Recursos Vinculados-FNDE: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0624389"/>
              </p:ext>
            </p:extLst>
          </p:nvPr>
        </p:nvGraphicFramePr>
        <p:xfrm>
          <a:off x="1357290" y="1857364"/>
          <a:ext cx="6500859" cy="267462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57586"/>
                <a:gridCol w="1571636"/>
                <a:gridCol w="1571637"/>
              </a:tblGrid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PNAE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RECEBIDO</a:t>
                      </a:r>
                      <a:r>
                        <a:rPr lang="pt-BR" baseline="0" dirty="0" smtClean="0"/>
                        <a:t> UNITÁRIO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TOTAL R$:</a:t>
                      </a:r>
                      <a:endParaRPr lang="pt-BR" dirty="0"/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ENSINO</a:t>
                      </a:r>
                      <a:r>
                        <a:rPr lang="pt-BR" baseline="0" dirty="0" smtClean="0"/>
                        <a:t> FUNDAMENTAL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1.519,20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4.557,60</a:t>
                      </a:r>
                      <a:endParaRPr lang="pt-BR" dirty="0"/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AEE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   74,20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  222,60</a:t>
                      </a:r>
                      <a:endParaRPr lang="pt-BR" dirty="0"/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CRECHE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1.027,20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 3.081,60</a:t>
                      </a:r>
                      <a:endParaRPr lang="pt-BR" dirty="0"/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PRE -ESCOLA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 784,40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2.353,20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214414" y="492919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REPASSES PNAE POR CATEGORIA</a:t>
            </a:r>
            <a:r>
              <a:rPr lang="pt-BR" b="1" dirty="0" smtClean="0"/>
              <a:t>:</a:t>
            </a:r>
            <a:endParaRPr lang="pt-BR" b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7046527"/>
              </p:ext>
            </p:extLst>
          </p:nvPr>
        </p:nvGraphicFramePr>
        <p:xfrm>
          <a:off x="1214413" y="5483562"/>
          <a:ext cx="6669955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33991"/>
                <a:gridCol w="1333991"/>
                <a:gridCol w="1333991"/>
                <a:gridCol w="1333991"/>
                <a:gridCol w="1333991"/>
              </a:tblGrid>
              <a:tr h="357190">
                <a:tc>
                  <a:txBody>
                    <a:bodyPr/>
                    <a:lstStyle/>
                    <a:p>
                      <a:r>
                        <a:rPr lang="pt-BR" dirty="0" smtClean="0"/>
                        <a:t>CRECHES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PRE-ESCOLA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ENS.</a:t>
                      </a:r>
                      <a:r>
                        <a:rPr lang="pt-BR" baseline="0" dirty="0" smtClean="0"/>
                        <a:t> FUND.</a:t>
                      </a:r>
                    </a:p>
                    <a:p>
                      <a:r>
                        <a:rPr lang="pt-BR" baseline="0" dirty="0" smtClean="0"/>
                        <a:t>E MÉDIO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ED. JOVENS</a:t>
                      </a:r>
                    </a:p>
                    <a:p>
                      <a:r>
                        <a:rPr lang="pt-BR" dirty="0" smtClean="0"/>
                        <a:t>ADULTOS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ED. INTEGRAL</a:t>
                      </a:r>
                      <a:endParaRPr lang="pt-BR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pt-BR" dirty="0" smtClean="0"/>
                        <a:t>1,07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0,53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0,36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0,32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1,07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1728784"/>
              </p:ext>
            </p:extLst>
          </p:nvPr>
        </p:nvGraphicFramePr>
        <p:xfrm>
          <a:off x="755576" y="1340768"/>
          <a:ext cx="7096197" cy="35604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4296"/>
                <a:gridCol w="2716336"/>
                <a:gridCol w="1715565"/>
              </a:tblGrid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PNATE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RECEBIDO</a:t>
                      </a:r>
                      <a:r>
                        <a:rPr lang="pt-BR" baseline="0" dirty="0" smtClean="0"/>
                        <a:t> UNITÁRIO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TOTAL R$:</a:t>
                      </a:r>
                      <a:endParaRPr lang="pt-BR" dirty="0"/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ENSINO</a:t>
                      </a:r>
                      <a:r>
                        <a:rPr lang="pt-BR" baseline="0" dirty="0" smtClean="0"/>
                        <a:t> MÉDIO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910,08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2.730,24</a:t>
                      </a:r>
                      <a:endParaRPr lang="pt-BR" dirty="0"/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ED.</a:t>
                      </a:r>
                      <a:r>
                        <a:rPr lang="pt-BR" baseline="0" dirty="0" smtClean="0"/>
                        <a:t> INAFANTIL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354,77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1.064,31</a:t>
                      </a:r>
                      <a:endParaRPr lang="pt-BR" dirty="0"/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ENSINO FUNDAMENTAL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3.331,80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9.995,40</a:t>
                      </a:r>
                      <a:endParaRPr lang="pt-BR" dirty="0"/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TOTAL GERAL R$: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13.789,95</a:t>
                      </a:r>
                      <a:endParaRPr lang="pt-BR" dirty="0"/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RECURSO ESTADUAL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R$: UNITARIO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TOTAL R$: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SEED-ESTADUAL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24.587,44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49.174,88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928662" y="1397000"/>
          <a:ext cx="6715172" cy="3051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4102"/>
                <a:gridCol w="2141070"/>
              </a:tblGrid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TRANSPORTE</a:t>
                      </a:r>
                      <a:r>
                        <a:rPr lang="pt-BR" baseline="0" dirty="0" smtClean="0"/>
                        <a:t> ESCOLAR- PAGOS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TOTAL R$:</a:t>
                      </a:r>
                      <a:endParaRPr lang="pt-BR" dirty="0"/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SALARIO</a:t>
                      </a:r>
                      <a:r>
                        <a:rPr lang="pt-BR" baseline="0" dirty="0" smtClean="0"/>
                        <a:t> EDUCAÇÃO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      0,00</a:t>
                      </a:r>
                      <a:endParaRPr lang="pt-BR" dirty="0"/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RECURSOS ESTADUAL -</a:t>
                      </a:r>
                      <a:r>
                        <a:rPr lang="pt-BR" baseline="0" dirty="0" smtClean="0"/>
                        <a:t> 1137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    701,47</a:t>
                      </a:r>
                      <a:endParaRPr lang="pt-BR" dirty="0"/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REURSOS FEDERAL</a:t>
                      </a:r>
                      <a:r>
                        <a:rPr lang="pt-BR" baseline="0" dirty="0" smtClean="0"/>
                        <a:t> PNATE- 1162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 6.460,00</a:t>
                      </a:r>
                      <a:endParaRPr lang="pt-BR" dirty="0"/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RECURSOS PROPRIOS- 1101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95.878,77</a:t>
                      </a:r>
                      <a:endParaRPr lang="pt-BR" dirty="0"/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r>
                        <a:rPr lang="pt-BR" baseline="0" dirty="0" smtClean="0"/>
                        <a:t> GERAL R$: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103.040,23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71472" y="785794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TRANSPORTE ESCOLAR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714356"/>
            <a:ext cx="8143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cap="all" dirty="0" smtClean="0"/>
              <a:t>APLICAÇÃO DE RECURSOS EM AÇÕES E SERVIÇOS PÚBLICOS DE SAÚDE</a:t>
            </a:r>
          </a:p>
          <a:p>
            <a:r>
              <a:rPr lang="pt-BR" sz="1600" dirty="0" smtClean="0"/>
              <a:t>ADCT, Art. 77, III e Emenda Constitucional n°29 de 13/09/2000</a:t>
            </a:r>
          </a:p>
          <a:p>
            <a:r>
              <a:rPr lang="pt-BR" sz="1600" dirty="0" smtClean="0"/>
              <a:t>EC 29/2000, Art. 7º - O Ato das Disposições Constitucionais Transitórias passa a vigorar acrescido do seguinte Art. 77:</a:t>
            </a:r>
          </a:p>
          <a:p>
            <a:r>
              <a:rPr lang="pt-BR" sz="1600" dirty="0" smtClean="0"/>
              <a:t>"III - no caso dos Municípios e do Distrito Federal, quinze por cento do produto da arrecadação dos impostos a que se refere o Art. 156 e dos recursos de que tratam os </a:t>
            </a:r>
            <a:r>
              <a:rPr lang="pt-BR" sz="1600" dirty="0" err="1" smtClean="0"/>
              <a:t>Art´</a:t>
            </a:r>
            <a:r>
              <a:rPr lang="pt-BR" sz="1600" dirty="0" smtClean="0"/>
              <a:t>s. 158 e 159, inciso I, alínea b e § 3º." </a:t>
            </a:r>
            <a:endParaRPr lang="pt-BR" sz="1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3633270"/>
              </p:ext>
            </p:extLst>
          </p:nvPr>
        </p:nvGraphicFramePr>
        <p:xfrm>
          <a:off x="714348" y="2643182"/>
          <a:ext cx="7358114" cy="316208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886491"/>
                <a:gridCol w="1471623"/>
              </a:tblGrid>
              <a:tr h="451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Receita bruta de Impostos e Transferências (I)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4.175.384,53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51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Despesas por função/</a:t>
                      </a:r>
                      <a:r>
                        <a:rPr lang="pt-BR" sz="1500" dirty="0" err="1"/>
                        <a:t>subfunção</a:t>
                      </a:r>
                      <a:r>
                        <a:rPr lang="pt-BR" sz="1500" dirty="0"/>
                        <a:t> (II)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1.468.516,98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51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Deduções (III)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462.111,34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51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Despesas para efeito de cálculo (IV) = (II-III)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1.006.405,64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51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Mínimo a ser aplicado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626.307,69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51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Aplicado à maior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380.097,95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51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Percentual aplicado = (IV) / (I) x 100 </a:t>
                      </a:r>
                      <a:endParaRPr lang="pt-BR" sz="15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24,10 </a:t>
                      </a:r>
                      <a:endParaRPr lang="pt-BR" sz="15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71604" y="857232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APLICAÇÃO EM SAÚDE </a:t>
            </a:r>
            <a:r>
              <a:rPr lang="pt-PT" b="1" dirty="0" smtClean="0"/>
              <a:t>–(EMPENHADO) </a:t>
            </a:r>
            <a:r>
              <a:rPr lang="pt-PT" b="1" dirty="0"/>
              <a:t>% RLI</a:t>
            </a:r>
            <a:endParaRPr lang="pt-BR" b="1" dirty="0"/>
          </a:p>
        </p:txBody>
      </p:sp>
      <p:pic>
        <p:nvPicPr>
          <p:cNvPr id="7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1785926"/>
            <a:ext cx="6561364" cy="2791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Resultado de imagem para GASTOS PESSO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8786842" cy="528638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714480" y="857232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DESPESAS COM PESSOAL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548681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/>
              <a:t>temas a serem apresentados</a:t>
            </a:r>
          </a:p>
          <a:p>
            <a:pPr lvl="0"/>
            <a:endParaRPr lang="pt-BR" sz="2400" dirty="0" smtClean="0"/>
          </a:p>
          <a:p>
            <a:pPr lvl="0"/>
            <a:r>
              <a:rPr lang="pt-BR" sz="2400" dirty="0" smtClean="0"/>
              <a:t>Execução </a:t>
            </a:r>
            <a:r>
              <a:rPr lang="pt-BR" sz="2400" dirty="0"/>
              <a:t>Orçamentaria</a:t>
            </a:r>
          </a:p>
          <a:p>
            <a:pPr lvl="0"/>
            <a:r>
              <a:rPr lang="pt-BR" sz="2400" dirty="0"/>
              <a:t>Metas Arrecadação</a:t>
            </a:r>
          </a:p>
          <a:p>
            <a:pPr lvl="0"/>
            <a:r>
              <a:rPr lang="pt-BR" sz="2400" dirty="0"/>
              <a:t>Cronograma de Desembolso</a:t>
            </a:r>
          </a:p>
          <a:p>
            <a:pPr lvl="0"/>
            <a:r>
              <a:rPr lang="pt-BR" sz="2400" dirty="0"/>
              <a:t>Resultado Nominal</a:t>
            </a:r>
          </a:p>
          <a:p>
            <a:pPr lvl="0"/>
            <a:r>
              <a:rPr lang="pt-BR" sz="2400" dirty="0"/>
              <a:t>Resultado Primário</a:t>
            </a:r>
          </a:p>
          <a:p>
            <a:pPr lvl="0"/>
            <a:r>
              <a:rPr lang="pt-BR" sz="2400" dirty="0"/>
              <a:t>Aplicação de Recursos em Saúde (15%)</a:t>
            </a:r>
          </a:p>
          <a:p>
            <a:pPr lvl="0"/>
            <a:r>
              <a:rPr lang="pt-BR" sz="2400" dirty="0"/>
              <a:t>Aplicação de Recursos em Educação (25%)</a:t>
            </a:r>
          </a:p>
          <a:p>
            <a:pPr lvl="0"/>
            <a:r>
              <a:rPr lang="pt-BR" sz="2400" dirty="0"/>
              <a:t>Aplicação dos Recursos Recebidos do FUNDEB (60%)</a:t>
            </a:r>
          </a:p>
          <a:p>
            <a:pPr lvl="0"/>
            <a:r>
              <a:rPr lang="pt-BR" sz="2400" dirty="0"/>
              <a:t>Despesas com Pessoal</a:t>
            </a:r>
          </a:p>
          <a:p>
            <a:pPr lvl="0"/>
            <a:r>
              <a:rPr lang="pt-BR" sz="2400" dirty="0"/>
              <a:t>Restos à Pagar</a:t>
            </a:r>
          </a:p>
          <a:p>
            <a:pPr lvl="0"/>
            <a:r>
              <a:rPr lang="pt-BR" sz="2400" dirty="0"/>
              <a:t>Alienação de Ativos</a:t>
            </a:r>
          </a:p>
          <a:p>
            <a:pPr lvl="0"/>
            <a:r>
              <a:rPr lang="pt-BR" sz="2400" dirty="0"/>
              <a:t>Ações de Investimentos Previstas na LDO e LOA</a:t>
            </a:r>
          </a:p>
        </p:txBody>
      </p:sp>
    </p:spTree>
    <p:extLst>
      <p:ext uri="{BB962C8B-B14F-4D97-AF65-F5344CB8AC3E}">
        <p14:creationId xmlns:p14="http://schemas.microsoft.com/office/powerpoint/2010/main" xmlns="" val="5458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85852" y="857232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Demonstrativo Evolução Gastos de Pessoal Consolidado</a:t>
            </a:r>
            <a:endParaRPr lang="pt-BR" b="1" dirty="0"/>
          </a:p>
        </p:txBody>
      </p:sp>
      <p:pic>
        <p:nvPicPr>
          <p:cNvPr id="3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7302800" cy="2143140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7022571"/>
              </p:ext>
            </p:extLst>
          </p:nvPr>
        </p:nvGraphicFramePr>
        <p:xfrm>
          <a:off x="642910" y="3861049"/>
          <a:ext cx="6977090" cy="226426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581672"/>
                <a:gridCol w="1395418"/>
              </a:tblGrid>
              <a:tr h="602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Receita Corrente Líquida Arrecadada nos Últimos 12 (doze) Meses (I)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14.683.338,32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658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Despesa Líquida com Pessoal Realizada nos Últimos 12 (doze) Meses (II)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7.709.792,80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334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Limite Prudencial - 57,00%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8.369.502,84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334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Limite Máximo - 60,00%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8.810.002,99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334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Percentual aplicado = (II) / (I) x 100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/>
                        <a:t>52,51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728" y="928671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Demonstrativo Evolução Gastos de Pessoal Executivo</a:t>
            </a:r>
            <a:endParaRPr lang="pt-BR" b="1" dirty="0"/>
          </a:p>
        </p:txBody>
      </p:sp>
      <p:pic>
        <p:nvPicPr>
          <p:cNvPr id="3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1214414" y="1357298"/>
            <a:ext cx="6638922" cy="2323624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0835311"/>
              </p:ext>
            </p:extLst>
          </p:nvPr>
        </p:nvGraphicFramePr>
        <p:xfrm>
          <a:off x="785786" y="4000504"/>
          <a:ext cx="7286676" cy="14414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829341"/>
                <a:gridCol w="1457335"/>
              </a:tblGrid>
              <a:tr h="243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Receita Corrente Líquida Arrecadada nos Últimos 12 (doze) Meses (I)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14.683.338,32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43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Despesa Líquida com Pessoal Realizada nos Últimos 12 (doze) Meses (II)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7.211.115,52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43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Limite Prudencial - 51,30%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7.532.552,56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43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Limite Máximo - 54,00%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7.929.002,69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122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/>
                        <a:t>Percentual aplicado = (II) / (I) x 100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/>
                        <a:t>49,11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42976" y="714356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Demonstrativo Evolução Gastos de Pessoal Legislativo</a:t>
            </a:r>
            <a:endParaRPr lang="pt-BR" b="1" dirty="0"/>
          </a:p>
        </p:txBody>
      </p:sp>
      <p:pic>
        <p:nvPicPr>
          <p:cNvPr id="3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7973784" cy="2790825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0716962"/>
              </p:ext>
            </p:extLst>
          </p:nvPr>
        </p:nvGraphicFramePr>
        <p:xfrm>
          <a:off x="714348" y="3286124"/>
          <a:ext cx="7572428" cy="232441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057943"/>
                <a:gridCol w="1514485"/>
              </a:tblGrid>
              <a:tr h="65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Receita Corrente Líquida Arrecadada nos Últimos 12 (doze) Meses (I)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14.683.338,32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65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Despesa Líquida com Pessoal Realizada nos Últimos 12 (doze) Meses (II)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498.677,28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340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Limite Prudencial - 5,70%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836.950,28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340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Limite Máximo - 6,00%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881.000,30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340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Percentual aplicado = (II) / (I) x 100 </a:t>
                      </a:r>
                      <a:endParaRPr lang="pt-BR" sz="15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3,40 </a:t>
                      </a:r>
                      <a:endParaRPr lang="pt-BR" sz="15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7109781"/>
              </p:ext>
            </p:extLst>
          </p:nvPr>
        </p:nvGraphicFramePr>
        <p:xfrm>
          <a:off x="785786" y="1951629"/>
          <a:ext cx="7358114" cy="377701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886491"/>
                <a:gridCol w="1471623"/>
              </a:tblGrid>
              <a:tr h="260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Unidade Gestora: PREFEITURA MUNICIPAL DE MATOS COSTA 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/>
                        <a:t>Valores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3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Restos A Pagar Não Processados (I) 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118.283,37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3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(+) Inscrições do Exercício Anterior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491.910,32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3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(+) Inscritos em Exercícios Anteriores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345,00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3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(-) Cancelamentos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3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Restos a Pagar a Liquidar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118.283,37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3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Restos a Pagar em Liquidação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3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Restos a Pagar Liquidado a Pagar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3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(-) Restos a Pagar Pagos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373.971,95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3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Restos Processados (II) 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2.550,00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3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(+) Inscrições do Exercício Anterior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77.830,02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3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(+) Inscritos em Exercícios Anteriores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2.190,00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3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(-) Cancelamentos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3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Restos a Pagar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2.550,00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3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(-) Restos Pagos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77.470,02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3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Saldo a Pagar (I+II) 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120.833,37 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683568" y="857232"/>
            <a:ext cx="6745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cap="all" dirty="0" smtClean="0"/>
              <a:t>RESTOS A PAGAR</a:t>
            </a:r>
          </a:p>
          <a:p>
            <a:r>
              <a:rPr lang="pt-BR" sz="2400" dirty="0" smtClean="0"/>
              <a:t>Lei Complementar n°101/2000, Art. 55, III, alínea “b”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42976" y="857232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cap="all" dirty="0" smtClean="0"/>
              <a:t>RESTOS A PAGAR</a:t>
            </a:r>
          </a:p>
          <a:p>
            <a:r>
              <a:rPr lang="pt-BR" dirty="0" smtClean="0"/>
              <a:t>Lei Complementar n°101/2000, Art. 55, III, alínea “b”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0615776"/>
              </p:ext>
            </p:extLst>
          </p:nvPr>
        </p:nvGraphicFramePr>
        <p:xfrm>
          <a:off x="714348" y="1839204"/>
          <a:ext cx="7286676" cy="388944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829341"/>
                <a:gridCol w="1457335"/>
              </a:tblGrid>
              <a:tr h="372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Unidade Gestora: FUNDO MUNICIPAL DE SAUDE DE MATOS COSTA 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/>
                        <a:t>Valores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96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Restos A Pagar Não Processados (I)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1.907,90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96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(+) Inscrições do Exercício Anterior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93.200,14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96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(+) Inscritos em Exercícios Anteriores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96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(-) Cancelamentos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96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Restos a Pagar a Liquidar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1.907,90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96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Restos a Pagar em Liquidação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96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Restos a Pagar Liquidado a Pagar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96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(-) Restos a Pagar Pagos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91.292,24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96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Restos Processados (II)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96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(+) Inscrições do Exercício Anterior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29.660,05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96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(+) Inscritos em Exercícios Anteriores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96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(-) Cancelamentos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96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Restos a Pagar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96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(-) Restos Pagos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29.660,05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196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Saldo a Pagar (I+II)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1.907,90 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00100" y="785794"/>
            <a:ext cx="5857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cap="all" dirty="0" smtClean="0"/>
              <a:t>RESTOS A PAGAR</a:t>
            </a:r>
          </a:p>
          <a:p>
            <a:r>
              <a:rPr lang="pt-BR" dirty="0" smtClean="0"/>
              <a:t>Lei Complementar n°101/2000, Art. 55, III, alínea “b”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4359691"/>
              </p:ext>
            </p:extLst>
          </p:nvPr>
        </p:nvGraphicFramePr>
        <p:xfrm>
          <a:off x="642910" y="1831174"/>
          <a:ext cx="7429552" cy="389747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943642"/>
                <a:gridCol w="1485910"/>
              </a:tblGrid>
              <a:tr h="380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Unidade Gestora: FUNDO MUN. DE ASSIST. SOCIAL DE MATOS COSTA 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/>
                        <a:t>Valores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20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Restos A Pagar Não Processados (I)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20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(+) Inscrições do Exercício Anterior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20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(+) Inscritos em Exercícios Anteriores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20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(-) Cancelamentos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20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Restos a Pagar a Liquidar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20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Restos a Pagar em Liquidação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20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Restos a Pagar Liquidado a Pagar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20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(-) Restos a Pagar Pagos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20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Restos Processados (II)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20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(+) Inscrições do Exercício Anterior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1.114,70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20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(+) Inscritos em Exercícios Anteriores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20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(-) Cancelamentos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20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Restos a Pagar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20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(-) Restos Pagos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1.114,70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  <a:tr h="20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Saldo a Pagar (I+II)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0,00 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00" marR="60300" marT="12060" marB="1206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348" y="714356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all" dirty="0" smtClean="0"/>
              <a:t>ACOMPANHAMENTO DAS AÇÕES DE</a:t>
            </a:r>
            <a:br>
              <a:rPr lang="pt-BR" b="1" cap="all" dirty="0" smtClean="0"/>
            </a:br>
            <a:r>
              <a:rPr lang="pt-BR" b="1" cap="all" dirty="0" smtClean="0"/>
              <a:t>INVESTIMENTOS PREVISTAS NA LDO E LOA </a:t>
            </a:r>
          </a:p>
          <a:p>
            <a:r>
              <a:rPr lang="pt-BR" dirty="0" smtClean="0"/>
              <a:t>Lei Complementar n° 101/2000, Art. 9°, § 4°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8879569"/>
              </p:ext>
            </p:extLst>
          </p:nvPr>
        </p:nvGraphicFramePr>
        <p:xfrm>
          <a:off x="395538" y="1785928"/>
          <a:ext cx="8424935" cy="442915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84987"/>
                <a:gridCol w="1684987"/>
                <a:gridCol w="1684987"/>
                <a:gridCol w="1684987"/>
                <a:gridCol w="1684987"/>
              </a:tblGrid>
              <a:tr h="50327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300" dirty="0"/>
                        <a:t>Unidade Gestora: 01 - PREFEITURA MUNICIPAL DE MATOS COSTA </a:t>
                      </a:r>
                      <a:endParaRPr lang="pt-BR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27" marR="53027" marT="10605" marB="1060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3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300"/>
                        <a:t>Previsão 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27" marR="53027" marT="10605" marB="10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300"/>
                        <a:t>Suplementações 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27" marR="53027" marT="10605" marB="10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300"/>
                        <a:t>Anulações 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27" marR="53027" marT="10605" marB="10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300"/>
                        <a:t>Execução 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27" marR="53027" marT="10605" marB="10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300"/>
                        <a:t>Saldo atual 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27" marR="53027" marT="10605" marB="10605" anchor="ctr"/>
                </a:tc>
              </a:tr>
              <a:tr h="26283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300"/>
                        <a:t>1051 - Ampliação da Patrulha Agrícola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27" marR="53027" marT="10605" marB="1060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76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 dirty="0"/>
                        <a:t>22.000,00</a:t>
                      </a:r>
                      <a:endParaRPr lang="pt-BR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9.500,00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12.500,00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</a:tr>
              <a:tr h="26283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300"/>
                        <a:t>1052 - Ampliação da Rede Física do Ensino Fundamental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27" marR="53027" marT="10605" marB="1060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76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7.000,00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7.000,00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</a:tr>
              <a:tr h="26283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300"/>
                        <a:t>1053 - Aquisição de Veículos - Educação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27" marR="53027" marT="10605" marB="1060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76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7.000,00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7.000,00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</a:tr>
              <a:tr h="26283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300"/>
                        <a:t>1054 - Ampliação da Rede Física da Educação Infantil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27" marR="53027" marT="10605" marB="1060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76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17.000,00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17.000,00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</a:tr>
              <a:tr h="26283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300"/>
                        <a:t>1055 - Pavimentação de Ruas e Passeios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27" marR="53027" marT="10605" marB="1060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76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15.000,00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137.000,00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152.000,00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</a:tr>
              <a:tr h="26283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300"/>
                        <a:t>1056 - Obras de Infraestrutura Urbana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27" marR="53027" marT="10605" marB="1060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76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14.000,00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/>
                        <a:t>0,00</a:t>
                      </a:r>
                      <a:endParaRPr lang="pt-BR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 dirty="0"/>
                        <a:t>14.000,00</a:t>
                      </a:r>
                      <a:endParaRPr lang="pt-BR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16" marR="31816" marT="31816" marB="31816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087455"/>
              </p:ext>
            </p:extLst>
          </p:nvPr>
        </p:nvGraphicFramePr>
        <p:xfrm>
          <a:off x="251517" y="857230"/>
          <a:ext cx="8784978" cy="573858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64163"/>
                <a:gridCol w="1464163"/>
                <a:gridCol w="1464163"/>
                <a:gridCol w="1464163"/>
                <a:gridCol w="1464163"/>
                <a:gridCol w="1464163"/>
              </a:tblGrid>
              <a:tr h="20488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1057 - </a:t>
                      </a:r>
                      <a:r>
                        <a:rPr lang="pt-BR" sz="1200" dirty="0" err="1"/>
                        <a:t>Sanemanto</a:t>
                      </a:r>
                      <a:r>
                        <a:rPr lang="pt-BR" sz="1200" dirty="0"/>
                        <a:t> Básico Geral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559" marR="33559" marT="6712" marB="6712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4.000,00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2.000,00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2.000,00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4.000,00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</a:tr>
              <a:tr h="20488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1058 - Aquisição de Máquinas e Veículos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559" marR="33559" marT="6712" marB="6712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15.100,00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10.000,00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5.100,00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</a:tr>
              <a:tr h="20488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1059 - Obras de Infraestrutura Rural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559" marR="33559" marT="6712" marB="6712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2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13.000,00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110.956,02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5.206,60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118.749,42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</a:tr>
              <a:tr h="20488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1060 - Obras de Infraestrutura Social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559" marR="33559" marT="6712" marB="6712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13.000,00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10.000,00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3.000,00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</a:tr>
              <a:tr h="20488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1061 - Promoção da Indústria e Comércio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559" marR="33559" marT="6712" marB="6712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2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167.400,00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30.000,00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46.681,72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90.718,28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</a:tr>
              <a:tr h="20488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1062 - Apoio ao Sistema Habitacional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559" marR="33559" marT="6712" marB="6712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12.000,00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12.000,00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</a:tr>
              <a:tr h="20488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1065 - Ampliação de Áreas Esportivas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559" marR="33559" marT="6712" marB="6712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12.000,00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12.000,00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</a:tr>
              <a:tr h="20488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2003 - </a:t>
                      </a:r>
                      <a:r>
                        <a:rPr lang="pt-BR" sz="1200" dirty="0" err="1"/>
                        <a:t>Manut</a:t>
                      </a:r>
                      <a:r>
                        <a:rPr lang="pt-BR" sz="1200" dirty="0"/>
                        <a:t>. das Ativ. do Gabinete do Prefeito e Vice-Prefeito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559" marR="33559" marT="6712" marB="6712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2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370.000,00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170.565,92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199.434,08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</a:tr>
              <a:tr h="20488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2004 - Manut. Conv. com a Secret. de Segurança Pública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559" marR="33559" marT="6712" marB="6712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18.925,00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11.857,89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7.507,32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22.275,57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</a:tr>
              <a:tr h="20488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2005 - Manut. do Fundo de Defesa Civil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559" marR="33559" marT="6712" marB="6712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7.000,00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7.000,00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</a:tr>
              <a:tr h="20488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2006 - Manut. do Corpo de Bombeiros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559" marR="33559" marT="6712" marB="6712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32.000,00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8.248,46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23.751,54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135" marR="20135" marT="20135" marB="2013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6392593"/>
              </p:ext>
            </p:extLst>
          </p:nvPr>
        </p:nvGraphicFramePr>
        <p:xfrm>
          <a:off x="179512" y="260648"/>
          <a:ext cx="8856984" cy="600460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76164"/>
                <a:gridCol w="1476164"/>
                <a:gridCol w="1476164"/>
                <a:gridCol w="1476164"/>
                <a:gridCol w="1476164"/>
                <a:gridCol w="1476164"/>
              </a:tblGrid>
              <a:tr h="23127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2007 - </a:t>
                      </a:r>
                      <a:r>
                        <a:rPr lang="pt-BR" sz="1200" dirty="0" err="1"/>
                        <a:t>Manut</a:t>
                      </a:r>
                      <a:r>
                        <a:rPr lang="pt-BR" sz="1200" dirty="0"/>
                        <a:t>. das </a:t>
                      </a:r>
                      <a:r>
                        <a:rPr lang="pt-BR" sz="1200" dirty="0" err="1"/>
                        <a:t>Ativ</a:t>
                      </a:r>
                      <a:r>
                        <a:rPr lang="pt-BR" sz="1200" dirty="0"/>
                        <a:t>. Administrativas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6" marR="25406" marT="5081" marB="5081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1.801.100,00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4.000,00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4.000,00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785.024,10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1.016.075,90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</a:tr>
              <a:tr h="23127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2008 - </a:t>
                      </a:r>
                      <a:r>
                        <a:rPr lang="pt-BR" sz="1200" dirty="0" err="1"/>
                        <a:t>Manut</a:t>
                      </a:r>
                      <a:r>
                        <a:rPr lang="pt-BR" sz="1200" dirty="0"/>
                        <a:t>. das </a:t>
                      </a:r>
                      <a:r>
                        <a:rPr lang="pt-BR" sz="1200" dirty="0" err="1"/>
                        <a:t>Ativ</a:t>
                      </a:r>
                      <a:r>
                        <a:rPr lang="pt-BR" sz="1200" dirty="0"/>
                        <a:t>. Financeiras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6" marR="25406" marT="5081" marB="5081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151.000,00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42.402,32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108.597,68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</a:tr>
              <a:tr h="23127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2009 - </a:t>
                      </a:r>
                      <a:r>
                        <a:rPr lang="pt-BR" sz="1200" dirty="0" err="1"/>
                        <a:t>Manut</a:t>
                      </a:r>
                      <a:r>
                        <a:rPr lang="pt-BR" sz="1200" dirty="0"/>
                        <a:t>. das </a:t>
                      </a:r>
                      <a:r>
                        <a:rPr lang="pt-BR" sz="1200" dirty="0" err="1"/>
                        <a:t>Ativ</a:t>
                      </a:r>
                      <a:r>
                        <a:rPr lang="pt-BR" sz="1200" dirty="0"/>
                        <a:t>. da </a:t>
                      </a:r>
                      <a:r>
                        <a:rPr lang="pt-BR" sz="1200" dirty="0" err="1"/>
                        <a:t>Secret</a:t>
                      </a:r>
                      <a:r>
                        <a:rPr lang="pt-BR" sz="1200" dirty="0"/>
                        <a:t>. de Agricultura e Abastecimento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6" marR="25406" marT="5081" marB="5081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493.000,00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203.880,70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289.119,30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</a:tr>
              <a:tr h="23127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2010 - </a:t>
                      </a:r>
                      <a:r>
                        <a:rPr lang="pt-BR" sz="1200" dirty="0" err="1"/>
                        <a:t>Manut</a:t>
                      </a:r>
                      <a:r>
                        <a:rPr lang="pt-BR" sz="1200" dirty="0"/>
                        <a:t>. da Merenda Escolar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6" marR="25406" marT="5081" marB="5081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121.625,00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43.353,00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34.545,71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43.726,29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</a:tr>
              <a:tr h="23127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2011 - </a:t>
                      </a:r>
                      <a:r>
                        <a:rPr lang="pt-BR" sz="1200" dirty="0" err="1"/>
                        <a:t>Manut</a:t>
                      </a:r>
                      <a:r>
                        <a:rPr lang="pt-BR" sz="1200" dirty="0"/>
                        <a:t>. das </a:t>
                      </a:r>
                      <a:r>
                        <a:rPr lang="pt-BR" sz="1200" dirty="0" err="1"/>
                        <a:t>Ativ</a:t>
                      </a:r>
                      <a:r>
                        <a:rPr lang="pt-BR" sz="1200" dirty="0"/>
                        <a:t>. do Ensino Fundamental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6" marR="25406" marT="5081" marB="5081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2.589.492,50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173.808,71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131.061,90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683.756,51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1.948.482,80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</a:tr>
              <a:tr h="23127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2012 - Apoio a Educação Especial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6" marR="25406" marT="5081" marB="5081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42.000,00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39.600,00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2.400,00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</a:tr>
              <a:tr h="23127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2013 - </a:t>
                      </a:r>
                      <a:r>
                        <a:rPr lang="pt-BR" sz="1200" dirty="0" err="1"/>
                        <a:t>Manut</a:t>
                      </a:r>
                      <a:r>
                        <a:rPr lang="pt-BR" sz="1200" dirty="0"/>
                        <a:t>. do Conselho Tutelar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6" marR="25406" marT="5081" marB="5081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171.000,00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49.288,64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121.711,36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</a:tr>
              <a:tr h="23127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2014 - </a:t>
                      </a:r>
                      <a:r>
                        <a:rPr lang="pt-BR" sz="1200" dirty="0" err="1"/>
                        <a:t>Manut</a:t>
                      </a:r>
                      <a:r>
                        <a:rPr lang="pt-BR" sz="1200" dirty="0"/>
                        <a:t>. da Educação Infantil - Creche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6" marR="25406" marT="5081" marB="5081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576.500,00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22.463,80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115.779,97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483.183,83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</a:tr>
              <a:tr h="23127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2015 - </a:t>
                      </a:r>
                      <a:r>
                        <a:rPr lang="pt-BR" sz="1200" dirty="0" err="1"/>
                        <a:t>Manut</a:t>
                      </a:r>
                      <a:r>
                        <a:rPr lang="pt-BR" sz="1200" dirty="0"/>
                        <a:t>. da </a:t>
                      </a:r>
                      <a:r>
                        <a:rPr lang="pt-BR" sz="1200" dirty="0" err="1"/>
                        <a:t>Secret</a:t>
                      </a:r>
                      <a:r>
                        <a:rPr lang="pt-BR" sz="1200" dirty="0"/>
                        <a:t>. de Viação, Obras e Urbanismo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6" marR="25406" marT="5081" marB="5081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1.070.793,00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2.459,17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87.000,00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462.729,46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523.522,71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</a:tr>
              <a:tr h="23127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2016 - </a:t>
                      </a:r>
                      <a:r>
                        <a:rPr lang="pt-BR" sz="1200" dirty="0" err="1"/>
                        <a:t>Manut</a:t>
                      </a:r>
                      <a:r>
                        <a:rPr lang="pt-BR" sz="1200" dirty="0"/>
                        <a:t>. da Iluminação e Limpeza Pública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6" marR="25406" marT="5081" marB="5081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682.025,00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1.325,03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354.281,85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329.068,18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</a:tr>
              <a:tr h="23127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2017 - </a:t>
                      </a:r>
                      <a:r>
                        <a:rPr lang="pt-BR" sz="1200" dirty="0" err="1"/>
                        <a:t>Manut</a:t>
                      </a:r>
                      <a:r>
                        <a:rPr lang="pt-BR" sz="1200" dirty="0"/>
                        <a:t>. das </a:t>
                      </a:r>
                      <a:r>
                        <a:rPr lang="pt-BR" sz="1200" dirty="0" err="1"/>
                        <a:t>Ativ</a:t>
                      </a:r>
                      <a:r>
                        <a:rPr lang="pt-BR" sz="1200" dirty="0"/>
                        <a:t>. Culturais e Turísticas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6" marR="25406" marT="5081" marB="5081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132.000,00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30.000,00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52.768,09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109.231,91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</a:tr>
              <a:tr h="23127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2018 - Manut. das Atividades Esportivas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6" marR="25406" marT="5081" marB="5081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30.000,00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0,00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3.112,20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26.887,80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244" marR="15244" marT="15244" marB="15244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5126549"/>
              </p:ext>
            </p:extLst>
          </p:nvPr>
        </p:nvGraphicFramePr>
        <p:xfrm>
          <a:off x="251520" y="457200"/>
          <a:ext cx="8712972" cy="540059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52162"/>
                <a:gridCol w="1452162"/>
                <a:gridCol w="1452162"/>
                <a:gridCol w="1452162"/>
                <a:gridCol w="1452162"/>
                <a:gridCol w="1452162"/>
              </a:tblGrid>
              <a:tr h="292383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000" dirty="0"/>
                        <a:t>2019 - </a:t>
                      </a:r>
                      <a:r>
                        <a:rPr lang="pt-BR" sz="1000" dirty="0" err="1"/>
                        <a:t>Manut</a:t>
                      </a:r>
                      <a:r>
                        <a:rPr lang="pt-BR" sz="1000" dirty="0"/>
                        <a:t>. das Atividades do FIA</a:t>
                      </a:r>
                      <a:endParaRPr lang="pt-B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583" marR="40583" marT="8117" marB="8117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6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15.000,00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15.000,00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</a:tr>
              <a:tr h="292383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000"/>
                        <a:t>2020 - Amortização de Precatórios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583" marR="40583" marT="8117" marB="8117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6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2.000,00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 dirty="0"/>
                        <a:t>0,00</a:t>
                      </a:r>
                      <a:endParaRPr lang="pt-B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2.000,00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</a:tr>
              <a:tr h="292383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000"/>
                        <a:t>2037 - Amortização da Dívida e Encargos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583" marR="40583" marT="8117" marB="8117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6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522.000,00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219.669,07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302.330,93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</a:tr>
              <a:tr h="292383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000" dirty="0"/>
                        <a:t>2038 - Reserva de Contingência</a:t>
                      </a:r>
                      <a:endParaRPr lang="pt-B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583" marR="40583" marT="8117" marB="8117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6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21.000,00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21.000,00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</a:tr>
              <a:tr h="292383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000"/>
                        <a:t>2039 - Manutenção do IPMC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583" marR="40583" marT="8117" marB="8117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6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160.000,00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46.383,54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113.616,46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</a:tr>
              <a:tr h="292383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000" dirty="0"/>
                        <a:t>2040 - Promoção das Festividades Municipais</a:t>
                      </a:r>
                      <a:endParaRPr lang="pt-B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583" marR="40583" marT="8117" marB="8117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6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40.000,00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17.245,95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22.754,05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</a:tr>
              <a:tr h="292383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000"/>
                        <a:t>2041 - Apoio ao Ensino Superior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583" marR="40583" marT="8117" marB="8117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6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15.000,00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10.156,75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4.843,25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</a:tr>
              <a:tr h="292383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000"/>
                        <a:t>2042 - Manut. da Educação Infantil - Pré Escolar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583" marR="40583" marT="8117" marB="8117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6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295.000,00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19.908,20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0,00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133.686,73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181.221,47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350" marR="24350" marT="24350" marB="24350" anchor="ctr"/>
                </a:tc>
              </a:tr>
              <a:tr h="2923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000"/>
                        <a:t>Total da Unidade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583" marR="40583" marT="8117" marB="8117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9.676.960,50 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583" marR="40583" marT="8117" marB="8117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515.778,82 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583" marR="40583" marT="8117" marB="8117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318.414,90 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583" marR="40583" marT="8117" marB="8117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/>
                        <a:t>3.502.021,61 </a:t>
                      </a: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583" marR="40583" marT="8117" marB="8117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 dirty="0"/>
                        <a:t>6.372.302,81 </a:t>
                      </a:r>
                      <a:endParaRPr lang="pt-B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583" marR="40583" marT="8117" marB="8117" anchor="ctr"/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524000" y="3241040"/>
          <a:ext cx="6096000" cy="3759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latin typeface="Arial"/>
                          <a:ea typeface="Times New Roman"/>
                          <a:cs typeface="Times New Roman"/>
                        </a:rPr>
                        <a:t>Evolução da Receita Orçamentária</a:t>
                      </a: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24000" y="2952750"/>
          <a:ext cx="6096000" cy="952500"/>
        </p:xfrm>
        <a:graphic>
          <a:graphicData uri="http://schemas.openxmlformats.org/drawingml/2006/table">
            <a:tbl>
              <a:tblPr/>
              <a:tblGrid>
                <a:gridCol w="2743200"/>
                <a:gridCol w="335280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latin typeface="Arial"/>
                          <a:ea typeface="Times New Roman"/>
                          <a:cs typeface="Times New Roman"/>
                        </a:rPr>
                        <a:t>Receita Arrecadada até 1º Quadrimestre/2019</a:t>
                      </a: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Receita Orçamentária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4.644.607,68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1.161.151,92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571472" y="498913"/>
            <a:ext cx="750099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RECEITA ORÇAMENTÁRIA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Lei 4.320/64, Art. 2°, § 1° e 2°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cs typeface="Arial" pitchFamily="34" charset="0"/>
              </a:rPr>
              <a:t>EVOLUÇÃO DA RECEITA ORÇAMENTARIA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449" name="Filename hint" descr="Alternative t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00372"/>
            <a:ext cx="7358114" cy="3214710"/>
          </a:xfrm>
          <a:prstGeom prst="rect">
            <a:avLst/>
          </a:prstGeom>
          <a:noFill/>
        </p:spPr>
      </p:pic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3933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1683732"/>
              </p:ext>
            </p:extLst>
          </p:nvPr>
        </p:nvGraphicFramePr>
        <p:xfrm>
          <a:off x="357158" y="260641"/>
          <a:ext cx="8535324" cy="653327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33829"/>
                <a:gridCol w="1280299"/>
                <a:gridCol w="1280299"/>
                <a:gridCol w="1280299"/>
                <a:gridCol w="1280299"/>
                <a:gridCol w="1280299"/>
              </a:tblGrid>
              <a:tr h="26297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Unidade Gestora: 02 - FUNDO MUNICIPAL DE SAUDE DE MATOS COSTA 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4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Projeto/Atividade 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/>
                        <a:t>Previsão 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/>
                        <a:t>Suplementações 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/>
                        <a:t>Anulações 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/>
                        <a:t>Execução 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/>
                        <a:t>Saldo atual 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</a:tr>
              <a:tr h="26297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1063 - Ampliação da Rede Física da Saúde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23.000,00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0,00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23.000,00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</a:tr>
              <a:tr h="26297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1064 - Aquisição de Veículos - Saúde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43.000,00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0,00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43.000,00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</a:tr>
              <a:tr h="26297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2021 - </a:t>
                      </a:r>
                      <a:r>
                        <a:rPr lang="pt-BR" sz="1200" dirty="0" err="1"/>
                        <a:t>Manut</a:t>
                      </a:r>
                      <a:r>
                        <a:rPr lang="pt-BR" sz="1200" dirty="0"/>
                        <a:t>. das Atividades da Saúde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2.491.689,50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19.647,31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1.026.052,95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1.485.283,86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</a:tr>
              <a:tr h="26297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2022 - </a:t>
                      </a:r>
                      <a:r>
                        <a:rPr lang="pt-BR" sz="1200" dirty="0" err="1"/>
                        <a:t>Manut</a:t>
                      </a:r>
                      <a:r>
                        <a:rPr lang="pt-BR" sz="1200" dirty="0"/>
                        <a:t>. Bloco de Atenção Básica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88.200,00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274.665,01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28.703,26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334.161,75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</a:tr>
              <a:tr h="26297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2023 - </a:t>
                      </a:r>
                      <a:r>
                        <a:rPr lang="pt-BR" sz="1200" dirty="0" err="1"/>
                        <a:t>Manut</a:t>
                      </a:r>
                      <a:r>
                        <a:rPr lang="pt-BR" sz="1200" dirty="0"/>
                        <a:t>. Bloco de Atenção Básica Variável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697.000,00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310.928,39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160.170,16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847.758,23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</a:tr>
              <a:tr h="26297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2024 - </a:t>
                      </a:r>
                      <a:r>
                        <a:rPr lang="pt-BR" sz="1200" dirty="0" err="1"/>
                        <a:t>Manut</a:t>
                      </a:r>
                      <a:r>
                        <a:rPr lang="pt-BR" sz="1200" dirty="0"/>
                        <a:t>. </a:t>
                      </a:r>
                      <a:r>
                        <a:rPr lang="pt-BR" sz="1200" dirty="0" err="1"/>
                        <a:t>Bl</a:t>
                      </a:r>
                      <a:r>
                        <a:rPr lang="pt-BR" sz="1200" dirty="0"/>
                        <a:t>. MAC </a:t>
                      </a:r>
                      <a:r>
                        <a:rPr lang="pt-BR" sz="1200" dirty="0" err="1"/>
                        <a:t>Amb</a:t>
                      </a:r>
                      <a:r>
                        <a:rPr lang="pt-BR" sz="1200" dirty="0"/>
                        <a:t>. e </a:t>
                      </a:r>
                      <a:r>
                        <a:rPr lang="pt-BR" sz="1200" dirty="0" err="1"/>
                        <a:t>Hosp</a:t>
                      </a:r>
                      <a:r>
                        <a:rPr lang="pt-BR" sz="1200" dirty="0"/>
                        <a:t>. e </a:t>
                      </a:r>
                      <a:r>
                        <a:rPr lang="pt-BR" sz="1200" dirty="0" err="1"/>
                        <a:t>Lim</a:t>
                      </a:r>
                      <a:r>
                        <a:rPr lang="pt-BR" sz="1200" dirty="0"/>
                        <a:t>. de </a:t>
                      </a:r>
                      <a:r>
                        <a:rPr lang="pt-BR" sz="1200" dirty="0" err="1"/>
                        <a:t>Financ</a:t>
                      </a:r>
                      <a:r>
                        <a:rPr lang="pt-BR" sz="1200" dirty="0"/>
                        <a:t>.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214.250,00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50.000,00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88.468,55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175.781,45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</a:tr>
              <a:tr h="26297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2025 - </a:t>
                      </a:r>
                      <a:r>
                        <a:rPr lang="pt-BR" sz="1200" dirty="0" err="1"/>
                        <a:t>Manut</a:t>
                      </a:r>
                      <a:r>
                        <a:rPr lang="pt-BR" sz="1200" dirty="0"/>
                        <a:t>. Bloco Vigilância em Saúde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48.825,00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0,00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13.398,66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35.426,34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</a:tr>
              <a:tr h="26297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2026 - </a:t>
                      </a:r>
                      <a:r>
                        <a:rPr lang="pt-BR" sz="1200" dirty="0" err="1"/>
                        <a:t>Manut</a:t>
                      </a:r>
                      <a:r>
                        <a:rPr lang="pt-BR" sz="1200" dirty="0"/>
                        <a:t>. Bloco Assistência Farmacêutica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30.525,00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24.000,00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18.469,89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36.055,11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</a:tr>
              <a:tr h="26297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2027 - </a:t>
                      </a:r>
                      <a:r>
                        <a:rPr lang="pt-BR" sz="1200" dirty="0" err="1"/>
                        <a:t>Manut</a:t>
                      </a:r>
                      <a:r>
                        <a:rPr lang="pt-BR" sz="1200" dirty="0"/>
                        <a:t>. Bloco Gestão do SUS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5.250,00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0,00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5.250,00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</a:tr>
              <a:tr h="26297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2028 - </a:t>
                      </a:r>
                      <a:r>
                        <a:rPr lang="pt-BR" sz="1200" dirty="0" err="1"/>
                        <a:t>Manut</a:t>
                      </a:r>
                      <a:r>
                        <a:rPr lang="pt-BR" sz="1200" dirty="0"/>
                        <a:t>. dos Programas do SUS - Estado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120.300,00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0,00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4.376,45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115.923,55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668" marR="14668" marT="14668" marB="14668" anchor="ctr"/>
                </a:tc>
              </a:tr>
              <a:tr h="262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b="1" dirty="0"/>
                        <a:t>Total da Unidade</a:t>
                      </a:r>
                      <a:endParaRPr lang="pt-B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b="1" dirty="0"/>
                        <a:t>3.762.039,50 </a:t>
                      </a:r>
                      <a:endParaRPr lang="pt-B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b="1" dirty="0"/>
                        <a:t>679.240,71 </a:t>
                      </a:r>
                      <a:endParaRPr lang="pt-B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b="1" dirty="0"/>
                        <a:t>0,00 </a:t>
                      </a:r>
                      <a:endParaRPr lang="pt-B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b="1" dirty="0"/>
                        <a:t>1.339.639,92 </a:t>
                      </a:r>
                      <a:endParaRPr lang="pt-B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b="1" dirty="0"/>
                        <a:t>3.101.640,29 </a:t>
                      </a:r>
                      <a:endParaRPr lang="pt-B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447" marR="24447" marT="4889" marB="4889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2490436"/>
              </p:ext>
            </p:extLst>
          </p:nvPr>
        </p:nvGraphicFramePr>
        <p:xfrm>
          <a:off x="683568" y="404666"/>
          <a:ext cx="8176993" cy="603253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00200"/>
                <a:gridCol w="244048"/>
                <a:gridCol w="1124104"/>
                <a:gridCol w="102445"/>
                <a:gridCol w="1226549"/>
                <a:gridCol w="111166"/>
                <a:gridCol w="1115383"/>
                <a:gridCol w="1226549"/>
                <a:gridCol w="1226549"/>
              </a:tblGrid>
              <a:tr h="495043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Unidade Gestora: 03 - FUNDO MUN. DE ASSIST. SOCIAL DE MATOS COSTA 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31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/>
                        <a:t>Projeto/Atividade 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/>
                        <a:t>Previsão 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/>
                        <a:t>Suplementações 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/>
                        <a:t>Anulações 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/>
                        <a:t>Execução 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/>
                        <a:t>Saldo atual 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</a:tr>
              <a:tr h="351030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2029 - </a:t>
                      </a:r>
                      <a:r>
                        <a:rPr lang="pt-BR" sz="1500" dirty="0" err="1"/>
                        <a:t>Manut</a:t>
                      </a:r>
                      <a:r>
                        <a:rPr lang="pt-BR" sz="1500" dirty="0"/>
                        <a:t>. do Fundo M. de Assistência Social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067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528.450,00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/>
                        <a:t>60.000,00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60.000,00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187.224,43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341.225,57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</a:tr>
              <a:tr h="351030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2030 - </a:t>
                      </a:r>
                      <a:r>
                        <a:rPr lang="pt-BR" sz="1500" dirty="0" err="1"/>
                        <a:t>Manut</a:t>
                      </a:r>
                      <a:r>
                        <a:rPr lang="pt-BR" sz="1500" dirty="0"/>
                        <a:t>. do Bloco PSB - FNAS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067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140.700,00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/>
                        <a:t>38.652,28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0,00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44.952,83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134.399,45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</a:tr>
              <a:tr h="351030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2031 - </a:t>
                      </a:r>
                      <a:r>
                        <a:rPr lang="pt-BR" sz="1500" dirty="0" err="1"/>
                        <a:t>Manut</a:t>
                      </a:r>
                      <a:r>
                        <a:rPr lang="pt-BR" sz="1500" dirty="0"/>
                        <a:t>. do Bloco GBF - FNAS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067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21.525,00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/>
                        <a:t>54.538,38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0,00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3.775,58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72.287,80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</a:tr>
              <a:tr h="351030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2032 - </a:t>
                      </a:r>
                      <a:r>
                        <a:rPr lang="pt-BR" sz="1500" dirty="0" err="1"/>
                        <a:t>Manut</a:t>
                      </a:r>
                      <a:r>
                        <a:rPr lang="pt-BR" sz="1500" dirty="0"/>
                        <a:t>. do Bloco GSUAS - FNAS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34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8.925,00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/>
                        <a:t>2.174,18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/>
                        <a:t>0,00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45,00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11.054,18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</a:tr>
              <a:tr h="351030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2033 - </a:t>
                      </a:r>
                      <a:r>
                        <a:rPr lang="pt-BR" sz="1500" dirty="0" err="1"/>
                        <a:t>Manut</a:t>
                      </a:r>
                      <a:r>
                        <a:rPr lang="pt-BR" sz="1500" dirty="0"/>
                        <a:t>. dos Programas Sociais - Estado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067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50.400,00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25.999,92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0,00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1.300,00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75.099,92</a:t>
                      </a:r>
                      <a:endParaRPr lang="pt-BR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63" marR="25363" marT="25363" marB="25363" anchor="ctr"/>
                </a:tc>
              </a:tr>
              <a:tr h="49504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Total da Unidade</a:t>
                      </a:r>
                      <a:endParaRPr lang="pt-BR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750.000,00 </a:t>
                      </a:r>
                      <a:endParaRPr lang="pt-BR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181.364,76 </a:t>
                      </a:r>
                      <a:endParaRPr lang="pt-BR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60.000,00 </a:t>
                      </a:r>
                      <a:endParaRPr lang="pt-BR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237.297,84 </a:t>
                      </a:r>
                      <a:endParaRPr lang="pt-BR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634.066,92 </a:t>
                      </a:r>
                      <a:endParaRPr lang="pt-BR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272" marR="42272" marT="8454" marB="8454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6473116"/>
              </p:ext>
            </p:extLst>
          </p:nvPr>
        </p:nvGraphicFramePr>
        <p:xfrm>
          <a:off x="500034" y="332658"/>
          <a:ext cx="8001059" cy="259627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00264"/>
                <a:gridCol w="1200159"/>
                <a:gridCol w="1200159"/>
                <a:gridCol w="1200159"/>
                <a:gridCol w="1200159"/>
                <a:gridCol w="1200159"/>
              </a:tblGrid>
              <a:tr h="426451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Unidade Gestora: 07 - FIMPREV - FUNDO MUN. ASSIST. DE MATOS COSTA 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15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/>
                        <a:t>Projeto/Atividade 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/>
                        <a:t>Previsão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/>
                        <a:t>Suplementações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/>
                        <a:t>Anulações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/>
                        <a:t>Execução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/>
                        <a:t>Saldo atual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26451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2034 - Manut. do Pograma Saúde do Servidor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1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540.000,00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128.877,06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411.122,94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426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/>
                        <a:t>Total da Unidade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540.000,00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0,00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/>
                        <a:t>128.877,06 </a:t>
                      </a: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/>
                        <a:t>411.122,94 </a:t>
                      </a: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2517932"/>
              </p:ext>
            </p:extLst>
          </p:nvPr>
        </p:nvGraphicFramePr>
        <p:xfrm>
          <a:off x="571473" y="3180377"/>
          <a:ext cx="7929615" cy="240634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40287"/>
                <a:gridCol w="142118"/>
                <a:gridCol w="1082018"/>
                <a:gridCol w="107424"/>
                <a:gridCol w="1189442"/>
                <a:gridCol w="143294"/>
                <a:gridCol w="1046148"/>
                <a:gridCol w="1189442"/>
                <a:gridCol w="1189442"/>
              </a:tblGrid>
              <a:tr h="225769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Unidade Gestora: 09 - CAMARA MUNICIPAL DE MATOS COSTA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Projeto/Atividade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/>
                        <a:t>Previsão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/>
                        <a:t>Suplementações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/>
                        <a:t>Anulações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/>
                        <a:t>Execução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/>
                        <a:t>Saldo atual 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225769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/>
                        <a:t>2001 - Manut. das Atividades Legislativas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555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306.000,00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/>
                        <a:t>0,00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0,00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94.611,60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211.388,40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225769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/>
                        <a:t>2002 - Subsídio dos Vereadores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555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450.000,00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0,00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0,00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103.455,00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/>
                        <a:t>346.545,00</a:t>
                      </a:r>
                      <a:endParaRPr lang="pt-BR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4316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Total da Unidade</a:t>
                      </a:r>
                      <a:endParaRPr lang="pt-BR" sz="15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756.000,00 </a:t>
                      </a:r>
                      <a:endParaRPr lang="pt-BR" sz="15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0,00 </a:t>
                      </a:r>
                      <a:endParaRPr lang="pt-BR" sz="15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0,00 </a:t>
                      </a:r>
                      <a:endParaRPr lang="pt-BR" sz="15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198.066,60 </a:t>
                      </a:r>
                      <a:endParaRPr lang="pt-BR" sz="15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557.933,40 </a:t>
                      </a:r>
                      <a:endParaRPr lang="pt-BR" sz="15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6597987"/>
              </p:ext>
            </p:extLst>
          </p:nvPr>
        </p:nvGraphicFramePr>
        <p:xfrm>
          <a:off x="539552" y="5661248"/>
          <a:ext cx="7961536" cy="83844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21702"/>
                <a:gridCol w="1421703"/>
                <a:gridCol w="1279533"/>
                <a:gridCol w="1137363"/>
                <a:gridCol w="1350618"/>
                <a:gridCol w="1350617"/>
              </a:tblGrid>
              <a:tr h="838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Total Geral 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15.485.000,00 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1.376.384,29 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378.414,90 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5.405.903,03 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/>
                        <a:t>11.077.066,36 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65618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OBRIGADO, POR SUA PRESENÇA!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93" y="3573016"/>
            <a:ext cx="4411191" cy="136815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Mariza Granemann de Mello</a:t>
            </a:r>
            <a:endParaRPr lang="pt-BR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Analista Controle </a:t>
            </a:r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Interno</a:t>
            </a:r>
          </a:p>
          <a:p>
            <a:pPr algn="ctr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controle@matoscosta.sc.gov.br</a:t>
            </a:r>
            <a:endParaRPr lang="pt-BR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644852" y="3506341"/>
            <a:ext cx="4464496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Luiz Fernandes </a:t>
            </a:r>
            <a:r>
              <a:rPr lang="pt-BR" sz="28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Steffani</a:t>
            </a:r>
            <a:endParaRPr lang="pt-BR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Contador</a:t>
            </a:r>
          </a:p>
          <a:p>
            <a:pPr>
              <a:spcBef>
                <a:spcPts val="0"/>
              </a:spcBef>
            </a:pPr>
            <a:r>
              <a:rPr lang="pt-BR" sz="2800" b="1" dirty="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contab@matoscosta.sc.gov.br</a:t>
            </a:r>
            <a:endParaRPr lang="pt-BR" sz="2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pt-BR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pt-BR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88024" y="558924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Osnei</a:t>
            </a:r>
            <a:r>
              <a:rPr lang="pt-BR" b="1" dirty="0" smtClean="0"/>
              <a:t> </a:t>
            </a:r>
            <a:r>
              <a:rPr lang="pt-BR" b="1" dirty="0" err="1" smtClean="0"/>
              <a:t>Jableski</a:t>
            </a:r>
            <a:endParaRPr lang="pt-BR" b="1" dirty="0" smtClean="0"/>
          </a:p>
          <a:p>
            <a:r>
              <a:rPr lang="pt-BR" b="1" dirty="0" smtClean="0"/>
              <a:t>Contador</a:t>
            </a:r>
          </a:p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contabil@matoscosta.sc.gov.br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3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692697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cap="all" dirty="0"/>
              <a:t>despesa orçamentária</a:t>
            </a:r>
          </a:p>
          <a:p>
            <a:pPr algn="ctr"/>
            <a:r>
              <a:rPr lang="pt-BR" sz="2800" dirty="0"/>
              <a:t>Lei 4.320/64, Art. 2°, § 1° e 2°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5887836"/>
              </p:ext>
            </p:extLst>
          </p:nvPr>
        </p:nvGraphicFramePr>
        <p:xfrm>
          <a:off x="1115616" y="1988840"/>
          <a:ext cx="6912769" cy="217054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02221"/>
                <a:gridCol w="2329302"/>
                <a:gridCol w="3381246"/>
              </a:tblGrid>
              <a:tr h="15881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Despesa Realizada em Exercícios Anteriores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94" marR="28094" marT="5619" marB="5619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Exercício </a:t>
                      </a:r>
                      <a:endParaRPr lang="pt-B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94" marR="28094" marT="5619" marB="56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Empenhado</a:t>
                      </a:r>
                      <a:endParaRPr lang="pt-B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94" marR="28094" marT="5619" marB="56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>
                          <a:effectLst/>
                        </a:rPr>
                        <a:t>Liquidado</a:t>
                      </a:r>
                      <a:endParaRPr lang="pt-BR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94" marR="28094" marT="5619" marB="5619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2015</a:t>
                      </a:r>
                      <a:endParaRPr lang="pt-B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94" marR="28094" marT="5619" marB="56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11.915.864,08</a:t>
                      </a:r>
                      <a:endParaRPr lang="pt-B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94" marR="28094" marT="5619" marB="56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11.855.205,93</a:t>
                      </a:r>
                      <a:endParaRPr lang="pt-B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94" marR="28094" marT="5619" marB="5619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2016</a:t>
                      </a:r>
                      <a:endParaRPr lang="pt-B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94" marR="28094" marT="5619" marB="56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13.920.540,97</a:t>
                      </a:r>
                      <a:endParaRPr lang="pt-B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94" marR="28094" marT="5619" marB="56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>
                          <a:effectLst/>
                        </a:rPr>
                        <a:t>13.463.308,80</a:t>
                      </a:r>
                      <a:endParaRPr lang="pt-BR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94" marR="28094" marT="5619" marB="5619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2017</a:t>
                      </a:r>
                      <a:endParaRPr lang="pt-B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94" marR="28094" marT="5619" marB="56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13.187.448,31</a:t>
                      </a:r>
                      <a:endParaRPr lang="pt-B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94" marR="28094" marT="5619" marB="56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>
                          <a:effectLst/>
                        </a:rPr>
                        <a:t>13.156.564,83</a:t>
                      </a:r>
                      <a:endParaRPr lang="pt-BR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94" marR="28094" marT="5619" marB="5619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2018</a:t>
                      </a:r>
                      <a:endParaRPr lang="pt-B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94" marR="28094" marT="5619" marB="56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15.101.187,37</a:t>
                      </a:r>
                      <a:endParaRPr lang="pt-B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94" marR="28094" marT="5619" marB="56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14.516.076,91</a:t>
                      </a:r>
                      <a:endParaRPr lang="pt-B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94" marR="28094" marT="5619" marB="5619" anchor="ctr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2336352"/>
              </p:ext>
            </p:extLst>
          </p:nvPr>
        </p:nvGraphicFramePr>
        <p:xfrm>
          <a:off x="457200" y="4327055"/>
          <a:ext cx="7571183" cy="1301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1863"/>
                <a:gridCol w="1722420"/>
                <a:gridCol w="2526900"/>
              </a:tblGrid>
              <a:tr h="29112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Despesa até 1º Quadrimestre/2019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3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</a:rPr>
                        <a:t>Despesa Orçamentária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</a:rPr>
                        <a:t>5.405.903,03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4.377.570,11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637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Média Mensal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</a:rPr>
                        <a:t>1.351.475,76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</a:rPr>
                        <a:t>902.564,56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" y="3386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6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8064903"/>
              </p:ext>
            </p:extLst>
          </p:nvPr>
        </p:nvGraphicFramePr>
        <p:xfrm>
          <a:off x="467544" y="1850350"/>
          <a:ext cx="8229600" cy="3000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4526280"/>
              </a:tblGrid>
              <a:tr h="620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Receita Corrente Líquida (RCL) Arrecadada em Exercícios Anteriores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Exercício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</a:rPr>
                        <a:t>Valores 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7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2015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10.451.624,96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7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2016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11.937.740,14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7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2017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14.686.103,68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7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</a:rPr>
                        <a:t>2018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</a:rPr>
                        <a:t>14.396.642,17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0153469"/>
              </p:ext>
            </p:extLst>
          </p:nvPr>
        </p:nvGraphicFramePr>
        <p:xfrm>
          <a:off x="457200" y="5013175"/>
          <a:ext cx="8229600" cy="1224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4526280"/>
              </a:tblGrid>
              <a:tr h="4826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>
                          <a:effectLst/>
                        </a:rPr>
                        <a:t>Receita Corrente Líquida Arrecadada até 1º Quadrimestre/2019</a:t>
                      </a:r>
                      <a:endParaRPr lang="pt-BR" sz="2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Receita Corrente Líquida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4.644.607,68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370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Média Mensal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</a:rPr>
                        <a:t>1.161.151,92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827584" y="680795"/>
            <a:ext cx="7200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RECEITA CORRENTE LÍQUIDA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Lei Complementar n°101/2000, Art. 2°, IV, ‘c’, § 1° e 3°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9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1538" y="1357298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/>
          </a:p>
          <a:p>
            <a:r>
              <a:rPr lang="pt-BR" b="1" dirty="0" smtClean="0"/>
              <a:t>Demonstrativo da Evolução da Receita Corrente Líquida</a:t>
            </a:r>
            <a:endParaRPr lang="pt-BR" b="1" dirty="0"/>
          </a:p>
        </p:txBody>
      </p:sp>
      <p:pic>
        <p:nvPicPr>
          <p:cNvPr id="3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857224" y="3071810"/>
            <a:ext cx="7375070" cy="258127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71472" y="785794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cap="all" dirty="0" smtClean="0"/>
              <a:t>receita corrente líquida</a:t>
            </a:r>
          </a:p>
          <a:p>
            <a:r>
              <a:rPr lang="pt-BR" dirty="0" smtClean="0"/>
              <a:t>Lei Complementar n°101/2000, Art. 2°, IV, ‘c’, § 1° e 3°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548681"/>
            <a:ext cx="76328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cap="all" dirty="0" smtClean="0"/>
          </a:p>
          <a:p>
            <a:pPr algn="ctr"/>
            <a:r>
              <a:rPr lang="pt-BR" sz="2400" b="1" cap="all" dirty="0" smtClean="0"/>
              <a:t>execução orçamentária- </a:t>
            </a:r>
          </a:p>
          <a:p>
            <a:pPr algn="ctr"/>
            <a:r>
              <a:rPr lang="pt-BR" sz="2400" dirty="0" smtClean="0"/>
              <a:t>Lei Complementar nº 101/2000, Art. 52</a:t>
            </a:r>
          </a:p>
          <a:p>
            <a:endParaRPr lang="pt-BR" sz="32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42910" y="1808108"/>
          <a:ext cx="7500990" cy="3908088"/>
        </p:xfrm>
        <a:graphic>
          <a:graphicData uri="http://schemas.openxmlformats.org/drawingml/2006/table">
            <a:tbl>
              <a:tblPr/>
              <a:tblGrid>
                <a:gridCol w="6000792"/>
                <a:gridCol w="1500198"/>
              </a:tblGrid>
              <a:tr h="9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Times New Roman"/>
                        </a:rPr>
                        <a:t>Receitas Arrecadadas</a:t>
                      </a:r>
                      <a:r>
                        <a:rPr lang="pt-BR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Times New Roman"/>
                        </a:rPr>
                        <a:t>Receitas Correntes (I)</a:t>
                      </a:r>
                      <a:r>
                        <a:rPr lang="pt-BR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Times New Roman"/>
                        </a:rPr>
                        <a:t>4.644.607,68</a:t>
                      </a:r>
                      <a:r>
                        <a:rPr lang="pt-BR" sz="110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>
                          <a:latin typeface="+mn-lt"/>
                          <a:ea typeface="Times New Roman"/>
                          <a:cs typeface="Times New Roman"/>
                        </a:rPr>
                        <a:t>Receita Tributária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>
                          <a:latin typeface="+mn-lt"/>
                          <a:ea typeface="Times New Roman"/>
                          <a:cs typeface="Times New Roman"/>
                        </a:rPr>
                        <a:t>177.459,86</a:t>
                      </a:r>
                      <a:endParaRPr lang="pt-B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>
                          <a:latin typeface="+mn-lt"/>
                          <a:ea typeface="Times New Roman"/>
                          <a:cs typeface="Times New Roman"/>
                        </a:rPr>
                        <a:t>Receita de Contribuições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>
                          <a:latin typeface="+mn-lt"/>
                          <a:ea typeface="Times New Roman"/>
                          <a:cs typeface="Times New Roman"/>
                        </a:rPr>
                        <a:t>167.574,49</a:t>
                      </a:r>
                      <a:endParaRPr lang="pt-B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>
                          <a:latin typeface="+mn-lt"/>
                          <a:ea typeface="Times New Roman"/>
                          <a:cs typeface="Times New Roman"/>
                        </a:rPr>
                        <a:t>Receita Patrimonial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>
                          <a:latin typeface="+mn-lt"/>
                          <a:ea typeface="Times New Roman"/>
                          <a:cs typeface="Times New Roman"/>
                        </a:rPr>
                        <a:t>27.849,19</a:t>
                      </a:r>
                      <a:endParaRPr lang="pt-B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>
                          <a:latin typeface="+mn-lt"/>
                          <a:ea typeface="Times New Roman"/>
                          <a:cs typeface="Times New Roman"/>
                        </a:rPr>
                        <a:t>Receita Agropecuária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pt-B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>
                          <a:latin typeface="+mn-lt"/>
                          <a:ea typeface="Times New Roman"/>
                          <a:cs typeface="Times New Roman"/>
                        </a:rPr>
                        <a:t>Receita Industrial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pt-B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>
                          <a:latin typeface="+mn-lt"/>
                          <a:ea typeface="Times New Roman"/>
                          <a:cs typeface="Times New Roman"/>
                        </a:rPr>
                        <a:t>Receita de Serviços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pt-B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>
                          <a:latin typeface="+mn-lt"/>
                          <a:ea typeface="Times New Roman"/>
                          <a:cs typeface="Times New Roman"/>
                        </a:rPr>
                        <a:t>Transferências Correntes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>
                          <a:latin typeface="+mn-lt"/>
                          <a:ea typeface="Times New Roman"/>
                          <a:cs typeface="Times New Roman"/>
                        </a:rPr>
                        <a:t>5.076.470,10</a:t>
                      </a:r>
                      <a:endParaRPr lang="pt-B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>
                          <a:latin typeface="+mn-lt"/>
                          <a:ea typeface="Times New Roman"/>
                          <a:cs typeface="Times New Roman"/>
                        </a:rPr>
                        <a:t>(-) Deduções das Transferências Correntes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>
                          <a:latin typeface="+mn-lt"/>
                          <a:ea typeface="Times New Roman"/>
                          <a:cs typeface="Times New Roman"/>
                        </a:rPr>
                        <a:t>-809.833,11</a:t>
                      </a:r>
                      <a:endParaRPr lang="pt-B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>
                          <a:latin typeface="+mn-lt"/>
                          <a:ea typeface="Times New Roman"/>
                          <a:cs typeface="Times New Roman"/>
                        </a:rPr>
                        <a:t>Outras Receitas Correntes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>
                          <a:latin typeface="+mn-lt"/>
                          <a:ea typeface="Times New Roman"/>
                          <a:cs typeface="Times New Roman"/>
                        </a:rPr>
                        <a:t>5.087,15</a:t>
                      </a:r>
                      <a:endParaRPr lang="pt-B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Times New Roman"/>
                        </a:rPr>
                        <a:t>Receitas de Capital (II)</a:t>
                      </a:r>
                      <a:r>
                        <a:rPr lang="pt-BR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r>
                        <a:rPr lang="pt-BR" sz="110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>
                          <a:latin typeface="+mn-lt"/>
                          <a:ea typeface="Times New Roman"/>
                          <a:cs typeface="Times New Roman"/>
                        </a:rPr>
                        <a:t>Operações de Crédito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pt-B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>
                          <a:latin typeface="+mn-lt"/>
                          <a:ea typeface="Times New Roman"/>
                          <a:cs typeface="Times New Roman"/>
                        </a:rPr>
                        <a:t>Alienação de Bens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pt-B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>
                          <a:latin typeface="+mn-lt"/>
                          <a:ea typeface="Times New Roman"/>
                          <a:cs typeface="Times New Roman"/>
                        </a:rPr>
                        <a:t>Amortização de Empréstimos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pt-B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>
                          <a:latin typeface="+mn-lt"/>
                          <a:ea typeface="Times New Roman"/>
                          <a:cs typeface="Times New Roman"/>
                        </a:rPr>
                        <a:t>Transferências de Capital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pt-B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dirty="0">
                          <a:latin typeface="+mn-lt"/>
                          <a:ea typeface="Times New Roman"/>
                          <a:cs typeface="Times New Roman"/>
                        </a:rPr>
                        <a:t>Outras Receitas de Capital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pt-B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Times New Roman"/>
                        </a:rPr>
                        <a:t>Total (III) = (I+II)</a:t>
                      </a:r>
                      <a:r>
                        <a:rPr lang="pt-BR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Times New Roman"/>
                        </a:rPr>
                        <a:t>4.644.607,68</a:t>
                      </a:r>
                      <a:r>
                        <a:rPr lang="pt-BR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24" marR="60824" marT="12165" marB="12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348" y="500043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cap="all" dirty="0" smtClean="0"/>
          </a:p>
          <a:p>
            <a:r>
              <a:rPr lang="pt-BR" b="1" cap="all" dirty="0" smtClean="0"/>
              <a:t>execução orçamentária-</a:t>
            </a:r>
            <a:r>
              <a:rPr lang="pt-BR" dirty="0" smtClean="0"/>
              <a:t>Lei Complementar nº 101/2000, Art. 52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714348" y="1397003"/>
          <a:ext cx="7358113" cy="4613858"/>
        </p:xfrm>
        <a:graphic>
          <a:graphicData uri="http://schemas.openxmlformats.org/drawingml/2006/table">
            <a:tbl>
              <a:tblPr/>
              <a:tblGrid>
                <a:gridCol w="5886491"/>
                <a:gridCol w="1471622"/>
              </a:tblGrid>
              <a:tr h="19516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Despesas Liquidadas Por Função de Governo</a:t>
                      </a: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5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01 - Legislativa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+mn-lt"/>
                          <a:ea typeface="Times New Roman"/>
                          <a:cs typeface="Times New Roman"/>
                        </a:rPr>
                        <a:t>159.175,41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04 - Administração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+mn-lt"/>
                          <a:ea typeface="Times New Roman"/>
                          <a:cs typeface="Times New Roman"/>
                        </a:rPr>
                        <a:t>717.847,02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06 - Segurança Pública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+mn-lt"/>
                          <a:ea typeface="Times New Roman"/>
                          <a:cs typeface="Times New Roman"/>
                        </a:rPr>
                        <a:t>14.436,86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08 - Assistência Social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+mn-lt"/>
                          <a:ea typeface="Times New Roman"/>
                          <a:cs typeface="Times New Roman"/>
                        </a:rPr>
                        <a:t>267.635,40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09 - Previdência Social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+mn-lt"/>
                          <a:ea typeface="Times New Roman"/>
                          <a:cs typeface="Times New Roman"/>
                        </a:rPr>
                        <a:t>46.383,54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10 - Saúde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+mn-lt"/>
                          <a:ea typeface="Times New Roman"/>
                          <a:cs typeface="Times New Roman"/>
                        </a:rPr>
                        <a:t>1.239.353,08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12 - Educação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+mn-lt"/>
                          <a:ea typeface="Times New Roman"/>
                          <a:cs typeface="Times New Roman"/>
                        </a:rPr>
                        <a:t>868.247,92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13 - Cultura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+mn-lt"/>
                          <a:ea typeface="Times New Roman"/>
                          <a:cs typeface="Times New Roman"/>
                        </a:rPr>
                        <a:t>61.220,30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15 - Urbanismo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+mn-lt"/>
                          <a:ea typeface="Times New Roman"/>
                          <a:cs typeface="Times New Roman"/>
                        </a:rPr>
                        <a:t>243.908,16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16 - Habitação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17 - Saneamento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20 - Agricultura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+mn-lt"/>
                          <a:ea typeface="Times New Roman"/>
                          <a:cs typeface="Times New Roman"/>
                        </a:rPr>
                        <a:t>189.902,63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22 - Indústria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+mn-lt"/>
                          <a:ea typeface="Times New Roman"/>
                          <a:cs typeface="Times New Roman"/>
                        </a:rPr>
                        <a:t>46.681,72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26 - Transporte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+mn-lt"/>
                          <a:ea typeface="Times New Roman"/>
                          <a:cs typeface="Times New Roman"/>
                        </a:rPr>
                        <a:t>411.270,98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27 - Desporto e Lazer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+mn-lt"/>
                          <a:ea typeface="Times New Roman"/>
                          <a:cs typeface="Times New Roman"/>
                        </a:rPr>
                        <a:t>1.534,95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28 - Encargos Especiais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+mn-lt"/>
                          <a:ea typeface="Times New Roman"/>
                          <a:cs typeface="Times New Roman"/>
                        </a:rPr>
                        <a:t>109.972,14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99 - Reserva de Contingência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Total (IV)</a:t>
                      </a: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4.377.570,11</a:t>
                      </a:r>
                      <a:r>
                        <a:rPr lang="pt-BR" sz="12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2987" marR="42987" marT="8597" marB="85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2967</Words>
  <Application>Microsoft Office PowerPoint</Application>
  <PresentationFormat>Apresentação na tela (4:3)</PresentationFormat>
  <Paragraphs>1045</Paragraphs>
  <Slides>43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43</vt:i4>
      </vt:variant>
    </vt:vector>
  </HeadingPairs>
  <TitlesOfParts>
    <vt:vector size="46" baseType="lpstr">
      <vt:lpstr>Tema do Office</vt:lpstr>
      <vt:lpstr>mini Office Draw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OBRIGADO, POR SUA PRESENÇA!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Mariza</dc:creator>
  <cp:lastModifiedBy>Mariza</cp:lastModifiedBy>
  <cp:revision>116</cp:revision>
  <dcterms:created xsi:type="dcterms:W3CDTF">2019-05-20T13:21:41Z</dcterms:created>
  <dcterms:modified xsi:type="dcterms:W3CDTF">2019-06-06T14:07:02Z</dcterms:modified>
</cp:coreProperties>
</file>