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handoutMasterIdLst>
    <p:handoutMasterId r:id="rId39"/>
  </p:handoutMasterIdLst>
  <p:sldIdLst>
    <p:sldId id="300" r:id="rId2"/>
    <p:sldId id="317" r:id="rId3"/>
    <p:sldId id="259" r:id="rId4"/>
    <p:sldId id="305" r:id="rId5"/>
    <p:sldId id="264" r:id="rId6"/>
    <p:sldId id="265" r:id="rId7"/>
    <p:sldId id="303" r:id="rId8"/>
    <p:sldId id="307" r:id="rId9"/>
    <p:sldId id="268" r:id="rId10"/>
    <p:sldId id="308" r:id="rId11"/>
    <p:sldId id="309" r:id="rId12"/>
    <p:sldId id="310" r:id="rId13"/>
    <p:sldId id="311" r:id="rId14"/>
    <p:sldId id="272" r:id="rId15"/>
    <p:sldId id="312" r:id="rId16"/>
    <p:sldId id="313" r:id="rId17"/>
    <p:sldId id="314" r:id="rId18"/>
    <p:sldId id="278" r:id="rId19"/>
    <p:sldId id="297" r:id="rId20"/>
    <p:sldId id="318" r:id="rId21"/>
    <p:sldId id="280" r:id="rId22"/>
    <p:sldId id="319" r:id="rId23"/>
    <p:sldId id="281" r:id="rId24"/>
    <p:sldId id="315" r:id="rId25"/>
    <p:sldId id="320" r:id="rId26"/>
    <p:sldId id="288" r:id="rId27"/>
    <p:sldId id="316" r:id="rId28"/>
    <p:sldId id="294" r:id="rId29"/>
    <p:sldId id="296" r:id="rId30"/>
    <p:sldId id="295" r:id="rId31"/>
    <p:sldId id="298" r:id="rId32"/>
    <p:sldId id="263" r:id="rId33"/>
    <p:sldId id="271" r:id="rId34"/>
    <p:sldId id="282" r:id="rId35"/>
    <p:sldId id="283" r:id="rId36"/>
    <p:sldId id="284" r:id="rId3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5090" autoAdjust="0"/>
  </p:normalViewPr>
  <p:slideViewPr>
    <p:cSldViewPr>
      <p:cViewPr>
        <p:scale>
          <a:sx n="100" d="100"/>
          <a:sy n="100" d="100"/>
        </p:scale>
        <p:origin x="-51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58B2A-18AA-47A9-BBF5-88E6EE7D2752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A5AA1-99AC-46F7-826A-FEB9DDFF0A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241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F2FD7-D459-41BF-BE24-FB2EF5887C72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DFA4-DD2C-433B-A2B1-074EB4BC1E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379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947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577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852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598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FA4-DD2C-433B-A2B1-074EB4BC1EC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8DFF3-8EB4-4F0A-ADDF-7B206F27F69A}" type="datetimeFigureOut">
              <a:rPr lang="pt-BR" smtClean="0"/>
              <a:pPr/>
              <a:t>28/02/2020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45827A-D196-4799-B27E-CEC59D2A590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sultado de imagem para LU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857520" cy="407196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857488" y="1571612"/>
            <a:ext cx="57864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 smtClean="0">
                <a:latin typeface="Algerian" pitchFamily="82" charset="0"/>
              </a:rPr>
              <a:t>AUDIÊNCIA PÚBLICA</a:t>
            </a:r>
            <a:br>
              <a:rPr lang="pt-BR" sz="4400" b="1" cap="all" dirty="0" smtClean="0">
                <a:latin typeface="Algerian" pitchFamily="82" charset="0"/>
              </a:rPr>
            </a:br>
            <a:r>
              <a:rPr lang="pt-BR" sz="4400" b="1" cap="all" dirty="0" smtClean="0">
                <a:latin typeface="Algerian" pitchFamily="82" charset="0"/>
              </a:rPr>
              <a:t>DE AVALIAÇÃO DO CUMPRIMENTO</a:t>
            </a:r>
            <a:br>
              <a:rPr lang="pt-BR" sz="4400" b="1" cap="all" dirty="0" smtClean="0">
                <a:latin typeface="Algerian" pitchFamily="82" charset="0"/>
              </a:rPr>
            </a:br>
            <a:r>
              <a:rPr lang="pt-BR" sz="4400" b="1" cap="all" dirty="0" smtClean="0">
                <a:latin typeface="Algerian" pitchFamily="82" charset="0"/>
              </a:rPr>
              <a:t>DAS METAS FISCAIS</a:t>
            </a:r>
          </a:p>
          <a:p>
            <a:pPr algn="ctr"/>
            <a:endParaRPr lang="pt-BR" sz="4400" dirty="0">
              <a:latin typeface="Algerian" pitchFamily="8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14414" y="357167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>
                <a:latin typeface="Algerian" pitchFamily="82" charset="0"/>
              </a:rPr>
              <a:t>ESTADO de Santa Catarina</a:t>
            </a:r>
            <a:br>
              <a:rPr lang="pt-BR" b="1" cap="all" dirty="0" smtClean="0">
                <a:latin typeface="Algerian" pitchFamily="82" charset="0"/>
              </a:rPr>
            </a:br>
            <a:r>
              <a:rPr lang="pt-BR" b="1" cap="all" dirty="0" smtClean="0">
                <a:latin typeface="Algerian" pitchFamily="82" charset="0"/>
              </a:rPr>
              <a:t>MUNICÍPIO DE Matos Costa</a:t>
            </a:r>
            <a:endParaRPr lang="pt-BR" b="1" cap="all" dirty="0">
              <a:latin typeface="Algerian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 rot="10800000" flipV="1">
            <a:off x="3093067" y="5093534"/>
            <a:ext cx="4765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cap="all" dirty="0" smtClean="0">
                <a:latin typeface="Algerian" pitchFamily="82" charset="0"/>
              </a:rPr>
              <a:t>3º Quadrimestre/2019</a:t>
            </a:r>
            <a:endParaRPr lang="pt-BR" sz="2800" b="1" cap="all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24000" y="1500174"/>
          <a:ext cx="6096000" cy="3759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Evolução da Receita Corrente Líquida (RCL)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RECEITA CORRENTE LÍQUIDA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Complementar n°101/2000, Art. 2°, IV, ‘c’, § 1° e 3°</a:t>
            </a: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83" y="2571744"/>
            <a:ext cx="821537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28572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execução orçamentária</a:t>
            </a:r>
          </a:p>
          <a:p>
            <a:r>
              <a:rPr lang="pt-BR" dirty="0" smtClean="0"/>
              <a:t>Lei Complementar nº 101/2000, Art. 52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118191"/>
              </p:ext>
            </p:extLst>
          </p:nvPr>
        </p:nvGraphicFramePr>
        <p:xfrm>
          <a:off x="357158" y="885297"/>
          <a:ext cx="8429684" cy="5735931"/>
        </p:xfrm>
        <a:graphic>
          <a:graphicData uri="http://schemas.openxmlformats.org/drawingml/2006/table">
            <a:tbl>
              <a:tblPr/>
              <a:tblGrid>
                <a:gridCol w="6743747"/>
                <a:gridCol w="1685937"/>
              </a:tblGrid>
              <a:tr h="277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Receitas Arrecadadas</a:t>
                      </a: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Receitas Correntes (I)</a:t>
                      </a: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15.399.166,33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Receita Tributária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580.970,70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Receita de Contribuições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502.639,51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Receita Patrimonial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74.918,25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Receita Agropecuária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Receita Industrial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Receita de Serviços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1.884,97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Transferências Correntes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16.550.024,73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(-) Deduções das Transferências Correntes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-2.330.260,75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Outras Receitas Correntes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18.988,92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Receitas de Capital (II)</a:t>
                      </a: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606.947,79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Operações de Crédito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503.220,00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Alienação de Bens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Amortização de Empréstimos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Transferências de Capital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103.727,79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Outras Receitas de Capital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Total (III) = (I+II)</a:t>
                      </a:r>
                      <a:r>
                        <a:rPr lang="pt-BR" sz="16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680" marR="39680" marT="7936" marB="793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16.006.114,12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1786513"/>
              </p:ext>
            </p:extLst>
          </p:nvPr>
        </p:nvGraphicFramePr>
        <p:xfrm>
          <a:off x="428596" y="161911"/>
          <a:ext cx="8215370" cy="6294282"/>
        </p:xfrm>
        <a:graphic>
          <a:graphicData uri="http://schemas.openxmlformats.org/drawingml/2006/table">
            <a:tbl>
              <a:tblPr/>
              <a:tblGrid>
                <a:gridCol w="6572297"/>
                <a:gridCol w="1643073"/>
              </a:tblGrid>
              <a:tr h="3195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Despesas Liquidadas Por Função de Governo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01 - Legislativa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670.780,64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04 - Administração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2.103.900,19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06 - Segurança Pública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34.893,83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08 - Assistência Social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936.187,01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09 - Previdência Social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147.512,17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10 - Saúde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4.011.122,16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12 - Educação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3.172.737,43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13 - Cultura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192.285,70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15 - Urbanismo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997.911,24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16 - Habitação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17 - Saneamento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20 - Agricultura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541.416,68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22 - Indústria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144.841,76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26 - Transporte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1.360.674,83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27 - Desporto e Lazer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17.875,07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28 - Encargos Especiais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530.911,42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99 - Reserva de Contingência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Total (IV)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9525" marR="39525" marT="7905" marB="79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14.863.050,13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28" y="500042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lgerian" pitchFamily="82" charset="0"/>
              </a:rPr>
              <a:t>Execução</a:t>
            </a:r>
            <a:r>
              <a:rPr lang="en-US" sz="2000" b="1" dirty="0" smtClean="0">
                <a:latin typeface="Algerian" pitchFamily="82" charset="0"/>
              </a:rPr>
              <a:t> </a:t>
            </a:r>
            <a:r>
              <a:rPr lang="en-US" sz="2000" b="1" dirty="0" err="1" smtClean="0">
                <a:latin typeface="Algerian" pitchFamily="82" charset="0"/>
              </a:rPr>
              <a:t>Orçamentária</a:t>
            </a:r>
            <a:r>
              <a:rPr lang="en-US" sz="2000" b="1" dirty="0" smtClean="0">
                <a:latin typeface="Algerian" pitchFamily="82" charset="0"/>
              </a:rPr>
              <a:t> e </a:t>
            </a:r>
            <a:r>
              <a:rPr lang="en-US" sz="2000" b="1" dirty="0" err="1" smtClean="0">
                <a:latin typeface="Algerian" pitchFamily="82" charset="0"/>
              </a:rPr>
              <a:t>Financeira</a:t>
            </a:r>
            <a:r>
              <a:rPr lang="en-US" sz="2000" b="1" dirty="0" smtClean="0">
                <a:latin typeface="Algerian" pitchFamily="82" charset="0"/>
              </a:rPr>
              <a:t> </a:t>
            </a:r>
            <a:endParaRPr lang="pt-BR" sz="2000" b="1" dirty="0">
              <a:latin typeface="Algerian" pitchFamily="82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4208806"/>
              </p:ext>
            </p:extLst>
          </p:nvPr>
        </p:nvGraphicFramePr>
        <p:xfrm>
          <a:off x="428596" y="1087298"/>
          <a:ext cx="8072494" cy="3368669"/>
        </p:xfrm>
        <a:graphic>
          <a:graphicData uri="http://schemas.openxmlformats.org/drawingml/2006/table">
            <a:tbl>
              <a:tblPr/>
              <a:tblGrid>
                <a:gridCol w="6143668"/>
                <a:gridCol w="1928826"/>
              </a:tblGrid>
              <a:tr h="12967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latin typeface="Arial"/>
                          <a:ea typeface="Times New Roman"/>
                          <a:cs typeface="Times New Roman"/>
                        </a:rPr>
                        <a:t>Execução Orçamentária e Financeira 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400" dirty="0">
                          <a:latin typeface="Arial"/>
                          <a:ea typeface="Times New Roman"/>
                          <a:cs typeface="Times New Roman"/>
                        </a:rPr>
                        <a:t>Superávit Financeiro do Exercício Anterior (V)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1.359.199,12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400" dirty="0">
                          <a:latin typeface="Arial"/>
                          <a:ea typeface="Times New Roman"/>
                          <a:cs typeface="Times New Roman"/>
                        </a:rPr>
                        <a:t>Superávit Financeiro Apurado Até o Quadrimestre (VI) = (III-IV)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3.159.213,23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latin typeface="Arial"/>
                          <a:ea typeface="Times New Roman"/>
                          <a:cs typeface="Times New Roman"/>
                        </a:rPr>
                        <a:t>Superávit (VII) = (V + VI)</a:t>
                      </a:r>
                      <a:r>
                        <a:rPr lang="pt-B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4.315.224,80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547664" y="4813994"/>
            <a:ext cx="531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err="1"/>
              <a:t>Pref</a:t>
            </a:r>
            <a:r>
              <a:rPr lang="pt-BR" b="1" cap="all" dirty="0"/>
              <a:t> R$: 1.457.447,54</a:t>
            </a:r>
          </a:p>
          <a:p>
            <a:r>
              <a:rPr lang="pt-BR" b="1" cap="all" dirty="0" err="1"/>
              <a:t>fms</a:t>
            </a:r>
            <a:r>
              <a:rPr lang="pt-BR" b="1" cap="all" dirty="0"/>
              <a:t> R$: 1.532.463,83</a:t>
            </a:r>
          </a:p>
          <a:p>
            <a:r>
              <a:rPr lang="en-US" b="1" dirty="0" smtClean="0"/>
              <a:t>FMAS </a:t>
            </a:r>
            <a:r>
              <a:rPr lang="en-US" b="1" dirty="0"/>
              <a:t>R$: </a:t>
            </a:r>
            <a:r>
              <a:rPr lang="en-US" dirty="0"/>
              <a:t>169.301,86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Confronto das Receitas e Despesas - Acumulado</a:t>
            </a:r>
            <a:endParaRPr lang="pt-BR" b="1" dirty="0"/>
          </a:p>
        </p:txBody>
      </p:sp>
      <p:pic>
        <p:nvPicPr>
          <p:cNvPr id="4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9" y="1691322"/>
            <a:ext cx="8424936" cy="347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14480" y="357166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lgerian" pitchFamily="82" charset="0"/>
              </a:rPr>
              <a:t>metas</a:t>
            </a:r>
            <a:r>
              <a:rPr lang="en-US" sz="2800" b="1" dirty="0" smtClean="0">
                <a:latin typeface="Algerian" pitchFamily="82" charset="0"/>
              </a:rPr>
              <a:t> de </a:t>
            </a:r>
            <a:r>
              <a:rPr lang="en-US" sz="2800" b="1" dirty="0" err="1" smtClean="0">
                <a:latin typeface="Algerian" pitchFamily="82" charset="0"/>
              </a:rPr>
              <a:t>arrecadação</a:t>
            </a:r>
            <a:endParaRPr lang="pt-BR" sz="2800" b="1" dirty="0">
              <a:latin typeface="Algerian" pitchFamily="82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102734"/>
              </p:ext>
            </p:extLst>
          </p:nvPr>
        </p:nvGraphicFramePr>
        <p:xfrm>
          <a:off x="285719" y="602498"/>
          <a:ext cx="8643999" cy="5746847"/>
        </p:xfrm>
        <a:graphic>
          <a:graphicData uri="http://schemas.openxmlformats.org/drawingml/2006/table">
            <a:tbl>
              <a:tblPr/>
              <a:tblGrid>
                <a:gridCol w="3457617"/>
                <a:gridCol w="1728794"/>
                <a:gridCol w="1728794"/>
                <a:gridCol w="1728794"/>
              </a:tblGrid>
              <a:tr h="110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607" marR="35607" marT="7121" marB="71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6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Receitas Orçamentárias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 b="1" smtClean="0">
                          <a:latin typeface="Arial"/>
                          <a:ea typeface="Times New Roman"/>
                          <a:cs typeface="Times New Roman"/>
                        </a:rPr>
                        <a:t>Previsão</a:t>
                      </a:r>
                      <a:r>
                        <a:rPr lang="pt-BR" sz="140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Arrecadação</a:t>
                      </a:r>
                      <a:r>
                        <a:rPr lang="pt-BR" sz="1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pt-B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Diferença</a:t>
                      </a: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Receitas Correntes (I)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2.563.000,00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15.399.166,33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12.836.166,33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Receita Tributária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580.970,70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525.970,70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Receita de Contribuições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97.000,00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502.639,51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405.639,51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Receita Patrimonial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74.918,25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34.918,25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Receita Agropecuária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Receita Industrial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Receita de Serviços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1.884,97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-5.115,03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Transferências Correntes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2.340.000,00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16.550.024,73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14.210.024,73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(-) Deduções das </a:t>
                      </a:r>
                      <a:r>
                        <a:rPr lang="pt-BR" sz="1400" dirty="0" err="1">
                          <a:latin typeface="Arial"/>
                          <a:ea typeface="Times New Roman"/>
                          <a:cs typeface="Times New Roman"/>
                        </a:rPr>
                        <a:t>Trasnrências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Correntes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-2.330.260,75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-2.330.260,75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Outras Receitas Correntes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18.988,92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-2.011,08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Receitas de Capital (II)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4.000,00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606.947,79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602.947,79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Operações de Crédito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503.220,00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503.220,00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Alienação de Bens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Amortização de Empréstimos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Transferências de Capital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103.727,79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99.727,79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Outras Receitas de Capital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Total (III) = (I+II)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5607" marR="35607" marT="7121" marB="71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2.567.000,00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16.006.114,12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13.439.114,12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2857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cronograma de desembolso</a:t>
            </a:r>
          </a:p>
          <a:p>
            <a:r>
              <a:rPr lang="en-US" dirty="0" smtClean="0"/>
              <a:t>Lei Complementar nº 101/2000, Art. 8º e Art. 13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0918216"/>
              </p:ext>
            </p:extLst>
          </p:nvPr>
        </p:nvGraphicFramePr>
        <p:xfrm>
          <a:off x="571471" y="1228368"/>
          <a:ext cx="8072494" cy="5094762"/>
        </p:xfrm>
        <a:graphic>
          <a:graphicData uri="http://schemas.openxmlformats.org/drawingml/2006/table">
            <a:tbl>
              <a:tblPr/>
              <a:tblGrid>
                <a:gridCol w="3228997"/>
                <a:gridCol w="1614499"/>
                <a:gridCol w="1614499"/>
                <a:gridCol w="1614499"/>
              </a:tblGrid>
              <a:tr h="18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Despesas Orçamentárias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Fixadas</a:t>
                      </a: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Realizadas</a:t>
                      </a: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Diferença</a:t>
                      </a: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Despesas Correntes (I)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4.211.035,50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13.931.764,22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-9.720.728,72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Pessoal e Encargos Sociais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2.640.000,00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8.287.994,45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-5.647.994,45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Juros e Amortização da Dívida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97.730,43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-83.730,43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Outras Despesas Correntes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1.557.035,50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5.546.039,34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-3.989.003,84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Despesas de Capital (II)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277.300,00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931.285,91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-653.985,91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Investimentos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160.000,00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634.951,09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-474.951,09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Inversões Financeiras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10.500,00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10.109,88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390,12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Amortização da Dívida Fundada Interna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106.800,00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286.224,94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-179.424,94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Reserva de contingência (III)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Reserva de contingência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Total (IV) = (I+II+III)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0632" marR="40632" marT="8126" marB="81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4.488.335,50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14.863.050,13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-10.374.714,63</a:t>
                      </a: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0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cap="all" dirty="0" smtClean="0"/>
              <a:t>meta fiscal do resultado primário</a:t>
            </a:r>
          </a:p>
          <a:p>
            <a:endParaRPr lang="pt-BR" dirty="0" smtClean="0"/>
          </a:p>
          <a:p>
            <a:r>
              <a:rPr lang="pt-BR" dirty="0" smtClean="0"/>
              <a:t>Lei Complementar nº 101/2000, Art. 53, III</a:t>
            </a:r>
          </a:p>
          <a:p>
            <a:r>
              <a:rPr lang="pt-BR" dirty="0" smtClean="0"/>
              <a:t>LRF, Art. 53 - Acompanharão o Relatório Resumido demonstrativos relativos a:</a:t>
            </a:r>
          </a:p>
          <a:p>
            <a:r>
              <a:rPr lang="pt-BR" dirty="0" smtClean="0"/>
              <a:t>III - resultados nominal e primário;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0860142"/>
              </p:ext>
            </p:extLst>
          </p:nvPr>
        </p:nvGraphicFramePr>
        <p:xfrm>
          <a:off x="642910" y="2326640"/>
          <a:ext cx="7786742" cy="839470"/>
        </p:xfrm>
        <a:graphic>
          <a:graphicData uri="http://schemas.openxmlformats.org/drawingml/2006/table">
            <a:tbl>
              <a:tblPr/>
              <a:tblGrid>
                <a:gridCol w="6229394"/>
                <a:gridCol w="1557348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Discriminação da Meta Fiscal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Valor Corrente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Meta Fiscal do Resultado Primário Prevista na LDO para o Exercício de Referência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101.050,00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4679678"/>
              </p:ext>
            </p:extLst>
          </p:nvPr>
        </p:nvGraphicFramePr>
        <p:xfrm>
          <a:off x="492919" y="3789040"/>
          <a:ext cx="8111529" cy="2455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917"/>
                <a:gridCol w="1622306"/>
                <a:gridCol w="1622306"/>
              </a:tblGrid>
              <a:tr h="80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Resultado Primário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Quadrimestre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Até Quadrimestre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1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Receitas Fiscais (A)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5.913.208,35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15.502.894,12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1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Despesas Fiscais (B)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5.441.342,21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14.479.094,76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1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Resto à Pagar Não Processados (C)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0,00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0,00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11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(A-B-C) = Resultado Primário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471.866,14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1.023.799,36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64291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cap="all" dirty="0" smtClean="0">
                <a:solidFill>
                  <a:srgbClr val="FF0000"/>
                </a:solidFill>
              </a:rPr>
              <a:t>meta fiscal do resultado nominal</a:t>
            </a:r>
          </a:p>
          <a:p>
            <a:pPr algn="ctr"/>
            <a:r>
              <a:rPr lang="pt-BR" sz="1600" dirty="0" smtClean="0"/>
              <a:t>Lei Complementar nº 101/2000, Art. 53, III</a:t>
            </a:r>
          </a:p>
          <a:p>
            <a:pPr algn="ctr"/>
            <a:r>
              <a:rPr lang="pt-BR" sz="1600" dirty="0" smtClean="0"/>
              <a:t>LRF, Art. 53 - Acompanharão o Relatório Resumido demonstrativos relativos a:</a:t>
            </a:r>
          </a:p>
          <a:p>
            <a:pPr algn="ctr"/>
            <a:r>
              <a:rPr lang="pt-BR" sz="1600" dirty="0" smtClean="0"/>
              <a:t>III - resultados nominal e primário;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5664998"/>
              </p:ext>
            </p:extLst>
          </p:nvPr>
        </p:nvGraphicFramePr>
        <p:xfrm>
          <a:off x="539552" y="1988840"/>
          <a:ext cx="8206146" cy="3190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5837"/>
                <a:gridCol w="3257591"/>
                <a:gridCol w="1362718"/>
              </a:tblGrid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Dívida Fiscal Liquida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Saldo em 31/12/2018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Saldo em 31/12/2019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Dívida Consolidada (I)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1.390.288,56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1.669.748,37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Deduções (II)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3.357.072,42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4.022.834,42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Disponibilidades de Caixa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3.341.436,57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4.014.804,17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(-) Restos a Pagar Processados ( exceto Precatórios)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110.794,77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208.039,01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Demais Haveres Financeiros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15.635,85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   8.030,25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DÍVIDA CONSOLIDADA LÍQUIDA (III)= (I-II)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-1.966.783,86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2.353.086,05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Receitas de Privatizações (IV)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Passivos Reconhecidos (v)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1.388.303,52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1.166.528,37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Despesa Fiscal Líquida (VI)= (III+IV-V)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578.480,34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-1.186.557,68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RESULTADO NOMINAL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221.775,15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14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DISCRIMINAÇÃO DA META FISCAL 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Valor Corrente 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4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Meta Fiscal de Resultado Nominal Fixada no Anexo de Metas Fiscais da LDO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        -1.350,00</a:t>
                      </a:r>
                      <a:endParaRPr lang="pt-B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2910" y="71435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APLICAÇÃO DE RECURSOS EM AÇÕES E SERVIÇOS PÚBLICOS DE SAÚDE</a:t>
            </a:r>
          </a:p>
          <a:p>
            <a:r>
              <a:rPr lang="pt-BR" dirty="0" smtClean="0"/>
              <a:t>ADCT, Art. 77, III e Emenda Constitucional n°29 de 13/09/2000</a:t>
            </a:r>
            <a:endParaRPr lang="pt-BR" dirty="0"/>
          </a:p>
        </p:txBody>
      </p:sp>
      <p:pic>
        <p:nvPicPr>
          <p:cNvPr id="58370" name="Picture 2" descr="Resultado de imagem para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36" y="1357298"/>
            <a:ext cx="2000264" cy="5214974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8285583"/>
              </p:ext>
            </p:extLst>
          </p:nvPr>
        </p:nvGraphicFramePr>
        <p:xfrm>
          <a:off x="457200" y="3120866"/>
          <a:ext cx="6851104" cy="2543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069"/>
                <a:gridCol w="28860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 bruta de Impostos e Transferências (I)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12.105.383,94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Despesas por função/subfunção (II)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3.956.365,38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Deduções (III)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1.829.291,75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Despesas para efeito de cálculo (IV) = (II-III)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2.127.073,63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Mínimo a ser aplicado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1.815.807,62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Aplicado à maior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311.266,00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Percentual aplicado = (IV) / (I) x 100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17,57 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28" y="571481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ADCT, Art. 77, III e Emenda Constitucional n°29 de 13/09/2000</a:t>
            </a: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00100" y="2357430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u="sng" dirty="0" smtClean="0">
                <a:solidFill>
                  <a:srgbClr val="000000"/>
                </a:solidFill>
                <a:latin typeface="Comic Sans MS" pitchFamily="66" charset="0"/>
              </a:rPr>
              <a:t>ART. 9º § 4º DA LRF</a:t>
            </a:r>
          </a:p>
          <a:p>
            <a:pPr algn="ctr">
              <a:defRPr/>
            </a:pPr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</a:rPr>
              <a:t>ATÉ O FINAL DOS MESES DE MAIO, SETEMBRO E FEVEREIRO, O PODER EXECUTIVO DEMONSTRARÁ E AVALIARÁ O CUMPRIMENTO DAS METAS DE CADA QUADRIMESTRE</a:t>
            </a:r>
            <a:endParaRPr lang="pt-BR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000628" y="1071546"/>
          <a:ext cx="3786187" cy="4756150"/>
        </p:xfrm>
        <a:graphic>
          <a:graphicData uri="http://schemas.openxmlformats.org/presentationml/2006/ole">
            <p:oleObj spid="_x0000_s59412" name="Clip" r:id="rId3" imgW="1438275" imgH="15144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12" y="-802451"/>
            <a:ext cx="676877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PERCENTUAL EMPENHADO MÊS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776864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3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9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57148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cap="all" dirty="0" smtClean="0"/>
          </a:p>
          <a:p>
            <a:r>
              <a:rPr lang="pt-BR" b="1" cap="all" dirty="0" smtClean="0"/>
              <a:t>APLICAÇÃO DE RECURSOS NA MANUTENÇÃO E DESENVOLVIMENTO DO ENSINO -</a:t>
            </a:r>
            <a:r>
              <a:rPr lang="pt-BR" dirty="0" smtClean="0"/>
              <a:t>Constituição Federal, Art. 212 e LDB, Art. 72.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6166009"/>
              </p:ext>
            </p:extLst>
          </p:nvPr>
        </p:nvGraphicFramePr>
        <p:xfrm>
          <a:off x="457200" y="2976721"/>
          <a:ext cx="8229600" cy="230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912"/>
                <a:gridCol w="31066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 bruta de Impostos e Transferências (I)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12.747.755,02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Despesas por função/subfunção (II)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3.239.358,29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Deduções (III)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617.210,95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Resultado líquido da transf. do FUNDEB (IV)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-807.666,58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Despesas para efeito de cálculo (V) = (II-III-IV)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3.429.813,92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Mínimo a ser aplicado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3.186.939,00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Aplicado à Maior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242.874,92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Percentual aplicado = (V) / (I) x 100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26,91 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10173"/>
            <a:ext cx="747756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1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pt-BR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PERCENTUAL EMPENHADO MÊS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7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06539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683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642919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APLICAÇÃO DE 60% DOS RECURSOS DO FUNDEB NA REMUNERAÇÃO DOS PROFISSIONAIS DO MAGISTÉRIO DA EDUCAÇÃO BÁSICA </a:t>
            </a:r>
          </a:p>
          <a:p>
            <a:r>
              <a:rPr lang="pt-BR" dirty="0" smtClean="0"/>
              <a:t>ADCT, Art. 60, XII, MP 339/2006, EC 53/2006 e Lei Federal n°9.424/96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497439"/>
              </p:ext>
            </p:extLst>
          </p:nvPr>
        </p:nvGraphicFramePr>
        <p:xfrm>
          <a:off x="467544" y="2213293"/>
          <a:ext cx="8013576" cy="144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7656"/>
                <a:gridCol w="16459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Receita do FUNDEB (I) 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1.525.628,07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Despesas (II)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1.089.473,74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Mínimo a ser Aplicado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915.376,88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Aplicado à Maior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174.096,86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Percentual Aplicado = (II) / (I) x 100 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71,41 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756300"/>
              </p:ext>
            </p:extLst>
          </p:nvPr>
        </p:nvGraphicFramePr>
        <p:xfrm>
          <a:off x="457200" y="3798889"/>
          <a:ext cx="8095928" cy="241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980"/>
                <a:gridCol w="1275170"/>
                <a:gridCol w="1214389"/>
                <a:gridCol w="1214389"/>
              </a:tblGrid>
              <a:tr h="69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1 – RECEITAS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No Bimestre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Até o Bimestre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Aplicação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Recursos do FUNDEB recebidos no exercício atual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269.059,33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1.522.594,17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1.446.464,50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Remuneração de depósitos bancários vinculados ao FUNDEB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526,39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3.196,34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3.036,52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I) TOTAL DAS RECEITAS PARA FINS DE LIMITE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269.585,72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1.525.790,51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256.106,44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00232" y="64291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Aplicação de 95% dos Recursos do FUNDEB 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923450"/>
              </p:ext>
            </p:extLst>
          </p:nvPr>
        </p:nvGraphicFramePr>
        <p:xfrm>
          <a:off x="457200" y="3356994"/>
          <a:ext cx="8229600" cy="1972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720"/>
                <a:gridCol w="1234440"/>
                <a:gridCol w="1234440"/>
              </a:tblGrid>
              <a:tr h="360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2 - FUNDEB 60% 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 Bimestre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Até o Bimestre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319007 - Contribuicao a Entidades Fechadas de Previdencia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3.908,08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319011 - Vencimentos e Vantagens Fixas - Pessoal Civil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221.047,51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967.399,46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319013 - Obrigações Patronais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40.158,64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72.841,60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319094 - Indenizações e Restituições Trabalhistas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17.015,99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45.324,60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II) TOTAL DAS DESPESAS 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278.222,14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1.089.473,74 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3833735"/>
              </p:ext>
            </p:extLst>
          </p:nvPr>
        </p:nvGraphicFramePr>
        <p:xfrm>
          <a:off x="539552" y="1196752"/>
          <a:ext cx="8229600" cy="184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720"/>
                <a:gridCol w="1234440"/>
                <a:gridCol w="1234440"/>
              </a:tblGrid>
              <a:tr h="340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3 - FUNDEB 40% 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 Bimestre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Até o Bimestre 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319007 - Contribuicao a Entidades Fechadas de Previdencia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0,00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1.498,48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319011 - Vencimentos e Vantagens Fixas - Pessoal Civil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75.694,14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357.385,21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319013 - Obrigações Patronais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8.893,63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20.931,28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319094 - Indenizações e Restituições Trabalhistas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2.167,12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3.569,01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II) TOTAL DAS DESPESAS 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86.754,89 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383.383,98 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DESPESAS SUPERAVIT 29/03- rECURSOS EXERCICIO ANTERIOR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8.108,87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II) TOTAL DAS DESPESAS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391.492,85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814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7500111"/>
              </p:ext>
            </p:extLst>
          </p:nvPr>
        </p:nvGraphicFramePr>
        <p:xfrm>
          <a:off x="539552" y="1052736"/>
          <a:ext cx="7992888" cy="1134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1548"/>
                <a:gridCol w="1171340"/>
              </a:tblGrid>
              <a:tr h="87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DESPESAS SUPERAVIT 29/03- </a:t>
                      </a:r>
                      <a:r>
                        <a:rPr lang="pt-BR" sz="1500" dirty="0" smtClean="0">
                          <a:effectLst/>
                        </a:rPr>
                        <a:t>RECURSOS </a:t>
                      </a:r>
                      <a:r>
                        <a:rPr lang="pt-BR" sz="1500" dirty="0">
                          <a:effectLst/>
                        </a:rPr>
                        <a:t>EXERCICIO ANTERIOR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8.108,87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II) TOTAL DAS DESPESAS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391.492,85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995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7200" y="3078321"/>
          <a:ext cx="8229600" cy="1995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720"/>
                <a:gridCol w="1234440"/>
                <a:gridCol w="12344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4 - RESUMO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No Bimestre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Até o Bimestre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Receita do FUNDEB Recebida no Exercício (I)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269.585,72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1.525.790,51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Mínimo a ser Aplicado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256.106,44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1.449.501,00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Despesas para Efeito de Cálculo (II+III)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364.977,03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1.480.966,59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Aplicado à maior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108.870,59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31.465,59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Percentual Aplicado (II+III) / (I) x 100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135,38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97,06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Superávit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40,38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2,94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740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42976" y="495665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pt-B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MERENDA ESCOLAR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INFORMAÇÕES ADICIONAIS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19150" y="3252819"/>
          <a:ext cx="7505700" cy="1735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2855"/>
                <a:gridCol w="2442845"/>
              </a:tblGrid>
              <a:tr h="95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all">
                          <a:effectLst/>
                        </a:rPr>
                        <a:t>Merenda Escolar – ATÉ O 3º QUADRIMESTRE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36830" marB="368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all">
                          <a:effectLst/>
                        </a:rPr>
                        <a:t>Valores – R$ recursos proprios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36830" marB="36830" anchor="ctr"/>
                </a:tc>
              </a:tr>
              <a:tr h="734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all">
                          <a:effectLst/>
                        </a:rPr>
                        <a:t>Total de empenhos PAGOS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36830" marB="368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all" dirty="0">
                          <a:effectLst/>
                        </a:rPr>
                        <a:t>R$:  62.072,99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36830" marB="368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28" y="928671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MERENDA ESCOLAR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u="sng" dirty="0" smtClean="0">
                <a:latin typeface="Arial" pitchFamily="34" charset="0"/>
                <a:cs typeface="Arial" pitchFamily="34" charset="0"/>
              </a:rPr>
              <a:t>Despesas Recursos PNAE</a:t>
            </a:r>
            <a:endParaRPr lang="pt-BR" sz="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977485"/>
              </p:ext>
            </p:extLst>
          </p:nvPr>
        </p:nvGraphicFramePr>
        <p:xfrm>
          <a:off x="785786" y="2143117"/>
          <a:ext cx="7572428" cy="342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673639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GASTO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FFFF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R$: 34.736,46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73639">
                <a:tc>
                  <a:txBody>
                    <a:bodyPr/>
                    <a:lstStyle/>
                    <a:p>
                      <a:r>
                        <a:rPr lang="pt-BR" dirty="0" smtClean="0"/>
                        <a:t>ENSINO</a:t>
                      </a:r>
                      <a:r>
                        <a:rPr lang="pt-BR" baseline="0" dirty="0" smtClean="0"/>
                        <a:t> FUNDAMENTAL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15.951,86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31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CRECHE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10.999,67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73639">
                <a:tc>
                  <a:txBody>
                    <a:bodyPr/>
                    <a:lstStyle/>
                    <a:p>
                      <a:r>
                        <a:rPr lang="pt-BR" dirty="0" smtClean="0"/>
                        <a:t>PRE-ESCOLAR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7.784,93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73639">
                <a:tc>
                  <a:txBody>
                    <a:bodyPr/>
                    <a:lstStyle/>
                    <a:p>
                      <a:r>
                        <a:rPr lang="pt-BR" dirty="0" smtClean="0"/>
                        <a:t>AEE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0,00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4414" y="85723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MERENDA ESCOLAR </a:t>
            </a:r>
          </a:p>
          <a:p>
            <a:r>
              <a:rPr lang="pt-BR" dirty="0" smtClean="0"/>
              <a:t>Recursos Vinculados-FNDE: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9818004"/>
              </p:ext>
            </p:extLst>
          </p:nvPr>
        </p:nvGraphicFramePr>
        <p:xfrm>
          <a:off x="1357290" y="1857364"/>
          <a:ext cx="6500859" cy="273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1571636"/>
                <a:gridCol w="1571637"/>
              </a:tblGrid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PNAE = 10 PARCELAS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RECEBIDO</a:t>
                      </a:r>
                      <a:r>
                        <a:rPr lang="pt-BR" baseline="0" dirty="0" smtClean="0"/>
                        <a:t> UNITÁRIO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FFFF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TOTAL R$: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FFFF"/>
                          </a:solidFill>
                          <a:effectLst/>
                          <a:latin typeface="Constantia"/>
                          <a:ea typeface="Times New Roman"/>
                          <a:cs typeface="Arial"/>
                        </a:rPr>
                        <a:t>34.050,00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ENSINO</a:t>
                      </a:r>
                      <a:r>
                        <a:rPr lang="pt-BR" baseline="0" dirty="0" smtClean="0"/>
                        <a:t> FUNDAMENTAL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1.519,20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15.192,00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AEE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74,20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742,00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CRECHE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1.027,20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10.272,00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PRE -ESCOLA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784,40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7.844,00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492919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REPASSES PNAE POR CATEGORIA</a:t>
            </a:r>
            <a:r>
              <a:rPr lang="pt-BR" dirty="0" smtClean="0"/>
              <a:t>: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85788" y="5483562"/>
          <a:ext cx="735811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22"/>
                <a:gridCol w="1471622"/>
                <a:gridCol w="1471622"/>
                <a:gridCol w="1471622"/>
                <a:gridCol w="1471622"/>
              </a:tblGrid>
              <a:tr h="357190">
                <a:tc>
                  <a:txBody>
                    <a:bodyPr/>
                    <a:lstStyle/>
                    <a:p>
                      <a:r>
                        <a:rPr lang="pt-BR" dirty="0" smtClean="0"/>
                        <a:t>CRECHES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PRE-ESCOLA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ENS.</a:t>
                      </a:r>
                      <a:r>
                        <a:rPr lang="pt-BR" baseline="0" dirty="0" smtClean="0"/>
                        <a:t> FUND.</a:t>
                      </a:r>
                    </a:p>
                    <a:p>
                      <a:r>
                        <a:rPr lang="pt-BR" baseline="0" dirty="0" smtClean="0"/>
                        <a:t>E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ED. JOVENS</a:t>
                      </a:r>
                    </a:p>
                    <a:p>
                      <a:r>
                        <a:rPr lang="pt-BR" dirty="0" smtClean="0"/>
                        <a:t>ADULTOS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ED. INTEGRAL</a:t>
                      </a:r>
                      <a:endParaRPr lang="pt-BR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pt-BR" dirty="0" smtClean="0"/>
                        <a:t>1,07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697655"/>
              </p:ext>
            </p:extLst>
          </p:nvPr>
        </p:nvGraphicFramePr>
        <p:xfrm>
          <a:off x="500033" y="1608185"/>
          <a:ext cx="7715306" cy="361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827"/>
                <a:gridCol w="1730214"/>
                <a:gridCol w="2000265"/>
              </a:tblGrid>
              <a:tr h="586928">
                <a:tc>
                  <a:txBody>
                    <a:bodyPr/>
                    <a:lstStyle/>
                    <a:p>
                      <a:r>
                        <a:rPr lang="pt-BR" dirty="0" smtClean="0"/>
                        <a:t>PNATE= REPASSE 11 PARCELAS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RECEBIDO</a:t>
                      </a:r>
                      <a:r>
                        <a:rPr lang="pt-BR" baseline="0" dirty="0" smtClean="0"/>
                        <a:t> UNITÁRIO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R$:</a:t>
                      </a:r>
                      <a:endParaRPr lang="pt-BR" dirty="0"/>
                    </a:p>
                  </a:txBody>
                  <a:tcPr/>
                </a:tc>
              </a:tr>
              <a:tr h="466399">
                <a:tc>
                  <a:txBody>
                    <a:bodyPr/>
                    <a:lstStyle/>
                    <a:p>
                      <a:r>
                        <a:rPr lang="pt-BR" dirty="0" smtClean="0"/>
                        <a:t>ENSINO</a:t>
                      </a:r>
                      <a:r>
                        <a:rPr lang="pt-BR" baseline="0" dirty="0" smtClean="0"/>
                        <a:t>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910,08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10.010,88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66399">
                <a:tc>
                  <a:txBody>
                    <a:bodyPr/>
                    <a:lstStyle/>
                    <a:p>
                      <a:r>
                        <a:rPr lang="pt-BR" dirty="0" smtClean="0"/>
                        <a:t>ED.</a:t>
                      </a:r>
                      <a:r>
                        <a:rPr lang="pt-BR" baseline="0" dirty="0" smtClean="0"/>
                        <a:t> INAFANTIL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354,77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3.901,77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66399">
                <a:tc>
                  <a:txBody>
                    <a:bodyPr/>
                    <a:lstStyle/>
                    <a:p>
                      <a:r>
                        <a:rPr lang="pt-BR" dirty="0" smtClean="0"/>
                        <a:t>ENSINO FUNDAMENTAL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3.331,80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36.649,80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66399">
                <a:tc>
                  <a:txBody>
                    <a:bodyPr/>
                    <a:lstStyle/>
                    <a:p>
                      <a:r>
                        <a:rPr lang="pt-BR" dirty="0" smtClean="0"/>
                        <a:t>TOTAL GERAL R$: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45.966,50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86928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RECURSO ESTADUAL= REPASSE</a:t>
                      </a:r>
                    </a:p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 06 PARCELAS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R$: UNITARIO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TOTAL R$: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66399">
                <a:tc>
                  <a:txBody>
                    <a:bodyPr/>
                    <a:lstStyle/>
                    <a:p>
                      <a:r>
                        <a:rPr lang="pt-BR" dirty="0" smtClean="0"/>
                        <a:t>SEED-ESTADUAL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24.587,44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221.287,00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43042" y="785794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TRANSPORTE ESCOLAR=Repasse total= 9 PARCELAS ESTADO -10 PARCELAS FEDERAL. </a:t>
            </a:r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14480" y="857232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latin typeface="Algerian" pitchFamily="82" charset="0"/>
              </a:rPr>
              <a:t>ORÇAMENTO DE  DESPESAS 2019</a:t>
            </a:r>
            <a:endParaRPr lang="pt-BR" b="1" dirty="0">
              <a:latin typeface="Algerian" pitchFamily="82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571736" y="2143116"/>
            <a:ext cx="5786478" cy="3216087"/>
            <a:chOff x="5025" y="3230"/>
            <a:chExt cx="7092" cy="5064"/>
          </a:xfrm>
        </p:grpSpPr>
        <p:pic>
          <p:nvPicPr>
            <p:cNvPr id="4" name="Picture 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5" y="3391"/>
              <a:ext cx="7092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2"/>
            <p:cNvSpPr>
              <a:spLocks/>
            </p:cNvSpPr>
            <p:nvPr/>
          </p:nvSpPr>
          <p:spPr bwMode="auto">
            <a:xfrm>
              <a:off x="5337" y="3684"/>
              <a:ext cx="6443" cy="2268"/>
            </a:xfrm>
            <a:custGeom>
              <a:avLst/>
              <a:gdLst/>
              <a:ahLst/>
              <a:cxnLst>
                <a:cxn ang="0">
                  <a:pos x="4" y="2257"/>
                </a:cxn>
                <a:cxn ang="0">
                  <a:pos x="84" y="2056"/>
                </a:cxn>
                <a:cxn ang="0">
                  <a:pos x="177" y="1861"/>
                </a:cxn>
                <a:cxn ang="0">
                  <a:pos x="280" y="1673"/>
                </a:cxn>
                <a:cxn ang="0">
                  <a:pos x="395" y="1493"/>
                </a:cxn>
                <a:cxn ang="0">
                  <a:pos x="521" y="1321"/>
                </a:cxn>
                <a:cxn ang="0">
                  <a:pos x="657" y="1157"/>
                </a:cxn>
                <a:cxn ang="0">
                  <a:pos x="803" y="1002"/>
                </a:cxn>
                <a:cxn ang="0">
                  <a:pos x="958" y="856"/>
                </a:cxn>
                <a:cxn ang="0">
                  <a:pos x="1122" y="720"/>
                </a:cxn>
                <a:cxn ang="0">
                  <a:pos x="1295" y="594"/>
                </a:cxn>
                <a:cxn ang="0">
                  <a:pos x="1475" y="479"/>
                </a:cxn>
                <a:cxn ang="0">
                  <a:pos x="1662" y="375"/>
                </a:cxn>
                <a:cxn ang="0">
                  <a:pos x="1857" y="283"/>
                </a:cxn>
                <a:cxn ang="0">
                  <a:pos x="2058" y="203"/>
                </a:cxn>
                <a:cxn ang="0">
                  <a:pos x="2265" y="135"/>
                </a:cxn>
                <a:cxn ang="0">
                  <a:pos x="2478" y="81"/>
                </a:cxn>
                <a:cxn ang="0">
                  <a:pos x="2696" y="40"/>
                </a:cxn>
                <a:cxn ang="0">
                  <a:pos x="2918" y="13"/>
                </a:cxn>
                <a:cxn ang="0">
                  <a:pos x="3145" y="1"/>
                </a:cxn>
                <a:cxn ang="0">
                  <a:pos x="3374" y="3"/>
                </a:cxn>
                <a:cxn ang="0">
                  <a:pos x="3599" y="21"/>
                </a:cxn>
                <a:cxn ang="0">
                  <a:pos x="3820" y="52"/>
                </a:cxn>
                <a:cxn ang="0">
                  <a:pos x="4036" y="98"/>
                </a:cxn>
                <a:cxn ang="0">
                  <a:pos x="4247" y="156"/>
                </a:cxn>
                <a:cxn ang="0">
                  <a:pos x="4452" y="228"/>
                </a:cxn>
                <a:cxn ang="0">
                  <a:pos x="4651" y="312"/>
                </a:cxn>
                <a:cxn ang="0">
                  <a:pos x="4844" y="409"/>
                </a:cxn>
                <a:cxn ang="0">
                  <a:pos x="5029" y="516"/>
                </a:cxn>
                <a:cxn ang="0">
                  <a:pos x="5207" y="635"/>
                </a:cxn>
                <a:cxn ang="0">
                  <a:pos x="5376" y="764"/>
                </a:cxn>
                <a:cxn ang="0">
                  <a:pos x="5537" y="903"/>
                </a:cxn>
                <a:cxn ang="0">
                  <a:pos x="5689" y="1052"/>
                </a:cxn>
                <a:cxn ang="0">
                  <a:pos x="5832" y="1211"/>
                </a:cxn>
                <a:cxn ang="0">
                  <a:pos x="5965" y="1377"/>
                </a:cxn>
                <a:cxn ang="0">
                  <a:pos x="6087" y="1552"/>
                </a:cxn>
                <a:cxn ang="0">
                  <a:pos x="6183" y="1709"/>
                </a:cxn>
                <a:cxn ang="0">
                  <a:pos x="3070" y="1715"/>
                </a:cxn>
                <a:cxn ang="0">
                  <a:pos x="2849" y="1749"/>
                </a:cxn>
                <a:cxn ang="0">
                  <a:pos x="2639" y="1810"/>
                </a:cxn>
                <a:cxn ang="0">
                  <a:pos x="2441" y="1896"/>
                </a:cxn>
                <a:cxn ang="0">
                  <a:pos x="2257" y="2006"/>
                </a:cxn>
                <a:cxn ang="0">
                  <a:pos x="2089" y="2137"/>
                </a:cxn>
                <a:cxn ang="0">
                  <a:pos x="1956" y="2268"/>
                </a:cxn>
                <a:cxn ang="0">
                  <a:pos x="4454" y="2235"/>
                </a:cxn>
                <a:cxn ang="0">
                  <a:pos x="4298" y="2091"/>
                </a:cxn>
                <a:cxn ang="0">
                  <a:pos x="4124" y="1967"/>
                </a:cxn>
                <a:cxn ang="0">
                  <a:pos x="3936" y="1865"/>
                </a:cxn>
                <a:cxn ang="0">
                  <a:pos x="3734" y="1787"/>
                </a:cxn>
                <a:cxn ang="0">
                  <a:pos x="3520" y="1735"/>
                </a:cxn>
                <a:cxn ang="0">
                  <a:pos x="3297" y="1710"/>
                </a:cxn>
                <a:cxn ang="0">
                  <a:pos x="6198" y="1735"/>
                </a:cxn>
                <a:cxn ang="0">
                  <a:pos x="6298" y="1925"/>
                </a:cxn>
                <a:cxn ang="0">
                  <a:pos x="6386" y="2122"/>
                </a:cxn>
                <a:cxn ang="0">
                  <a:pos x="6442" y="2268"/>
                </a:cxn>
              </a:cxnLst>
              <a:rect l="0" t="0" r="r" b="b"/>
              <a:pathLst>
                <a:path w="6443" h="2268">
                  <a:moveTo>
                    <a:pt x="1956" y="2268"/>
                  </a:moveTo>
                  <a:lnTo>
                    <a:pt x="0" y="2268"/>
                  </a:lnTo>
                  <a:lnTo>
                    <a:pt x="4" y="2257"/>
                  </a:lnTo>
                  <a:lnTo>
                    <a:pt x="30" y="2189"/>
                  </a:lnTo>
                  <a:lnTo>
                    <a:pt x="56" y="2122"/>
                  </a:lnTo>
                  <a:lnTo>
                    <a:pt x="84" y="2056"/>
                  </a:lnTo>
                  <a:lnTo>
                    <a:pt x="114" y="1990"/>
                  </a:lnTo>
                  <a:lnTo>
                    <a:pt x="145" y="1925"/>
                  </a:lnTo>
                  <a:lnTo>
                    <a:pt x="177" y="1861"/>
                  </a:lnTo>
                  <a:lnTo>
                    <a:pt x="210" y="1798"/>
                  </a:lnTo>
                  <a:lnTo>
                    <a:pt x="245" y="1735"/>
                  </a:lnTo>
                  <a:lnTo>
                    <a:pt x="280" y="1673"/>
                  </a:lnTo>
                  <a:lnTo>
                    <a:pt x="318" y="1612"/>
                  </a:lnTo>
                  <a:lnTo>
                    <a:pt x="356" y="1552"/>
                  </a:lnTo>
                  <a:lnTo>
                    <a:pt x="395" y="1493"/>
                  </a:lnTo>
                  <a:lnTo>
                    <a:pt x="436" y="1435"/>
                  </a:lnTo>
                  <a:lnTo>
                    <a:pt x="478" y="1377"/>
                  </a:lnTo>
                  <a:lnTo>
                    <a:pt x="521" y="1321"/>
                  </a:lnTo>
                  <a:lnTo>
                    <a:pt x="565" y="1265"/>
                  </a:lnTo>
                  <a:lnTo>
                    <a:pt x="611" y="1211"/>
                  </a:lnTo>
                  <a:lnTo>
                    <a:pt x="657" y="1157"/>
                  </a:lnTo>
                  <a:lnTo>
                    <a:pt x="705" y="1104"/>
                  </a:lnTo>
                  <a:lnTo>
                    <a:pt x="753" y="1052"/>
                  </a:lnTo>
                  <a:lnTo>
                    <a:pt x="803" y="1002"/>
                  </a:lnTo>
                  <a:lnTo>
                    <a:pt x="854" y="952"/>
                  </a:lnTo>
                  <a:lnTo>
                    <a:pt x="906" y="903"/>
                  </a:lnTo>
                  <a:lnTo>
                    <a:pt x="958" y="856"/>
                  </a:lnTo>
                  <a:lnTo>
                    <a:pt x="1012" y="809"/>
                  </a:lnTo>
                  <a:lnTo>
                    <a:pt x="1067" y="764"/>
                  </a:lnTo>
                  <a:lnTo>
                    <a:pt x="1122" y="720"/>
                  </a:lnTo>
                  <a:lnTo>
                    <a:pt x="1179" y="677"/>
                  </a:lnTo>
                  <a:lnTo>
                    <a:pt x="1236" y="635"/>
                  </a:lnTo>
                  <a:lnTo>
                    <a:pt x="1295" y="594"/>
                  </a:lnTo>
                  <a:lnTo>
                    <a:pt x="1354" y="555"/>
                  </a:lnTo>
                  <a:lnTo>
                    <a:pt x="1414" y="516"/>
                  </a:lnTo>
                  <a:lnTo>
                    <a:pt x="1475" y="479"/>
                  </a:lnTo>
                  <a:lnTo>
                    <a:pt x="1537" y="443"/>
                  </a:lnTo>
                  <a:lnTo>
                    <a:pt x="1599" y="409"/>
                  </a:lnTo>
                  <a:lnTo>
                    <a:pt x="1662" y="375"/>
                  </a:lnTo>
                  <a:lnTo>
                    <a:pt x="1727" y="343"/>
                  </a:lnTo>
                  <a:lnTo>
                    <a:pt x="1791" y="312"/>
                  </a:lnTo>
                  <a:lnTo>
                    <a:pt x="1857" y="283"/>
                  </a:lnTo>
                  <a:lnTo>
                    <a:pt x="1923" y="255"/>
                  </a:lnTo>
                  <a:lnTo>
                    <a:pt x="1991" y="228"/>
                  </a:lnTo>
                  <a:lnTo>
                    <a:pt x="2058" y="203"/>
                  </a:lnTo>
                  <a:lnTo>
                    <a:pt x="2127" y="179"/>
                  </a:lnTo>
                  <a:lnTo>
                    <a:pt x="2196" y="156"/>
                  </a:lnTo>
                  <a:lnTo>
                    <a:pt x="2265" y="135"/>
                  </a:lnTo>
                  <a:lnTo>
                    <a:pt x="2336" y="116"/>
                  </a:lnTo>
                  <a:lnTo>
                    <a:pt x="2407" y="98"/>
                  </a:lnTo>
                  <a:lnTo>
                    <a:pt x="2478" y="81"/>
                  </a:lnTo>
                  <a:lnTo>
                    <a:pt x="2550" y="66"/>
                  </a:lnTo>
                  <a:lnTo>
                    <a:pt x="2623" y="52"/>
                  </a:lnTo>
                  <a:lnTo>
                    <a:pt x="2696" y="40"/>
                  </a:lnTo>
                  <a:lnTo>
                    <a:pt x="2770" y="30"/>
                  </a:lnTo>
                  <a:lnTo>
                    <a:pt x="2844" y="21"/>
                  </a:lnTo>
                  <a:lnTo>
                    <a:pt x="2918" y="13"/>
                  </a:lnTo>
                  <a:lnTo>
                    <a:pt x="2994" y="7"/>
                  </a:lnTo>
                  <a:lnTo>
                    <a:pt x="3069" y="3"/>
                  </a:lnTo>
                  <a:lnTo>
                    <a:pt x="3145" y="1"/>
                  </a:lnTo>
                  <a:lnTo>
                    <a:pt x="3221" y="0"/>
                  </a:lnTo>
                  <a:lnTo>
                    <a:pt x="3298" y="1"/>
                  </a:lnTo>
                  <a:lnTo>
                    <a:pt x="3374" y="3"/>
                  </a:lnTo>
                  <a:lnTo>
                    <a:pt x="3449" y="7"/>
                  </a:lnTo>
                  <a:lnTo>
                    <a:pt x="3524" y="13"/>
                  </a:lnTo>
                  <a:lnTo>
                    <a:pt x="3599" y="21"/>
                  </a:lnTo>
                  <a:lnTo>
                    <a:pt x="3673" y="30"/>
                  </a:lnTo>
                  <a:lnTo>
                    <a:pt x="3747" y="40"/>
                  </a:lnTo>
                  <a:lnTo>
                    <a:pt x="3820" y="52"/>
                  </a:lnTo>
                  <a:lnTo>
                    <a:pt x="3893" y="66"/>
                  </a:lnTo>
                  <a:lnTo>
                    <a:pt x="3965" y="81"/>
                  </a:lnTo>
                  <a:lnTo>
                    <a:pt x="4036" y="98"/>
                  </a:lnTo>
                  <a:lnTo>
                    <a:pt x="4107" y="116"/>
                  </a:lnTo>
                  <a:lnTo>
                    <a:pt x="4177" y="135"/>
                  </a:lnTo>
                  <a:lnTo>
                    <a:pt x="4247" y="156"/>
                  </a:lnTo>
                  <a:lnTo>
                    <a:pt x="4316" y="179"/>
                  </a:lnTo>
                  <a:lnTo>
                    <a:pt x="4385" y="203"/>
                  </a:lnTo>
                  <a:lnTo>
                    <a:pt x="4452" y="228"/>
                  </a:lnTo>
                  <a:lnTo>
                    <a:pt x="4519" y="255"/>
                  </a:lnTo>
                  <a:lnTo>
                    <a:pt x="4586" y="283"/>
                  </a:lnTo>
                  <a:lnTo>
                    <a:pt x="4651" y="312"/>
                  </a:lnTo>
                  <a:lnTo>
                    <a:pt x="4716" y="343"/>
                  </a:lnTo>
                  <a:lnTo>
                    <a:pt x="4780" y="375"/>
                  </a:lnTo>
                  <a:lnTo>
                    <a:pt x="4844" y="409"/>
                  </a:lnTo>
                  <a:lnTo>
                    <a:pt x="4906" y="443"/>
                  </a:lnTo>
                  <a:lnTo>
                    <a:pt x="4968" y="479"/>
                  </a:lnTo>
                  <a:lnTo>
                    <a:pt x="5029" y="516"/>
                  </a:lnTo>
                  <a:lnTo>
                    <a:pt x="5089" y="555"/>
                  </a:lnTo>
                  <a:lnTo>
                    <a:pt x="5148" y="594"/>
                  </a:lnTo>
                  <a:lnTo>
                    <a:pt x="5207" y="635"/>
                  </a:lnTo>
                  <a:lnTo>
                    <a:pt x="5264" y="677"/>
                  </a:lnTo>
                  <a:lnTo>
                    <a:pt x="5321" y="720"/>
                  </a:lnTo>
                  <a:lnTo>
                    <a:pt x="5376" y="764"/>
                  </a:lnTo>
                  <a:lnTo>
                    <a:pt x="5431" y="809"/>
                  </a:lnTo>
                  <a:lnTo>
                    <a:pt x="5485" y="856"/>
                  </a:lnTo>
                  <a:lnTo>
                    <a:pt x="5537" y="903"/>
                  </a:lnTo>
                  <a:lnTo>
                    <a:pt x="5589" y="952"/>
                  </a:lnTo>
                  <a:lnTo>
                    <a:pt x="5640" y="1002"/>
                  </a:lnTo>
                  <a:lnTo>
                    <a:pt x="5689" y="1052"/>
                  </a:lnTo>
                  <a:lnTo>
                    <a:pt x="5738" y="1104"/>
                  </a:lnTo>
                  <a:lnTo>
                    <a:pt x="5786" y="1157"/>
                  </a:lnTo>
                  <a:lnTo>
                    <a:pt x="5832" y="1211"/>
                  </a:lnTo>
                  <a:lnTo>
                    <a:pt x="5877" y="1265"/>
                  </a:lnTo>
                  <a:lnTo>
                    <a:pt x="5922" y="1321"/>
                  </a:lnTo>
                  <a:lnTo>
                    <a:pt x="5965" y="1377"/>
                  </a:lnTo>
                  <a:lnTo>
                    <a:pt x="6007" y="1435"/>
                  </a:lnTo>
                  <a:lnTo>
                    <a:pt x="6047" y="1493"/>
                  </a:lnTo>
                  <a:lnTo>
                    <a:pt x="6087" y="1552"/>
                  </a:lnTo>
                  <a:lnTo>
                    <a:pt x="6125" y="1612"/>
                  </a:lnTo>
                  <a:lnTo>
                    <a:pt x="6162" y="1673"/>
                  </a:lnTo>
                  <a:lnTo>
                    <a:pt x="6183" y="1709"/>
                  </a:lnTo>
                  <a:lnTo>
                    <a:pt x="3221" y="1709"/>
                  </a:lnTo>
                  <a:lnTo>
                    <a:pt x="3145" y="1710"/>
                  </a:lnTo>
                  <a:lnTo>
                    <a:pt x="3070" y="1715"/>
                  </a:lnTo>
                  <a:lnTo>
                    <a:pt x="2995" y="1724"/>
                  </a:lnTo>
                  <a:lnTo>
                    <a:pt x="2922" y="1735"/>
                  </a:lnTo>
                  <a:lnTo>
                    <a:pt x="2849" y="1749"/>
                  </a:lnTo>
                  <a:lnTo>
                    <a:pt x="2778" y="1767"/>
                  </a:lnTo>
                  <a:lnTo>
                    <a:pt x="2708" y="1787"/>
                  </a:lnTo>
                  <a:lnTo>
                    <a:pt x="2639" y="1810"/>
                  </a:lnTo>
                  <a:lnTo>
                    <a:pt x="2572" y="1836"/>
                  </a:lnTo>
                  <a:lnTo>
                    <a:pt x="2506" y="1865"/>
                  </a:lnTo>
                  <a:lnTo>
                    <a:pt x="2441" y="1896"/>
                  </a:lnTo>
                  <a:lnTo>
                    <a:pt x="2378" y="1930"/>
                  </a:lnTo>
                  <a:lnTo>
                    <a:pt x="2317" y="1967"/>
                  </a:lnTo>
                  <a:lnTo>
                    <a:pt x="2257" y="2006"/>
                  </a:lnTo>
                  <a:lnTo>
                    <a:pt x="2199" y="2047"/>
                  </a:lnTo>
                  <a:lnTo>
                    <a:pt x="2143" y="2091"/>
                  </a:lnTo>
                  <a:lnTo>
                    <a:pt x="2089" y="2137"/>
                  </a:lnTo>
                  <a:lnTo>
                    <a:pt x="2037" y="2185"/>
                  </a:lnTo>
                  <a:lnTo>
                    <a:pt x="1986" y="2235"/>
                  </a:lnTo>
                  <a:lnTo>
                    <a:pt x="1956" y="2268"/>
                  </a:lnTo>
                  <a:close/>
                  <a:moveTo>
                    <a:pt x="6442" y="2268"/>
                  </a:moveTo>
                  <a:lnTo>
                    <a:pt x="4485" y="2268"/>
                  </a:lnTo>
                  <a:lnTo>
                    <a:pt x="4454" y="2235"/>
                  </a:lnTo>
                  <a:lnTo>
                    <a:pt x="4404" y="2185"/>
                  </a:lnTo>
                  <a:lnTo>
                    <a:pt x="4352" y="2137"/>
                  </a:lnTo>
                  <a:lnTo>
                    <a:pt x="4298" y="2091"/>
                  </a:lnTo>
                  <a:lnTo>
                    <a:pt x="4242" y="2047"/>
                  </a:lnTo>
                  <a:lnTo>
                    <a:pt x="4184" y="2006"/>
                  </a:lnTo>
                  <a:lnTo>
                    <a:pt x="4124" y="1967"/>
                  </a:lnTo>
                  <a:lnTo>
                    <a:pt x="4063" y="1930"/>
                  </a:lnTo>
                  <a:lnTo>
                    <a:pt x="4000" y="1896"/>
                  </a:lnTo>
                  <a:lnTo>
                    <a:pt x="3936" y="1865"/>
                  </a:lnTo>
                  <a:lnTo>
                    <a:pt x="3870" y="1836"/>
                  </a:lnTo>
                  <a:lnTo>
                    <a:pt x="3802" y="1810"/>
                  </a:lnTo>
                  <a:lnTo>
                    <a:pt x="3734" y="1787"/>
                  </a:lnTo>
                  <a:lnTo>
                    <a:pt x="3664" y="1767"/>
                  </a:lnTo>
                  <a:lnTo>
                    <a:pt x="3593" y="1749"/>
                  </a:lnTo>
                  <a:lnTo>
                    <a:pt x="3520" y="1735"/>
                  </a:lnTo>
                  <a:lnTo>
                    <a:pt x="3447" y="1724"/>
                  </a:lnTo>
                  <a:lnTo>
                    <a:pt x="3373" y="1715"/>
                  </a:lnTo>
                  <a:lnTo>
                    <a:pt x="3297" y="1710"/>
                  </a:lnTo>
                  <a:lnTo>
                    <a:pt x="3221" y="1709"/>
                  </a:lnTo>
                  <a:lnTo>
                    <a:pt x="6183" y="1709"/>
                  </a:lnTo>
                  <a:lnTo>
                    <a:pt x="6198" y="1735"/>
                  </a:lnTo>
                  <a:lnTo>
                    <a:pt x="6233" y="1798"/>
                  </a:lnTo>
                  <a:lnTo>
                    <a:pt x="6266" y="1861"/>
                  </a:lnTo>
                  <a:lnTo>
                    <a:pt x="6298" y="1925"/>
                  </a:lnTo>
                  <a:lnTo>
                    <a:pt x="6329" y="1990"/>
                  </a:lnTo>
                  <a:lnTo>
                    <a:pt x="6358" y="2056"/>
                  </a:lnTo>
                  <a:lnTo>
                    <a:pt x="6386" y="2122"/>
                  </a:lnTo>
                  <a:lnTo>
                    <a:pt x="6413" y="2189"/>
                  </a:lnTo>
                  <a:lnTo>
                    <a:pt x="6439" y="2257"/>
                  </a:lnTo>
                  <a:lnTo>
                    <a:pt x="6442" y="2268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AutoShape 83"/>
            <p:cNvSpPr>
              <a:spLocks/>
            </p:cNvSpPr>
            <p:nvPr/>
          </p:nvSpPr>
          <p:spPr bwMode="auto">
            <a:xfrm>
              <a:off x="5330" y="3676"/>
              <a:ext cx="6456" cy="2276"/>
            </a:xfrm>
            <a:custGeom>
              <a:avLst/>
              <a:gdLst/>
              <a:ahLst/>
              <a:cxnLst>
                <a:cxn ang="0">
                  <a:pos x="69" y="2093"/>
                </a:cxn>
                <a:cxn ang="0">
                  <a:pos x="386" y="1512"/>
                </a:cxn>
                <a:cxn ang="0">
                  <a:pos x="803" y="1003"/>
                </a:cxn>
                <a:cxn ang="0">
                  <a:pos x="1312" y="585"/>
                </a:cxn>
                <a:cxn ang="0">
                  <a:pos x="1893" y="269"/>
                </a:cxn>
                <a:cxn ang="0">
                  <a:pos x="2536" y="69"/>
                </a:cxn>
                <a:cxn ang="0">
                  <a:pos x="3227" y="0"/>
                </a:cxn>
                <a:cxn ang="0">
                  <a:pos x="3052" y="19"/>
                </a:cxn>
                <a:cxn ang="0">
                  <a:pos x="2375" y="122"/>
                </a:cxn>
                <a:cxn ang="0">
                  <a:pos x="1747" y="350"/>
                </a:cxn>
                <a:cxn ang="0">
                  <a:pos x="1185" y="693"/>
                </a:cxn>
                <a:cxn ang="0">
                  <a:pos x="700" y="1133"/>
                </a:cxn>
                <a:cxn ang="0">
                  <a:pos x="309" y="1658"/>
                </a:cxn>
                <a:cxn ang="0">
                  <a:pos x="21" y="2253"/>
                </a:cxn>
                <a:cxn ang="0">
                  <a:pos x="6434" y="2253"/>
                </a:cxn>
                <a:cxn ang="0">
                  <a:pos x="6146" y="1658"/>
                </a:cxn>
                <a:cxn ang="0">
                  <a:pos x="5755" y="1133"/>
                </a:cxn>
                <a:cxn ang="0">
                  <a:pos x="5270" y="691"/>
                </a:cxn>
                <a:cxn ang="0">
                  <a:pos x="4706" y="350"/>
                </a:cxn>
                <a:cxn ang="0">
                  <a:pos x="4079" y="122"/>
                </a:cxn>
                <a:cxn ang="0">
                  <a:pos x="3403" y="19"/>
                </a:cxn>
                <a:cxn ang="0">
                  <a:pos x="3751" y="38"/>
                </a:cxn>
                <a:cxn ang="0">
                  <a:pos x="4406" y="209"/>
                </a:cxn>
                <a:cxn ang="0">
                  <a:pos x="5006" y="497"/>
                </a:cxn>
                <a:cxn ang="0">
                  <a:pos x="5531" y="890"/>
                </a:cxn>
                <a:cxn ang="0">
                  <a:pos x="5973" y="1377"/>
                </a:cxn>
                <a:cxn ang="0">
                  <a:pos x="6316" y="1941"/>
                </a:cxn>
                <a:cxn ang="0">
                  <a:pos x="3271" y="1711"/>
                </a:cxn>
                <a:cxn ang="0">
                  <a:pos x="1974" y="2275"/>
                </a:cxn>
                <a:cxn ang="0">
                  <a:pos x="2073" y="2155"/>
                </a:cxn>
                <a:cxn ang="0">
                  <a:pos x="2337" y="1958"/>
                </a:cxn>
                <a:cxn ang="0">
                  <a:pos x="2558" y="1845"/>
                </a:cxn>
                <a:cxn ang="0">
                  <a:pos x="2839" y="1754"/>
                </a:cxn>
                <a:cxn ang="0">
                  <a:pos x="3139" y="1711"/>
                </a:cxn>
                <a:cxn ang="0">
                  <a:pos x="3446" y="1723"/>
                </a:cxn>
                <a:cxn ang="0">
                  <a:pos x="3095" y="1728"/>
                </a:cxn>
                <a:cxn ang="0">
                  <a:pos x="2762" y="1788"/>
                </a:cxn>
                <a:cxn ang="0">
                  <a:pos x="2603" y="1843"/>
                </a:cxn>
                <a:cxn ang="0">
                  <a:pos x="2344" y="1970"/>
                </a:cxn>
                <a:cxn ang="0">
                  <a:pos x="2083" y="2167"/>
                </a:cxn>
                <a:cxn ang="0">
                  <a:pos x="4481" y="2275"/>
                </a:cxn>
                <a:cxn ang="0">
                  <a:pos x="4180" y="2016"/>
                </a:cxn>
                <a:cxn ang="0">
                  <a:pos x="3890" y="1857"/>
                </a:cxn>
                <a:cxn ang="0">
                  <a:pos x="3571" y="1759"/>
                </a:cxn>
                <a:cxn ang="0">
                  <a:pos x="3316" y="1725"/>
                </a:cxn>
                <a:cxn ang="0">
                  <a:pos x="3573" y="1745"/>
                </a:cxn>
                <a:cxn ang="0">
                  <a:pos x="3777" y="1800"/>
                </a:cxn>
                <a:cxn ang="0">
                  <a:pos x="4046" y="1917"/>
                </a:cxn>
                <a:cxn ang="0">
                  <a:pos x="4319" y="2102"/>
                </a:cxn>
                <a:cxn ang="0">
                  <a:pos x="4501" y="2275"/>
                </a:cxn>
              </a:cxnLst>
              <a:rect l="0" t="0" r="r" b="b"/>
              <a:pathLst>
                <a:path w="6456" h="2276">
                  <a:moveTo>
                    <a:pt x="14" y="2275"/>
                  </a:moveTo>
                  <a:lnTo>
                    <a:pt x="0" y="2275"/>
                  </a:lnTo>
                  <a:lnTo>
                    <a:pt x="9" y="2249"/>
                  </a:lnTo>
                  <a:lnTo>
                    <a:pt x="69" y="2093"/>
                  </a:lnTo>
                  <a:lnTo>
                    <a:pt x="139" y="1941"/>
                  </a:lnTo>
                  <a:lnTo>
                    <a:pt x="213" y="1793"/>
                  </a:lnTo>
                  <a:lnTo>
                    <a:pt x="297" y="1649"/>
                  </a:lnTo>
                  <a:lnTo>
                    <a:pt x="386" y="1512"/>
                  </a:lnTo>
                  <a:lnTo>
                    <a:pt x="482" y="1377"/>
                  </a:lnTo>
                  <a:lnTo>
                    <a:pt x="583" y="1248"/>
                  </a:lnTo>
                  <a:lnTo>
                    <a:pt x="691" y="1123"/>
                  </a:lnTo>
                  <a:lnTo>
                    <a:pt x="803" y="1003"/>
                  </a:lnTo>
                  <a:lnTo>
                    <a:pt x="923" y="890"/>
                  </a:lnTo>
                  <a:lnTo>
                    <a:pt x="1048" y="782"/>
                  </a:lnTo>
                  <a:lnTo>
                    <a:pt x="1178" y="681"/>
                  </a:lnTo>
                  <a:lnTo>
                    <a:pt x="1312" y="585"/>
                  </a:lnTo>
                  <a:lnTo>
                    <a:pt x="1451" y="497"/>
                  </a:lnTo>
                  <a:lnTo>
                    <a:pt x="1593" y="413"/>
                  </a:lnTo>
                  <a:lnTo>
                    <a:pt x="1742" y="338"/>
                  </a:lnTo>
                  <a:lnTo>
                    <a:pt x="1893" y="269"/>
                  </a:lnTo>
                  <a:lnTo>
                    <a:pt x="2049" y="209"/>
                  </a:lnTo>
                  <a:lnTo>
                    <a:pt x="2207" y="153"/>
                  </a:lnTo>
                  <a:lnTo>
                    <a:pt x="2371" y="108"/>
                  </a:lnTo>
                  <a:lnTo>
                    <a:pt x="2536" y="69"/>
                  </a:lnTo>
                  <a:lnTo>
                    <a:pt x="2707" y="38"/>
                  </a:lnTo>
                  <a:lnTo>
                    <a:pt x="2877" y="17"/>
                  </a:lnTo>
                  <a:lnTo>
                    <a:pt x="3052" y="5"/>
                  </a:lnTo>
                  <a:lnTo>
                    <a:pt x="3227" y="0"/>
                  </a:lnTo>
                  <a:lnTo>
                    <a:pt x="3405" y="5"/>
                  </a:lnTo>
                  <a:lnTo>
                    <a:pt x="3543" y="14"/>
                  </a:lnTo>
                  <a:lnTo>
                    <a:pt x="3227" y="14"/>
                  </a:lnTo>
                  <a:lnTo>
                    <a:pt x="3052" y="19"/>
                  </a:lnTo>
                  <a:lnTo>
                    <a:pt x="2879" y="31"/>
                  </a:lnTo>
                  <a:lnTo>
                    <a:pt x="2707" y="53"/>
                  </a:lnTo>
                  <a:lnTo>
                    <a:pt x="2539" y="84"/>
                  </a:lnTo>
                  <a:lnTo>
                    <a:pt x="2375" y="122"/>
                  </a:lnTo>
                  <a:lnTo>
                    <a:pt x="2212" y="168"/>
                  </a:lnTo>
                  <a:lnTo>
                    <a:pt x="2054" y="221"/>
                  </a:lnTo>
                  <a:lnTo>
                    <a:pt x="1898" y="283"/>
                  </a:lnTo>
                  <a:lnTo>
                    <a:pt x="1747" y="350"/>
                  </a:lnTo>
                  <a:lnTo>
                    <a:pt x="1600" y="427"/>
                  </a:lnTo>
                  <a:lnTo>
                    <a:pt x="1459" y="509"/>
                  </a:lnTo>
                  <a:lnTo>
                    <a:pt x="1319" y="597"/>
                  </a:lnTo>
                  <a:lnTo>
                    <a:pt x="1185" y="693"/>
                  </a:lnTo>
                  <a:lnTo>
                    <a:pt x="1055" y="794"/>
                  </a:lnTo>
                  <a:lnTo>
                    <a:pt x="933" y="900"/>
                  </a:lnTo>
                  <a:lnTo>
                    <a:pt x="813" y="1015"/>
                  </a:lnTo>
                  <a:lnTo>
                    <a:pt x="700" y="1133"/>
                  </a:lnTo>
                  <a:lnTo>
                    <a:pt x="595" y="1257"/>
                  </a:lnTo>
                  <a:lnTo>
                    <a:pt x="491" y="1385"/>
                  </a:lnTo>
                  <a:lnTo>
                    <a:pt x="398" y="1519"/>
                  </a:lnTo>
                  <a:lnTo>
                    <a:pt x="309" y="1658"/>
                  </a:lnTo>
                  <a:lnTo>
                    <a:pt x="227" y="1800"/>
                  </a:lnTo>
                  <a:lnTo>
                    <a:pt x="151" y="1949"/>
                  </a:lnTo>
                  <a:lnTo>
                    <a:pt x="83" y="2100"/>
                  </a:lnTo>
                  <a:lnTo>
                    <a:pt x="21" y="2253"/>
                  </a:lnTo>
                  <a:lnTo>
                    <a:pt x="14" y="2275"/>
                  </a:lnTo>
                  <a:close/>
                  <a:moveTo>
                    <a:pt x="6455" y="2275"/>
                  </a:moveTo>
                  <a:lnTo>
                    <a:pt x="6441" y="2275"/>
                  </a:lnTo>
                  <a:lnTo>
                    <a:pt x="6434" y="2253"/>
                  </a:lnTo>
                  <a:lnTo>
                    <a:pt x="6371" y="2097"/>
                  </a:lnTo>
                  <a:lnTo>
                    <a:pt x="6304" y="1946"/>
                  </a:lnTo>
                  <a:lnTo>
                    <a:pt x="6227" y="1800"/>
                  </a:lnTo>
                  <a:lnTo>
                    <a:pt x="6146" y="1658"/>
                  </a:lnTo>
                  <a:lnTo>
                    <a:pt x="6057" y="1519"/>
                  </a:lnTo>
                  <a:lnTo>
                    <a:pt x="5961" y="1385"/>
                  </a:lnTo>
                  <a:lnTo>
                    <a:pt x="5860" y="1255"/>
                  </a:lnTo>
                  <a:lnTo>
                    <a:pt x="5755" y="1133"/>
                  </a:lnTo>
                  <a:lnTo>
                    <a:pt x="5639" y="1013"/>
                  </a:lnTo>
                  <a:lnTo>
                    <a:pt x="5522" y="900"/>
                  </a:lnTo>
                  <a:lnTo>
                    <a:pt x="5397" y="794"/>
                  </a:lnTo>
                  <a:lnTo>
                    <a:pt x="5270" y="691"/>
                  </a:lnTo>
                  <a:lnTo>
                    <a:pt x="5135" y="597"/>
                  </a:lnTo>
                  <a:lnTo>
                    <a:pt x="4996" y="509"/>
                  </a:lnTo>
                  <a:lnTo>
                    <a:pt x="4855" y="427"/>
                  </a:lnTo>
                  <a:lnTo>
                    <a:pt x="4706" y="350"/>
                  </a:lnTo>
                  <a:lnTo>
                    <a:pt x="4555" y="283"/>
                  </a:lnTo>
                  <a:lnTo>
                    <a:pt x="4401" y="221"/>
                  </a:lnTo>
                  <a:lnTo>
                    <a:pt x="4243" y="168"/>
                  </a:lnTo>
                  <a:lnTo>
                    <a:pt x="4079" y="122"/>
                  </a:lnTo>
                  <a:lnTo>
                    <a:pt x="3916" y="84"/>
                  </a:lnTo>
                  <a:lnTo>
                    <a:pt x="3746" y="53"/>
                  </a:lnTo>
                  <a:lnTo>
                    <a:pt x="3575" y="31"/>
                  </a:lnTo>
                  <a:lnTo>
                    <a:pt x="3403" y="19"/>
                  </a:lnTo>
                  <a:lnTo>
                    <a:pt x="3227" y="14"/>
                  </a:lnTo>
                  <a:lnTo>
                    <a:pt x="3543" y="14"/>
                  </a:lnTo>
                  <a:lnTo>
                    <a:pt x="3578" y="17"/>
                  </a:lnTo>
                  <a:lnTo>
                    <a:pt x="3751" y="38"/>
                  </a:lnTo>
                  <a:lnTo>
                    <a:pt x="3919" y="69"/>
                  </a:lnTo>
                  <a:lnTo>
                    <a:pt x="4084" y="108"/>
                  </a:lnTo>
                  <a:lnTo>
                    <a:pt x="4247" y="153"/>
                  </a:lnTo>
                  <a:lnTo>
                    <a:pt x="4406" y="209"/>
                  </a:lnTo>
                  <a:lnTo>
                    <a:pt x="4562" y="269"/>
                  </a:lnTo>
                  <a:lnTo>
                    <a:pt x="4713" y="338"/>
                  </a:lnTo>
                  <a:lnTo>
                    <a:pt x="4862" y="413"/>
                  </a:lnTo>
                  <a:lnTo>
                    <a:pt x="5006" y="497"/>
                  </a:lnTo>
                  <a:lnTo>
                    <a:pt x="5143" y="585"/>
                  </a:lnTo>
                  <a:lnTo>
                    <a:pt x="5277" y="681"/>
                  </a:lnTo>
                  <a:lnTo>
                    <a:pt x="5407" y="782"/>
                  </a:lnTo>
                  <a:lnTo>
                    <a:pt x="5531" y="890"/>
                  </a:lnTo>
                  <a:lnTo>
                    <a:pt x="5651" y="1003"/>
                  </a:lnTo>
                  <a:lnTo>
                    <a:pt x="5764" y="1123"/>
                  </a:lnTo>
                  <a:lnTo>
                    <a:pt x="5872" y="1248"/>
                  </a:lnTo>
                  <a:lnTo>
                    <a:pt x="5973" y="1377"/>
                  </a:lnTo>
                  <a:lnTo>
                    <a:pt x="6069" y="1512"/>
                  </a:lnTo>
                  <a:lnTo>
                    <a:pt x="6158" y="1651"/>
                  </a:lnTo>
                  <a:lnTo>
                    <a:pt x="6242" y="1793"/>
                  </a:lnTo>
                  <a:lnTo>
                    <a:pt x="6316" y="1941"/>
                  </a:lnTo>
                  <a:lnTo>
                    <a:pt x="6386" y="2093"/>
                  </a:lnTo>
                  <a:lnTo>
                    <a:pt x="6446" y="2249"/>
                  </a:lnTo>
                  <a:lnTo>
                    <a:pt x="6455" y="2275"/>
                  </a:lnTo>
                  <a:close/>
                  <a:moveTo>
                    <a:pt x="3271" y="1711"/>
                  </a:moveTo>
                  <a:lnTo>
                    <a:pt x="3182" y="1711"/>
                  </a:lnTo>
                  <a:lnTo>
                    <a:pt x="3227" y="1709"/>
                  </a:lnTo>
                  <a:lnTo>
                    <a:pt x="3271" y="1711"/>
                  </a:lnTo>
                  <a:close/>
                  <a:moveTo>
                    <a:pt x="1974" y="2275"/>
                  </a:moveTo>
                  <a:lnTo>
                    <a:pt x="1953" y="2275"/>
                  </a:lnTo>
                  <a:lnTo>
                    <a:pt x="1955" y="2273"/>
                  </a:lnTo>
                  <a:lnTo>
                    <a:pt x="2013" y="2213"/>
                  </a:lnTo>
                  <a:lnTo>
                    <a:pt x="2073" y="2155"/>
                  </a:lnTo>
                  <a:lnTo>
                    <a:pt x="2135" y="2102"/>
                  </a:lnTo>
                  <a:lnTo>
                    <a:pt x="2200" y="2052"/>
                  </a:lnTo>
                  <a:lnTo>
                    <a:pt x="2267" y="2004"/>
                  </a:lnTo>
                  <a:lnTo>
                    <a:pt x="2337" y="1958"/>
                  </a:lnTo>
                  <a:lnTo>
                    <a:pt x="2409" y="1917"/>
                  </a:lnTo>
                  <a:lnTo>
                    <a:pt x="2483" y="1879"/>
                  </a:lnTo>
                  <a:lnTo>
                    <a:pt x="2519" y="1862"/>
                  </a:lnTo>
                  <a:lnTo>
                    <a:pt x="2558" y="1845"/>
                  </a:lnTo>
                  <a:lnTo>
                    <a:pt x="2599" y="1829"/>
                  </a:lnTo>
                  <a:lnTo>
                    <a:pt x="2675" y="1800"/>
                  </a:lnTo>
                  <a:lnTo>
                    <a:pt x="2798" y="1764"/>
                  </a:lnTo>
                  <a:lnTo>
                    <a:pt x="2839" y="1754"/>
                  </a:lnTo>
                  <a:lnTo>
                    <a:pt x="2882" y="1745"/>
                  </a:lnTo>
                  <a:lnTo>
                    <a:pt x="3009" y="1723"/>
                  </a:lnTo>
                  <a:lnTo>
                    <a:pt x="3095" y="1713"/>
                  </a:lnTo>
                  <a:lnTo>
                    <a:pt x="3139" y="1711"/>
                  </a:lnTo>
                  <a:lnTo>
                    <a:pt x="3316" y="1711"/>
                  </a:lnTo>
                  <a:lnTo>
                    <a:pt x="3359" y="1716"/>
                  </a:lnTo>
                  <a:lnTo>
                    <a:pt x="3403" y="1718"/>
                  </a:lnTo>
                  <a:lnTo>
                    <a:pt x="3446" y="1723"/>
                  </a:lnTo>
                  <a:lnTo>
                    <a:pt x="3227" y="1723"/>
                  </a:lnTo>
                  <a:lnTo>
                    <a:pt x="3184" y="1725"/>
                  </a:lnTo>
                  <a:lnTo>
                    <a:pt x="3139" y="1725"/>
                  </a:lnTo>
                  <a:lnTo>
                    <a:pt x="3095" y="1728"/>
                  </a:lnTo>
                  <a:lnTo>
                    <a:pt x="3011" y="1737"/>
                  </a:lnTo>
                  <a:lnTo>
                    <a:pt x="2968" y="1745"/>
                  </a:lnTo>
                  <a:lnTo>
                    <a:pt x="2925" y="1749"/>
                  </a:lnTo>
                  <a:lnTo>
                    <a:pt x="2762" y="1788"/>
                  </a:lnTo>
                  <a:lnTo>
                    <a:pt x="2721" y="1800"/>
                  </a:lnTo>
                  <a:lnTo>
                    <a:pt x="2680" y="1814"/>
                  </a:lnTo>
                  <a:lnTo>
                    <a:pt x="2642" y="1826"/>
                  </a:lnTo>
                  <a:lnTo>
                    <a:pt x="2603" y="1843"/>
                  </a:lnTo>
                  <a:lnTo>
                    <a:pt x="2565" y="1857"/>
                  </a:lnTo>
                  <a:lnTo>
                    <a:pt x="2488" y="1891"/>
                  </a:lnTo>
                  <a:lnTo>
                    <a:pt x="2416" y="1929"/>
                  </a:lnTo>
                  <a:lnTo>
                    <a:pt x="2344" y="1970"/>
                  </a:lnTo>
                  <a:lnTo>
                    <a:pt x="2275" y="2016"/>
                  </a:lnTo>
                  <a:lnTo>
                    <a:pt x="2210" y="2061"/>
                  </a:lnTo>
                  <a:lnTo>
                    <a:pt x="2145" y="2112"/>
                  </a:lnTo>
                  <a:lnTo>
                    <a:pt x="2083" y="2167"/>
                  </a:lnTo>
                  <a:lnTo>
                    <a:pt x="2023" y="2222"/>
                  </a:lnTo>
                  <a:lnTo>
                    <a:pt x="1974" y="2275"/>
                  </a:lnTo>
                  <a:close/>
                  <a:moveTo>
                    <a:pt x="4501" y="2275"/>
                  </a:moveTo>
                  <a:lnTo>
                    <a:pt x="4481" y="2275"/>
                  </a:lnTo>
                  <a:lnTo>
                    <a:pt x="4432" y="2222"/>
                  </a:lnTo>
                  <a:lnTo>
                    <a:pt x="4372" y="2167"/>
                  </a:lnTo>
                  <a:lnTo>
                    <a:pt x="4247" y="2061"/>
                  </a:lnTo>
                  <a:lnTo>
                    <a:pt x="4180" y="2016"/>
                  </a:lnTo>
                  <a:lnTo>
                    <a:pt x="4111" y="1970"/>
                  </a:lnTo>
                  <a:lnTo>
                    <a:pt x="4039" y="1929"/>
                  </a:lnTo>
                  <a:lnTo>
                    <a:pt x="3967" y="1891"/>
                  </a:lnTo>
                  <a:lnTo>
                    <a:pt x="3890" y="1857"/>
                  </a:lnTo>
                  <a:lnTo>
                    <a:pt x="3775" y="1814"/>
                  </a:lnTo>
                  <a:lnTo>
                    <a:pt x="3734" y="1800"/>
                  </a:lnTo>
                  <a:lnTo>
                    <a:pt x="3693" y="1788"/>
                  </a:lnTo>
                  <a:lnTo>
                    <a:pt x="3571" y="1759"/>
                  </a:lnTo>
                  <a:lnTo>
                    <a:pt x="3443" y="1737"/>
                  </a:lnTo>
                  <a:lnTo>
                    <a:pt x="3403" y="1733"/>
                  </a:lnTo>
                  <a:lnTo>
                    <a:pt x="3359" y="1730"/>
                  </a:lnTo>
                  <a:lnTo>
                    <a:pt x="3316" y="1725"/>
                  </a:lnTo>
                  <a:lnTo>
                    <a:pt x="3271" y="1725"/>
                  </a:lnTo>
                  <a:lnTo>
                    <a:pt x="3227" y="1723"/>
                  </a:lnTo>
                  <a:lnTo>
                    <a:pt x="3446" y="1723"/>
                  </a:lnTo>
                  <a:lnTo>
                    <a:pt x="3573" y="1745"/>
                  </a:lnTo>
                  <a:lnTo>
                    <a:pt x="3616" y="1754"/>
                  </a:lnTo>
                  <a:lnTo>
                    <a:pt x="3657" y="1764"/>
                  </a:lnTo>
                  <a:lnTo>
                    <a:pt x="3739" y="1788"/>
                  </a:lnTo>
                  <a:lnTo>
                    <a:pt x="3777" y="1800"/>
                  </a:lnTo>
                  <a:lnTo>
                    <a:pt x="3818" y="1814"/>
                  </a:lnTo>
                  <a:lnTo>
                    <a:pt x="3856" y="1829"/>
                  </a:lnTo>
                  <a:lnTo>
                    <a:pt x="3971" y="1879"/>
                  </a:lnTo>
                  <a:lnTo>
                    <a:pt x="4046" y="1917"/>
                  </a:lnTo>
                  <a:lnTo>
                    <a:pt x="4118" y="1958"/>
                  </a:lnTo>
                  <a:lnTo>
                    <a:pt x="4187" y="2004"/>
                  </a:lnTo>
                  <a:lnTo>
                    <a:pt x="4255" y="2052"/>
                  </a:lnTo>
                  <a:lnTo>
                    <a:pt x="4319" y="2102"/>
                  </a:lnTo>
                  <a:lnTo>
                    <a:pt x="4382" y="2155"/>
                  </a:lnTo>
                  <a:lnTo>
                    <a:pt x="4442" y="2213"/>
                  </a:lnTo>
                  <a:lnTo>
                    <a:pt x="4499" y="2273"/>
                  </a:lnTo>
                  <a:lnTo>
                    <a:pt x="4501" y="2275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" name="Picture 9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51" y="5911"/>
              <a:ext cx="670" cy="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5293" y="4207"/>
              <a:ext cx="2360" cy="1745"/>
            </a:xfrm>
            <a:custGeom>
              <a:avLst/>
              <a:gdLst/>
              <a:ahLst/>
              <a:cxnLst>
                <a:cxn ang="0">
                  <a:pos x="2360" y="1467"/>
                </a:cxn>
                <a:cxn ang="0">
                  <a:pos x="2355" y="1457"/>
                </a:cxn>
                <a:cxn ang="0">
                  <a:pos x="2352" y="1452"/>
                </a:cxn>
                <a:cxn ang="0">
                  <a:pos x="1397" y="31"/>
                </a:cxn>
                <a:cxn ang="0">
                  <a:pos x="1383" y="10"/>
                </a:cxn>
                <a:cxn ang="0">
                  <a:pos x="1380" y="5"/>
                </a:cxn>
                <a:cxn ang="0">
                  <a:pos x="1376" y="3"/>
                </a:cxn>
                <a:cxn ang="0">
                  <a:pos x="1371" y="3"/>
                </a:cxn>
                <a:cxn ang="0">
                  <a:pos x="1366" y="0"/>
                </a:cxn>
                <a:cxn ang="0">
                  <a:pos x="1265" y="67"/>
                </a:cxn>
                <a:cxn ang="0">
                  <a:pos x="1176" y="132"/>
                </a:cxn>
                <a:cxn ang="0">
                  <a:pos x="1090" y="197"/>
                </a:cxn>
                <a:cxn ang="0">
                  <a:pos x="1006" y="267"/>
                </a:cxn>
                <a:cxn ang="0">
                  <a:pos x="924" y="339"/>
                </a:cxn>
                <a:cxn ang="0">
                  <a:pos x="845" y="413"/>
                </a:cxn>
                <a:cxn ang="0">
                  <a:pos x="768" y="490"/>
                </a:cxn>
                <a:cxn ang="0">
                  <a:pos x="694" y="569"/>
                </a:cxn>
                <a:cxn ang="0">
                  <a:pos x="624" y="651"/>
                </a:cxn>
                <a:cxn ang="0">
                  <a:pos x="557" y="732"/>
                </a:cxn>
                <a:cxn ang="0">
                  <a:pos x="490" y="816"/>
                </a:cxn>
                <a:cxn ang="0">
                  <a:pos x="428" y="903"/>
                </a:cxn>
                <a:cxn ang="0">
                  <a:pos x="368" y="991"/>
                </a:cxn>
                <a:cxn ang="0">
                  <a:pos x="310" y="1083"/>
                </a:cxn>
                <a:cxn ang="0">
                  <a:pos x="257" y="1174"/>
                </a:cxn>
                <a:cxn ang="0">
                  <a:pos x="204" y="1267"/>
                </a:cxn>
                <a:cxn ang="0">
                  <a:pos x="156" y="1363"/>
                </a:cxn>
                <a:cxn ang="0">
                  <a:pos x="70" y="1555"/>
                </a:cxn>
                <a:cxn ang="0">
                  <a:pos x="32" y="1656"/>
                </a:cxn>
                <a:cxn ang="0">
                  <a:pos x="0" y="1745"/>
                </a:cxn>
                <a:cxn ang="0">
                  <a:pos x="42" y="1745"/>
                </a:cxn>
                <a:cxn ang="0">
                  <a:pos x="1983" y="1745"/>
                </a:cxn>
                <a:cxn ang="0">
                  <a:pos x="2037" y="1745"/>
                </a:cxn>
                <a:cxn ang="0">
                  <a:pos x="2064" y="1716"/>
                </a:cxn>
                <a:cxn ang="0">
                  <a:pos x="2100" y="1680"/>
                </a:cxn>
                <a:cxn ang="0">
                  <a:pos x="2177" y="1611"/>
                </a:cxn>
                <a:cxn ang="0">
                  <a:pos x="2261" y="1546"/>
                </a:cxn>
                <a:cxn ang="0">
                  <a:pos x="2350" y="1486"/>
                </a:cxn>
                <a:cxn ang="0">
                  <a:pos x="2355" y="1483"/>
                </a:cxn>
                <a:cxn ang="0">
                  <a:pos x="2356" y="1481"/>
                </a:cxn>
                <a:cxn ang="0">
                  <a:pos x="2357" y="1479"/>
                </a:cxn>
                <a:cxn ang="0">
                  <a:pos x="2357" y="1474"/>
                </a:cxn>
                <a:cxn ang="0">
                  <a:pos x="2360" y="1467"/>
                </a:cxn>
              </a:cxnLst>
              <a:rect l="0" t="0" r="r" b="b"/>
              <a:pathLst>
                <a:path w="2360" h="1745">
                  <a:moveTo>
                    <a:pt x="2360" y="1467"/>
                  </a:moveTo>
                  <a:lnTo>
                    <a:pt x="2355" y="1457"/>
                  </a:lnTo>
                  <a:lnTo>
                    <a:pt x="2352" y="1452"/>
                  </a:lnTo>
                  <a:lnTo>
                    <a:pt x="1397" y="31"/>
                  </a:lnTo>
                  <a:lnTo>
                    <a:pt x="1383" y="10"/>
                  </a:lnTo>
                  <a:lnTo>
                    <a:pt x="1380" y="5"/>
                  </a:lnTo>
                  <a:lnTo>
                    <a:pt x="1376" y="3"/>
                  </a:lnTo>
                  <a:lnTo>
                    <a:pt x="1371" y="3"/>
                  </a:lnTo>
                  <a:lnTo>
                    <a:pt x="1366" y="0"/>
                  </a:lnTo>
                  <a:lnTo>
                    <a:pt x="1265" y="67"/>
                  </a:lnTo>
                  <a:lnTo>
                    <a:pt x="1176" y="132"/>
                  </a:lnTo>
                  <a:lnTo>
                    <a:pt x="1090" y="197"/>
                  </a:lnTo>
                  <a:lnTo>
                    <a:pt x="1006" y="267"/>
                  </a:lnTo>
                  <a:lnTo>
                    <a:pt x="924" y="339"/>
                  </a:lnTo>
                  <a:lnTo>
                    <a:pt x="845" y="413"/>
                  </a:lnTo>
                  <a:lnTo>
                    <a:pt x="768" y="490"/>
                  </a:lnTo>
                  <a:lnTo>
                    <a:pt x="694" y="569"/>
                  </a:lnTo>
                  <a:lnTo>
                    <a:pt x="624" y="651"/>
                  </a:lnTo>
                  <a:lnTo>
                    <a:pt x="557" y="732"/>
                  </a:lnTo>
                  <a:lnTo>
                    <a:pt x="490" y="816"/>
                  </a:lnTo>
                  <a:lnTo>
                    <a:pt x="428" y="903"/>
                  </a:lnTo>
                  <a:lnTo>
                    <a:pt x="368" y="991"/>
                  </a:lnTo>
                  <a:lnTo>
                    <a:pt x="310" y="1083"/>
                  </a:lnTo>
                  <a:lnTo>
                    <a:pt x="257" y="1174"/>
                  </a:lnTo>
                  <a:lnTo>
                    <a:pt x="204" y="1267"/>
                  </a:lnTo>
                  <a:lnTo>
                    <a:pt x="156" y="1363"/>
                  </a:lnTo>
                  <a:lnTo>
                    <a:pt x="70" y="1555"/>
                  </a:lnTo>
                  <a:lnTo>
                    <a:pt x="32" y="1656"/>
                  </a:lnTo>
                  <a:lnTo>
                    <a:pt x="0" y="1745"/>
                  </a:lnTo>
                  <a:lnTo>
                    <a:pt x="42" y="1745"/>
                  </a:lnTo>
                  <a:lnTo>
                    <a:pt x="1983" y="1745"/>
                  </a:lnTo>
                  <a:lnTo>
                    <a:pt x="2037" y="1745"/>
                  </a:lnTo>
                  <a:lnTo>
                    <a:pt x="2064" y="1716"/>
                  </a:lnTo>
                  <a:lnTo>
                    <a:pt x="2100" y="1680"/>
                  </a:lnTo>
                  <a:lnTo>
                    <a:pt x="2177" y="1611"/>
                  </a:lnTo>
                  <a:lnTo>
                    <a:pt x="2261" y="1546"/>
                  </a:lnTo>
                  <a:lnTo>
                    <a:pt x="2350" y="1486"/>
                  </a:lnTo>
                  <a:lnTo>
                    <a:pt x="2355" y="1483"/>
                  </a:lnTo>
                  <a:lnTo>
                    <a:pt x="2356" y="1481"/>
                  </a:lnTo>
                  <a:lnTo>
                    <a:pt x="2357" y="1479"/>
                  </a:lnTo>
                  <a:lnTo>
                    <a:pt x="2357" y="1474"/>
                  </a:lnTo>
                  <a:lnTo>
                    <a:pt x="2360" y="1467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AutoShape 92"/>
            <p:cNvSpPr>
              <a:spLocks/>
            </p:cNvSpPr>
            <p:nvPr/>
          </p:nvSpPr>
          <p:spPr bwMode="auto">
            <a:xfrm>
              <a:off x="6036" y="3230"/>
              <a:ext cx="1813" cy="2722"/>
            </a:xfrm>
            <a:custGeom>
              <a:avLst/>
              <a:gdLst/>
              <a:ahLst/>
              <a:cxnLst>
                <a:cxn ang="0">
                  <a:pos x="84" y="579"/>
                </a:cxn>
                <a:cxn ang="0">
                  <a:pos x="60" y="575"/>
                </a:cxn>
                <a:cxn ang="0">
                  <a:pos x="41" y="563"/>
                </a:cxn>
                <a:cxn ang="0">
                  <a:pos x="28" y="544"/>
                </a:cxn>
                <a:cxn ang="0">
                  <a:pos x="22" y="521"/>
                </a:cxn>
                <a:cxn ang="0">
                  <a:pos x="0" y="0"/>
                </a:cxn>
                <a:cxn ang="0">
                  <a:pos x="136" y="70"/>
                </a:cxn>
                <a:cxn ang="0">
                  <a:pos x="115" y="70"/>
                </a:cxn>
                <a:cxn ang="0">
                  <a:pos x="14" y="135"/>
                </a:cxn>
                <a:cxn ang="0">
                  <a:pos x="134" y="321"/>
                </a:cxn>
                <a:cxn ang="0">
                  <a:pos x="142" y="516"/>
                </a:cxn>
                <a:cxn ang="0">
                  <a:pos x="138" y="539"/>
                </a:cxn>
                <a:cxn ang="0">
                  <a:pos x="126" y="558"/>
                </a:cxn>
                <a:cxn ang="0">
                  <a:pos x="108" y="572"/>
                </a:cxn>
                <a:cxn ang="0">
                  <a:pos x="84" y="579"/>
                </a:cxn>
                <a:cxn ang="0">
                  <a:pos x="134" y="321"/>
                </a:cxn>
                <a:cxn ang="0">
                  <a:pos x="14" y="135"/>
                </a:cxn>
                <a:cxn ang="0">
                  <a:pos x="115" y="70"/>
                </a:cxn>
                <a:cxn ang="0">
                  <a:pos x="134" y="99"/>
                </a:cxn>
                <a:cxn ang="0">
                  <a:pos x="125" y="99"/>
                </a:cxn>
                <a:cxn ang="0">
                  <a:pos x="38" y="154"/>
                </a:cxn>
                <a:cxn ang="0">
                  <a:pos x="129" y="201"/>
                </a:cxn>
                <a:cxn ang="0">
                  <a:pos x="134" y="321"/>
                </a:cxn>
                <a:cxn ang="0">
                  <a:pos x="431" y="352"/>
                </a:cxn>
                <a:cxn ang="0">
                  <a:pos x="408" y="346"/>
                </a:cxn>
                <a:cxn ang="0">
                  <a:pos x="234" y="256"/>
                </a:cxn>
                <a:cxn ang="0">
                  <a:pos x="115" y="70"/>
                </a:cxn>
                <a:cxn ang="0">
                  <a:pos x="136" y="70"/>
                </a:cxn>
                <a:cxn ang="0">
                  <a:pos x="463" y="238"/>
                </a:cxn>
                <a:cxn ang="0">
                  <a:pos x="481" y="252"/>
                </a:cxn>
                <a:cxn ang="0">
                  <a:pos x="493" y="272"/>
                </a:cxn>
                <a:cxn ang="0">
                  <a:pos x="496" y="296"/>
                </a:cxn>
                <a:cxn ang="0">
                  <a:pos x="490" y="320"/>
                </a:cxn>
                <a:cxn ang="0">
                  <a:pos x="474" y="338"/>
                </a:cxn>
                <a:cxn ang="0">
                  <a:pos x="453" y="349"/>
                </a:cxn>
                <a:cxn ang="0">
                  <a:pos x="431" y="352"/>
                </a:cxn>
                <a:cxn ang="0">
                  <a:pos x="129" y="201"/>
                </a:cxn>
                <a:cxn ang="0">
                  <a:pos x="38" y="154"/>
                </a:cxn>
                <a:cxn ang="0">
                  <a:pos x="125" y="99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29" y="201"/>
                </a:cxn>
                <a:cxn ang="0">
                  <a:pos x="125" y="99"/>
                </a:cxn>
                <a:cxn ang="0">
                  <a:pos x="134" y="99"/>
                </a:cxn>
                <a:cxn ang="0">
                  <a:pos x="234" y="256"/>
                </a:cxn>
                <a:cxn ang="0">
                  <a:pos x="1813" y="2722"/>
                </a:cxn>
                <a:cxn ang="0">
                  <a:pos x="1670" y="2722"/>
                </a:cxn>
                <a:cxn ang="0">
                  <a:pos x="134" y="321"/>
                </a:cxn>
                <a:cxn ang="0">
                  <a:pos x="129" y="201"/>
                </a:cxn>
                <a:cxn ang="0">
                  <a:pos x="234" y="256"/>
                </a:cxn>
                <a:cxn ang="0">
                  <a:pos x="1813" y="2722"/>
                </a:cxn>
              </a:cxnLst>
              <a:rect l="0" t="0" r="r" b="b"/>
              <a:pathLst>
                <a:path w="1813" h="2722">
                  <a:moveTo>
                    <a:pt x="84" y="579"/>
                  </a:moveTo>
                  <a:lnTo>
                    <a:pt x="60" y="575"/>
                  </a:lnTo>
                  <a:lnTo>
                    <a:pt x="41" y="563"/>
                  </a:lnTo>
                  <a:lnTo>
                    <a:pt x="28" y="544"/>
                  </a:lnTo>
                  <a:lnTo>
                    <a:pt x="22" y="521"/>
                  </a:lnTo>
                  <a:lnTo>
                    <a:pt x="0" y="0"/>
                  </a:lnTo>
                  <a:lnTo>
                    <a:pt x="136" y="70"/>
                  </a:lnTo>
                  <a:lnTo>
                    <a:pt x="115" y="70"/>
                  </a:lnTo>
                  <a:lnTo>
                    <a:pt x="14" y="135"/>
                  </a:lnTo>
                  <a:lnTo>
                    <a:pt x="134" y="321"/>
                  </a:lnTo>
                  <a:lnTo>
                    <a:pt x="142" y="516"/>
                  </a:lnTo>
                  <a:lnTo>
                    <a:pt x="138" y="539"/>
                  </a:lnTo>
                  <a:lnTo>
                    <a:pt x="126" y="558"/>
                  </a:lnTo>
                  <a:lnTo>
                    <a:pt x="108" y="572"/>
                  </a:lnTo>
                  <a:lnTo>
                    <a:pt x="84" y="579"/>
                  </a:lnTo>
                  <a:close/>
                  <a:moveTo>
                    <a:pt x="134" y="321"/>
                  </a:moveTo>
                  <a:lnTo>
                    <a:pt x="14" y="135"/>
                  </a:lnTo>
                  <a:lnTo>
                    <a:pt x="115" y="70"/>
                  </a:lnTo>
                  <a:lnTo>
                    <a:pt x="134" y="99"/>
                  </a:lnTo>
                  <a:lnTo>
                    <a:pt x="125" y="99"/>
                  </a:lnTo>
                  <a:lnTo>
                    <a:pt x="38" y="154"/>
                  </a:lnTo>
                  <a:lnTo>
                    <a:pt x="129" y="201"/>
                  </a:lnTo>
                  <a:lnTo>
                    <a:pt x="134" y="321"/>
                  </a:lnTo>
                  <a:close/>
                  <a:moveTo>
                    <a:pt x="431" y="352"/>
                  </a:moveTo>
                  <a:lnTo>
                    <a:pt x="408" y="346"/>
                  </a:lnTo>
                  <a:lnTo>
                    <a:pt x="234" y="256"/>
                  </a:lnTo>
                  <a:lnTo>
                    <a:pt x="115" y="70"/>
                  </a:lnTo>
                  <a:lnTo>
                    <a:pt x="136" y="70"/>
                  </a:lnTo>
                  <a:lnTo>
                    <a:pt x="463" y="238"/>
                  </a:lnTo>
                  <a:lnTo>
                    <a:pt x="481" y="252"/>
                  </a:lnTo>
                  <a:lnTo>
                    <a:pt x="493" y="272"/>
                  </a:lnTo>
                  <a:lnTo>
                    <a:pt x="496" y="296"/>
                  </a:lnTo>
                  <a:lnTo>
                    <a:pt x="490" y="320"/>
                  </a:lnTo>
                  <a:lnTo>
                    <a:pt x="474" y="338"/>
                  </a:lnTo>
                  <a:lnTo>
                    <a:pt x="453" y="349"/>
                  </a:lnTo>
                  <a:lnTo>
                    <a:pt x="431" y="352"/>
                  </a:lnTo>
                  <a:close/>
                  <a:moveTo>
                    <a:pt x="129" y="201"/>
                  </a:moveTo>
                  <a:lnTo>
                    <a:pt x="38" y="154"/>
                  </a:lnTo>
                  <a:lnTo>
                    <a:pt x="125" y="99"/>
                  </a:lnTo>
                  <a:lnTo>
                    <a:pt x="129" y="201"/>
                  </a:lnTo>
                  <a:close/>
                  <a:moveTo>
                    <a:pt x="234" y="256"/>
                  </a:moveTo>
                  <a:lnTo>
                    <a:pt x="129" y="201"/>
                  </a:lnTo>
                  <a:lnTo>
                    <a:pt x="125" y="99"/>
                  </a:lnTo>
                  <a:lnTo>
                    <a:pt x="134" y="99"/>
                  </a:lnTo>
                  <a:lnTo>
                    <a:pt x="234" y="256"/>
                  </a:lnTo>
                  <a:close/>
                  <a:moveTo>
                    <a:pt x="1813" y="2722"/>
                  </a:moveTo>
                  <a:lnTo>
                    <a:pt x="1670" y="2722"/>
                  </a:lnTo>
                  <a:lnTo>
                    <a:pt x="134" y="321"/>
                  </a:lnTo>
                  <a:lnTo>
                    <a:pt x="129" y="201"/>
                  </a:lnTo>
                  <a:lnTo>
                    <a:pt x="234" y="256"/>
                  </a:lnTo>
                  <a:lnTo>
                    <a:pt x="1813" y="27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AutoShape 97"/>
            <p:cNvSpPr>
              <a:spLocks/>
            </p:cNvSpPr>
            <p:nvPr/>
          </p:nvSpPr>
          <p:spPr bwMode="auto">
            <a:xfrm>
              <a:off x="5138" y="5952"/>
              <a:ext cx="6840" cy="1152"/>
            </a:xfrm>
            <a:custGeom>
              <a:avLst/>
              <a:gdLst/>
              <a:ahLst/>
              <a:cxnLst>
                <a:cxn ang="0">
                  <a:pos x="5129" y="1152"/>
                </a:cxn>
                <a:cxn ang="0">
                  <a:pos x="5123" y="1000"/>
                </a:cxn>
                <a:cxn ang="0">
                  <a:pos x="5103" y="852"/>
                </a:cxn>
                <a:cxn ang="0">
                  <a:pos x="5071" y="709"/>
                </a:cxn>
                <a:cxn ang="0">
                  <a:pos x="5028" y="570"/>
                </a:cxn>
                <a:cxn ang="0">
                  <a:pos x="4973" y="436"/>
                </a:cxn>
                <a:cxn ang="0">
                  <a:pos x="4908" y="309"/>
                </a:cxn>
                <a:cxn ang="0">
                  <a:pos x="4832" y="188"/>
                </a:cxn>
                <a:cxn ang="0">
                  <a:pos x="4747" y="74"/>
                </a:cxn>
                <a:cxn ang="0">
                  <a:pos x="4684" y="0"/>
                </a:cxn>
                <a:cxn ang="0">
                  <a:pos x="6661" y="57"/>
                </a:cxn>
                <a:cxn ang="0">
                  <a:pos x="6705" y="196"/>
                </a:cxn>
                <a:cxn ang="0">
                  <a:pos x="6743" y="337"/>
                </a:cxn>
                <a:cxn ang="0">
                  <a:pos x="6775" y="481"/>
                </a:cxn>
                <a:cxn ang="0">
                  <a:pos x="6800" y="627"/>
                </a:cxn>
                <a:cxn ang="0">
                  <a:pos x="6820" y="774"/>
                </a:cxn>
                <a:cxn ang="0">
                  <a:pos x="6833" y="924"/>
                </a:cxn>
                <a:cxn ang="0">
                  <a:pos x="6840" y="1076"/>
                </a:cxn>
                <a:cxn ang="0">
                  <a:pos x="1709" y="1152"/>
                </a:cxn>
                <a:cxn ang="0">
                  <a:pos x="1" y="1076"/>
                </a:cxn>
                <a:cxn ang="0">
                  <a:pos x="8" y="924"/>
                </a:cxn>
                <a:cxn ang="0">
                  <a:pos x="21" y="774"/>
                </a:cxn>
                <a:cxn ang="0">
                  <a:pos x="41" y="627"/>
                </a:cxn>
                <a:cxn ang="0">
                  <a:pos x="66" y="481"/>
                </a:cxn>
                <a:cxn ang="0">
                  <a:pos x="98" y="337"/>
                </a:cxn>
                <a:cxn ang="0">
                  <a:pos x="136" y="196"/>
                </a:cxn>
                <a:cxn ang="0">
                  <a:pos x="179" y="57"/>
                </a:cxn>
                <a:cxn ang="0">
                  <a:pos x="2155" y="0"/>
                </a:cxn>
                <a:cxn ang="0">
                  <a:pos x="2091" y="74"/>
                </a:cxn>
                <a:cxn ang="0">
                  <a:pos x="2006" y="188"/>
                </a:cxn>
                <a:cxn ang="0">
                  <a:pos x="1931" y="309"/>
                </a:cxn>
                <a:cxn ang="0">
                  <a:pos x="1865" y="436"/>
                </a:cxn>
                <a:cxn ang="0">
                  <a:pos x="1811" y="570"/>
                </a:cxn>
                <a:cxn ang="0">
                  <a:pos x="1767" y="709"/>
                </a:cxn>
                <a:cxn ang="0">
                  <a:pos x="1735" y="852"/>
                </a:cxn>
                <a:cxn ang="0">
                  <a:pos x="1716" y="1000"/>
                </a:cxn>
                <a:cxn ang="0">
                  <a:pos x="1709" y="1152"/>
                </a:cxn>
              </a:cxnLst>
              <a:rect l="0" t="0" r="r" b="b"/>
              <a:pathLst>
                <a:path w="6840" h="1152">
                  <a:moveTo>
                    <a:pt x="6840" y="1152"/>
                  </a:moveTo>
                  <a:lnTo>
                    <a:pt x="5129" y="1152"/>
                  </a:lnTo>
                  <a:lnTo>
                    <a:pt x="5128" y="1076"/>
                  </a:lnTo>
                  <a:lnTo>
                    <a:pt x="5123" y="1000"/>
                  </a:lnTo>
                  <a:lnTo>
                    <a:pt x="5114" y="926"/>
                  </a:lnTo>
                  <a:lnTo>
                    <a:pt x="5103" y="852"/>
                  </a:lnTo>
                  <a:lnTo>
                    <a:pt x="5089" y="780"/>
                  </a:lnTo>
                  <a:lnTo>
                    <a:pt x="5071" y="709"/>
                  </a:lnTo>
                  <a:lnTo>
                    <a:pt x="5051" y="639"/>
                  </a:lnTo>
                  <a:lnTo>
                    <a:pt x="5028" y="570"/>
                  </a:lnTo>
                  <a:lnTo>
                    <a:pt x="5002" y="502"/>
                  </a:lnTo>
                  <a:lnTo>
                    <a:pt x="4973" y="436"/>
                  </a:lnTo>
                  <a:lnTo>
                    <a:pt x="4942" y="372"/>
                  </a:lnTo>
                  <a:lnTo>
                    <a:pt x="4908" y="309"/>
                  </a:lnTo>
                  <a:lnTo>
                    <a:pt x="4871" y="247"/>
                  </a:lnTo>
                  <a:lnTo>
                    <a:pt x="4832" y="188"/>
                  </a:lnTo>
                  <a:lnTo>
                    <a:pt x="4791" y="130"/>
                  </a:lnTo>
                  <a:lnTo>
                    <a:pt x="4747" y="74"/>
                  </a:lnTo>
                  <a:lnTo>
                    <a:pt x="4701" y="19"/>
                  </a:lnTo>
                  <a:lnTo>
                    <a:pt x="4684" y="0"/>
                  </a:lnTo>
                  <a:lnTo>
                    <a:pt x="6641" y="0"/>
                  </a:lnTo>
                  <a:lnTo>
                    <a:pt x="6661" y="57"/>
                  </a:lnTo>
                  <a:lnTo>
                    <a:pt x="6684" y="126"/>
                  </a:lnTo>
                  <a:lnTo>
                    <a:pt x="6705" y="196"/>
                  </a:lnTo>
                  <a:lnTo>
                    <a:pt x="6725" y="266"/>
                  </a:lnTo>
                  <a:lnTo>
                    <a:pt x="6743" y="337"/>
                  </a:lnTo>
                  <a:lnTo>
                    <a:pt x="6759" y="409"/>
                  </a:lnTo>
                  <a:lnTo>
                    <a:pt x="6775" y="481"/>
                  </a:lnTo>
                  <a:lnTo>
                    <a:pt x="6788" y="553"/>
                  </a:lnTo>
                  <a:lnTo>
                    <a:pt x="6800" y="627"/>
                  </a:lnTo>
                  <a:lnTo>
                    <a:pt x="6811" y="700"/>
                  </a:lnTo>
                  <a:lnTo>
                    <a:pt x="6820" y="774"/>
                  </a:lnTo>
                  <a:lnTo>
                    <a:pt x="6827" y="849"/>
                  </a:lnTo>
                  <a:lnTo>
                    <a:pt x="6833" y="924"/>
                  </a:lnTo>
                  <a:lnTo>
                    <a:pt x="6837" y="1000"/>
                  </a:lnTo>
                  <a:lnTo>
                    <a:pt x="6840" y="1076"/>
                  </a:lnTo>
                  <a:lnTo>
                    <a:pt x="6840" y="1152"/>
                  </a:lnTo>
                  <a:close/>
                  <a:moveTo>
                    <a:pt x="1709" y="1152"/>
                  </a:moveTo>
                  <a:lnTo>
                    <a:pt x="0" y="1152"/>
                  </a:lnTo>
                  <a:lnTo>
                    <a:pt x="1" y="1076"/>
                  </a:lnTo>
                  <a:lnTo>
                    <a:pt x="4" y="1000"/>
                  </a:lnTo>
                  <a:lnTo>
                    <a:pt x="8" y="924"/>
                  </a:lnTo>
                  <a:lnTo>
                    <a:pt x="14" y="849"/>
                  </a:lnTo>
                  <a:lnTo>
                    <a:pt x="21" y="774"/>
                  </a:lnTo>
                  <a:lnTo>
                    <a:pt x="30" y="700"/>
                  </a:lnTo>
                  <a:lnTo>
                    <a:pt x="41" y="627"/>
                  </a:lnTo>
                  <a:lnTo>
                    <a:pt x="53" y="553"/>
                  </a:lnTo>
                  <a:lnTo>
                    <a:pt x="66" y="481"/>
                  </a:lnTo>
                  <a:lnTo>
                    <a:pt x="81" y="409"/>
                  </a:lnTo>
                  <a:lnTo>
                    <a:pt x="98" y="337"/>
                  </a:lnTo>
                  <a:lnTo>
                    <a:pt x="116" y="266"/>
                  </a:lnTo>
                  <a:lnTo>
                    <a:pt x="136" y="196"/>
                  </a:lnTo>
                  <a:lnTo>
                    <a:pt x="157" y="126"/>
                  </a:lnTo>
                  <a:lnTo>
                    <a:pt x="179" y="57"/>
                  </a:lnTo>
                  <a:lnTo>
                    <a:pt x="199" y="0"/>
                  </a:lnTo>
                  <a:lnTo>
                    <a:pt x="2155" y="0"/>
                  </a:lnTo>
                  <a:lnTo>
                    <a:pt x="2137" y="19"/>
                  </a:lnTo>
                  <a:lnTo>
                    <a:pt x="2091" y="74"/>
                  </a:lnTo>
                  <a:lnTo>
                    <a:pt x="2048" y="130"/>
                  </a:lnTo>
                  <a:lnTo>
                    <a:pt x="2006" y="188"/>
                  </a:lnTo>
                  <a:lnTo>
                    <a:pt x="1967" y="247"/>
                  </a:lnTo>
                  <a:lnTo>
                    <a:pt x="1931" y="309"/>
                  </a:lnTo>
                  <a:lnTo>
                    <a:pt x="1897" y="372"/>
                  </a:lnTo>
                  <a:lnTo>
                    <a:pt x="1865" y="436"/>
                  </a:lnTo>
                  <a:lnTo>
                    <a:pt x="1837" y="502"/>
                  </a:lnTo>
                  <a:lnTo>
                    <a:pt x="1811" y="570"/>
                  </a:lnTo>
                  <a:lnTo>
                    <a:pt x="1787" y="639"/>
                  </a:lnTo>
                  <a:lnTo>
                    <a:pt x="1767" y="709"/>
                  </a:lnTo>
                  <a:lnTo>
                    <a:pt x="1750" y="780"/>
                  </a:lnTo>
                  <a:lnTo>
                    <a:pt x="1735" y="852"/>
                  </a:lnTo>
                  <a:lnTo>
                    <a:pt x="1724" y="926"/>
                  </a:lnTo>
                  <a:lnTo>
                    <a:pt x="1716" y="1000"/>
                  </a:lnTo>
                  <a:lnTo>
                    <a:pt x="1711" y="1076"/>
                  </a:lnTo>
                  <a:lnTo>
                    <a:pt x="1709" y="1152"/>
                  </a:lnTo>
                  <a:close/>
                </a:path>
              </a:pathLst>
            </a:custGeom>
            <a:solidFill>
              <a:srgbClr val="16365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AutoShape 98"/>
            <p:cNvSpPr>
              <a:spLocks/>
            </p:cNvSpPr>
            <p:nvPr/>
          </p:nvSpPr>
          <p:spPr bwMode="auto">
            <a:xfrm>
              <a:off x="5131" y="5952"/>
              <a:ext cx="6855" cy="1160"/>
            </a:xfrm>
            <a:custGeom>
              <a:avLst/>
              <a:gdLst/>
              <a:ahLst/>
              <a:cxnLst>
                <a:cxn ang="0">
                  <a:pos x="5131" y="1157"/>
                </a:cxn>
                <a:cxn ang="0">
                  <a:pos x="5127" y="1063"/>
                </a:cxn>
                <a:cxn ang="0">
                  <a:pos x="5103" y="850"/>
                </a:cxn>
                <a:cxn ang="0">
                  <a:pos x="5064" y="686"/>
                </a:cxn>
                <a:cxn ang="0">
                  <a:pos x="4997" y="490"/>
                </a:cxn>
                <a:cxn ang="0">
                  <a:pos x="4884" y="269"/>
                </a:cxn>
                <a:cxn ang="0">
                  <a:pos x="4740" y="70"/>
                </a:cxn>
                <a:cxn ang="0">
                  <a:pos x="4701" y="0"/>
                </a:cxn>
                <a:cxn ang="0">
                  <a:pos x="4851" y="192"/>
                </a:cxn>
                <a:cxn ang="0">
                  <a:pos x="4975" y="408"/>
                </a:cxn>
                <a:cxn ang="0">
                  <a:pos x="5026" y="523"/>
                </a:cxn>
                <a:cxn ang="0">
                  <a:pos x="5100" y="763"/>
                </a:cxn>
                <a:cxn ang="0">
                  <a:pos x="5131" y="934"/>
                </a:cxn>
                <a:cxn ang="0">
                  <a:pos x="5143" y="1145"/>
                </a:cxn>
                <a:cxn ang="0">
                  <a:pos x="5141" y="1147"/>
                </a:cxn>
                <a:cxn ang="0">
                  <a:pos x="6852" y="1157"/>
                </a:cxn>
                <a:cxn ang="0">
                  <a:pos x="6835" y="977"/>
                </a:cxn>
                <a:cxn ang="0">
                  <a:pos x="6771" y="463"/>
                </a:cxn>
                <a:cxn ang="0">
                  <a:pos x="6641" y="0"/>
                </a:cxn>
                <a:cxn ang="0">
                  <a:pos x="6747" y="295"/>
                </a:cxn>
                <a:cxn ang="0">
                  <a:pos x="6838" y="802"/>
                </a:cxn>
                <a:cxn ang="0">
                  <a:pos x="6847" y="1145"/>
                </a:cxn>
                <a:cxn ang="0">
                  <a:pos x="5136" y="1145"/>
                </a:cxn>
                <a:cxn ang="0">
                  <a:pos x="6840" y="1152"/>
                </a:cxn>
                <a:cxn ang="0">
                  <a:pos x="6840" y="1145"/>
                </a:cxn>
                <a:cxn ang="0">
                  <a:pos x="6840" y="1152"/>
                </a:cxn>
                <a:cxn ang="0">
                  <a:pos x="6855" y="1152"/>
                </a:cxn>
                <a:cxn ang="0">
                  <a:pos x="5143" y="1147"/>
                </a:cxn>
                <a:cxn ang="0">
                  <a:pos x="7" y="1159"/>
                </a:cxn>
                <a:cxn ang="0">
                  <a:pos x="5" y="974"/>
                </a:cxn>
                <a:cxn ang="0">
                  <a:pos x="70" y="461"/>
                </a:cxn>
                <a:cxn ang="0">
                  <a:pos x="200" y="0"/>
                </a:cxn>
                <a:cxn ang="0">
                  <a:pos x="123" y="300"/>
                </a:cxn>
                <a:cxn ang="0">
                  <a:pos x="31" y="804"/>
                </a:cxn>
                <a:cxn ang="0">
                  <a:pos x="7" y="1145"/>
                </a:cxn>
                <a:cxn ang="0">
                  <a:pos x="1723" y="1157"/>
                </a:cxn>
                <a:cxn ang="0">
                  <a:pos x="1711" y="1109"/>
                </a:cxn>
                <a:cxn ang="0">
                  <a:pos x="1719" y="977"/>
                </a:cxn>
                <a:cxn ang="0">
                  <a:pos x="1745" y="806"/>
                </a:cxn>
                <a:cxn ang="0">
                  <a:pos x="1788" y="641"/>
                </a:cxn>
                <a:cxn ang="0">
                  <a:pos x="1829" y="523"/>
                </a:cxn>
                <a:cxn ang="0">
                  <a:pos x="1959" y="262"/>
                </a:cxn>
                <a:cxn ang="0">
                  <a:pos x="2103" y="60"/>
                </a:cxn>
                <a:cxn ang="0">
                  <a:pos x="2167" y="7"/>
                </a:cxn>
                <a:cxn ang="0">
                  <a:pos x="1971" y="269"/>
                </a:cxn>
                <a:cxn ang="0">
                  <a:pos x="1858" y="490"/>
                </a:cxn>
                <a:cxn ang="0">
                  <a:pos x="1788" y="686"/>
                </a:cxn>
                <a:cxn ang="0">
                  <a:pos x="1738" y="936"/>
                </a:cxn>
                <a:cxn ang="0">
                  <a:pos x="1726" y="1063"/>
                </a:cxn>
                <a:cxn ang="0">
                  <a:pos x="1716" y="1145"/>
                </a:cxn>
                <a:cxn ang="0">
                  <a:pos x="7" y="1145"/>
                </a:cxn>
                <a:cxn ang="0">
                  <a:pos x="1709" y="1152"/>
                </a:cxn>
                <a:cxn ang="0">
                  <a:pos x="1709" y="1145"/>
                </a:cxn>
                <a:cxn ang="0">
                  <a:pos x="1709" y="1152"/>
                </a:cxn>
                <a:cxn ang="0">
                  <a:pos x="1723" y="1152"/>
                </a:cxn>
              </a:cxnLst>
              <a:rect l="0" t="0" r="r" b="b"/>
              <a:pathLst>
                <a:path w="6855" h="1160">
                  <a:moveTo>
                    <a:pt x="6847" y="1159"/>
                  </a:moveTo>
                  <a:lnTo>
                    <a:pt x="5136" y="1159"/>
                  </a:lnTo>
                  <a:lnTo>
                    <a:pt x="5131" y="1157"/>
                  </a:lnTo>
                  <a:lnTo>
                    <a:pt x="5129" y="1152"/>
                  </a:lnTo>
                  <a:lnTo>
                    <a:pt x="5129" y="1106"/>
                  </a:lnTo>
                  <a:lnTo>
                    <a:pt x="5127" y="1063"/>
                  </a:lnTo>
                  <a:lnTo>
                    <a:pt x="5122" y="977"/>
                  </a:lnTo>
                  <a:lnTo>
                    <a:pt x="5117" y="936"/>
                  </a:lnTo>
                  <a:lnTo>
                    <a:pt x="5103" y="850"/>
                  </a:lnTo>
                  <a:lnTo>
                    <a:pt x="5095" y="809"/>
                  </a:lnTo>
                  <a:lnTo>
                    <a:pt x="5076" y="727"/>
                  </a:lnTo>
                  <a:lnTo>
                    <a:pt x="5064" y="686"/>
                  </a:lnTo>
                  <a:lnTo>
                    <a:pt x="5055" y="646"/>
                  </a:lnTo>
                  <a:lnTo>
                    <a:pt x="5040" y="605"/>
                  </a:lnTo>
                  <a:lnTo>
                    <a:pt x="4997" y="490"/>
                  </a:lnTo>
                  <a:lnTo>
                    <a:pt x="4963" y="413"/>
                  </a:lnTo>
                  <a:lnTo>
                    <a:pt x="4925" y="341"/>
                  </a:lnTo>
                  <a:lnTo>
                    <a:pt x="4884" y="269"/>
                  </a:lnTo>
                  <a:lnTo>
                    <a:pt x="4839" y="199"/>
                  </a:lnTo>
                  <a:lnTo>
                    <a:pt x="4793" y="134"/>
                  </a:lnTo>
                  <a:lnTo>
                    <a:pt x="4740" y="70"/>
                  </a:lnTo>
                  <a:lnTo>
                    <a:pt x="4687" y="7"/>
                  </a:lnTo>
                  <a:lnTo>
                    <a:pt x="4681" y="0"/>
                  </a:lnTo>
                  <a:lnTo>
                    <a:pt x="4701" y="0"/>
                  </a:lnTo>
                  <a:lnTo>
                    <a:pt x="4752" y="60"/>
                  </a:lnTo>
                  <a:lnTo>
                    <a:pt x="4803" y="125"/>
                  </a:lnTo>
                  <a:lnTo>
                    <a:pt x="4851" y="192"/>
                  </a:lnTo>
                  <a:lnTo>
                    <a:pt x="4896" y="262"/>
                  </a:lnTo>
                  <a:lnTo>
                    <a:pt x="4937" y="334"/>
                  </a:lnTo>
                  <a:lnTo>
                    <a:pt x="4975" y="408"/>
                  </a:lnTo>
                  <a:lnTo>
                    <a:pt x="4992" y="444"/>
                  </a:lnTo>
                  <a:lnTo>
                    <a:pt x="5009" y="482"/>
                  </a:lnTo>
                  <a:lnTo>
                    <a:pt x="5026" y="523"/>
                  </a:lnTo>
                  <a:lnTo>
                    <a:pt x="5055" y="600"/>
                  </a:lnTo>
                  <a:lnTo>
                    <a:pt x="5091" y="722"/>
                  </a:lnTo>
                  <a:lnTo>
                    <a:pt x="5100" y="763"/>
                  </a:lnTo>
                  <a:lnTo>
                    <a:pt x="5110" y="806"/>
                  </a:lnTo>
                  <a:lnTo>
                    <a:pt x="5117" y="847"/>
                  </a:lnTo>
                  <a:lnTo>
                    <a:pt x="5131" y="934"/>
                  </a:lnTo>
                  <a:lnTo>
                    <a:pt x="5136" y="977"/>
                  </a:lnTo>
                  <a:lnTo>
                    <a:pt x="5143" y="1106"/>
                  </a:lnTo>
                  <a:lnTo>
                    <a:pt x="5143" y="1145"/>
                  </a:lnTo>
                  <a:lnTo>
                    <a:pt x="5136" y="1145"/>
                  </a:lnTo>
                  <a:lnTo>
                    <a:pt x="5143" y="1147"/>
                  </a:lnTo>
                  <a:lnTo>
                    <a:pt x="5141" y="1147"/>
                  </a:lnTo>
                  <a:lnTo>
                    <a:pt x="5143" y="1152"/>
                  </a:lnTo>
                  <a:lnTo>
                    <a:pt x="6855" y="1152"/>
                  </a:lnTo>
                  <a:lnTo>
                    <a:pt x="6852" y="1157"/>
                  </a:lnTo>
                  <a:lnTo>
                    <a:pt x="6847" y="1159"/>
                  </a:lnTo>
                  <a:close/>
                  <a:moveTo>
                    <a:pt x="6840" y="1152"/>
                  </a:moveTo>
                  <a:lnTo>
                    <a:pt x="6835" y="977"/>
                  </a:lnTo>
                  <a:lnTo>
                    <a:pt x="6823" y="804"/>
                  </a:lnTo>
                  <a:lnTo>
                    <a:pt x="6802" y="631"/>
                  </a:lnTo>
                  <a:lnTo>
                    <a:pt x="6771" y="463"/>
                  </a:lnTo>
                  <a:lnTo>
                    <a:pt x="6732" y="300"/>
                  </a:lnTo>
                  <a:lnTo>
                    <a:pt x="6687" y="137"/>
                  </a:lnTo>
                  <a:lnTo>
                    <a:pt x="6641" y="0"/>
                  </a:lnTo>
                  <a:lnTo>
                    <a:pt x="6655" y="0"/>
                  </a:lnTo>
                  <a:lnTo>
                    <a:pt x="6701" y="132"/>
                  </a:lnTo>
                  <a:lnTo>
                    <a:pt x="6747" y="295"/>
                  </a:lnTo>
                  <a:lnTo>
                    <a:pt x="6785" y="461"/>
                  </a:lnTo>
                  <a:lnTo>
                    <a:pt x="6816" y="631"/>
                  </a:lnTo>
                  <a:lnTo>
                    <a:pt x="6838" y="802"/>
                  </a:lnTo>
                  <a:lnTo>
                    <a:pt x="6850" y="977"/>
                  </a:lnTo>
                  <a:lnTo>
                    <a:pt x="6854" y="1145"/>
                  </a:lnTo>
                  <a:lnTo>
                    <a:pt x="6847" y="1145"/>
                  </a:lnTo>
                  <a:lnTo>
                    <a:pt x="6840" y="1152"/>
                  </a:lnTo>
                  <a:close/>
                  <a:moveTo>
                    <a:pt x="5143" y="1147"/>
                  </a:moveTo>
                  <a:lnTo>
                    <a:pt x="5136" y="1145"/>
                  </a:lnTo>
                  <a:lnTo>
                    <a:pt x="5143" y="1145"/>
                  </a:lnTo>
                  <a:lnTo>
                    <a:pt x="5143" y="1147"/>
                  </a:lnTo>
                  <a:close/>
                  <a:moveTo>
                    <a:pt x="6840" y="1152"/>
                  </a:moveTo>
                  <a:lnTo>
                    <a:pt x="5143" y="1152"/>
                  </a:lnTo>
                  <a:lnTo>
                    <a:pt x="5143" y="1145"/>
                  </a:lnTo>
                  <a:lnTo>
                    <a:pt x="6840" y="1145"/>
                  </a:lnTo>
                  <a:lnTo>
                    <a:pt x="6840" y="1152"/>
                  </a:lnTo>
                  <a:close/>
                  <a:moveTo>
                    <a:pt x="6855" y="1152"/>
                  </a:moveTo>
                  <a:lnTo>
                    <a:pt x="6840" y="1152"/>
                  </a:lnTo>
                  <a:lnTo>
                    <a:pt x="6847" y="1145"/>
                  </a:lnTo>
                  <a:lnTo>
                    <a:pt x="6854" y="1145"/>
                  </a:lnTo>
                  <a:lnTo>
                    <a:pt x="6855" y="1152"/>
                  </a:lnTo>
                  <a:close/>
                  <a:moveTo>
                    <a:pt x="5143" y="1152"/>
                  </a:moveTo>
                  <a:lnTo>
                    <a:pt x="5141" y="1147"/>
                  </a:lnTo>
                  <a:lnTo>
                    <a:pt x="5143" y="1147"/>
                  </a:lnTo>
                  <a:lnTo>
                    <a:pt x="5143" y="1152"/>
                  </a:lnTo>
                  <a:close/>
                  <a:moveTo>
                    <a:pt x="1716" y="1159"/>
                  </a:moveTo>
                  <a:lnTo>
                    <a:pt x="7" y="1159"/>
                  </a:lnTo>
                  <a:lnTo>
                    <a:pt x="3" y="1157"/>
                  </a:lnTo>
                  <a:lnTo>
                    <a:pt x="0" y="1152"/>
                  </a:lnTo>
                  <a:lnTo>
                    <a:pt x="5" y="974"/>
                  </a:lnTo>
                  <a:lnTo>
                    <a:pt x="17" y="802"/>
                  </a:lnTo>
                  <a:lnTo>
                    <a:pt x="39" y="629"/>
                  </a:lnTo>
                  <a:lnTo>
                    <a:pt x="70" y="461"/>
                  </a:lnTo>
                  <a:lnTo>
                    <a:pt x="108" y="295"/>
                  </a:lnTo>
                  <a:lnTo>
                    <a:pt x="154" y="132"/>
                  </a:lnTo>
                  <a:lnTo>
                    <a:pt x="200" y="0"/>
                  </a:lnTo>
                  <a:lnTo>
                    <a:pt x="214" y="0"/>
                  </a:lnTo>
                  <a:lnTo>
                    <a:pt x="168" y="137"/>
                  </a:lnTo>
                  <a:lnTo>
                    <a:pt x="123" y="300"/>
                  </a:lnTo>
                  <a:lnTo>
                    <a:pt x="84" y="463"/>
                  </a:lnTo>
                  <a:lnTo>
                    <a:pt x="53" y="634"/>
                  </a:lnTo>
                  <a:lnTo>
                    <a:pt x="31" y="804"/>
                  </a:lnTo>
                  <a:lnTo>
                    <a:pt x="19" y="977"/>
                  </a:lnTo>
                  <a:lnTo>
                    <a:pt x="15" y="1145"/>
                  </a:lnTo>
                  <a:lnTo>
                    <a:pt x="7" y="1145"/>
                  </a:lnTo>
                  <a:lnTo>
                    <a:pt x="15" y="1152"/>
                  </a:lnTo>
                  <a:lnTo>
                    <a:pt x="1723" y="1152"/>
                  </a:lnTo>
                  <a:lnTo>
                    <a:pt x="1723" y="1157"/>
                  </a:lnTo>
                  <a:lnTo>
                    <a:pt x="1716" y="1159"/>
                  </a:lnTo>
                  <a:close/>
                  <a:moveTo>
                    <a:pt x="1709" y="1152"/>
                  </a:moveTo>
                  <a:lnTo>
                    <a:pt x="1711" y="1109"/>
                  </a:lnTo>
                  <a:lnTo>
                    <a:pt x="1711" y="1063"/>
                  </a:lnTo>
                  <a:lnTo>
                    <a:pt x="1716" y="1020"/>
                  </a:lnTo>
                  <a:lnTo>
                    <a:pt x="1719" y="977"/>
                  </a:lnTo>
                  <a:lnTo>
                    <a:pt x="1723" y="934"/>
                  </a:lnTo>
                  <a:lnTo>
                    <a:pt x="1738" y="847"/>
                  </a:lnTo>
                  <a:lnTo>
                    <a:pt x="1745" y="806"/>
                  </a:lnTo>
                  <a:lnTo>
                    <a:pt x="1755" y="763"/>
                  </a:lnTo>
                  <a:lnTo>
                    <a:pt x="1764" y="722"/>
                  </a:lnTo>
                  <a:lnTo>
                    <a:pt x="1788" y="641"/>
                  </a:lnTo>
                  <a:lnTo>
                    <a:pt x="1800" y="602"/>
                  </a:lnTo>
                  <a:lnTo>
                    <a:pt x="1815" y="562"/>
                  </a:lnTo>
                  <a:lnTo>
                    <a:pt x="1829" y="523"/>
                  </a:lnTo>
                  <a:lnTo>
                    <a:pt x="1879" y="408"/>
                  </a:lnTo>
                  <a:lnTo>
                    <a:pt x="1918" y="334"/>
                  </a:lnTo>
                  <a:lnTo>
                    <a:pt x="1959" y="262"/>
                  </a:lnTo>
                  <a:lnTo>
                    <a:pt x="2004" y="192"/>
                  </a:lnTo>
                  <a:lnTo>
                    <a:pt x="2052" y="125"/>
                  </a:lnTo>
                  <a:lnTo>
                    <a:pt x="2103" y="60"/>
                  </a:lnTo>
                  <a:lnTo>
                    <a:pt x="2153" y="0"/>
                  </a:lnTo>
                  <a:lnTo>
                    <a:pt x="2174" y="0"/>
                  </a:lnTo>
                  <a:lnTo>
                    <a:pt x="2167" y="7"/>
                  </a:lnTo>
                  <a:lnTo>
                    <a:pt x="2062" y="132"/>
                  </a:lnTo>
                  <a:lnTo>
                    <a:pt x="2016" y="199"/>
                  </a:lnTo>
                  <a:lnTo>
                    <a:pt x="1971" y="269"/>
                  </a:lnTo>
                  <a:lnTo>
                    <a:pt x="1930" y="341"/>
                  </a:lnTo>
                  <a:lnTo>
                    <a:pt x="1891" y="413"/>
                  </a:lnTo>
                  <a:lnTo>
                    <a:pt x="1858" y="490"/>
                  </a:lnTo>
                  <a:lnTo>
                    <a:pt x="1815" y="605"/>
                  </a:lnTo>
                  <a:lnTo>
                    <a:pt x="1800" y="646"/>
                  </a:lnTo>
                  <a:lnTo>
                    <a:pt x="1788" y="686"/>
                  </a:lnTo>
                  <a:lnTo>
                    <a:pt x="1759" y="809"/>
                  </a:lnTo>
                  <a:lnTo>
                    <a:pt x="1752" y="850"/>
                  </a:lnTo>
                  <a:lnTo>
                    <a:pt x="1738" y="936"/>
                  </a:lnTo>
                  <a:lnTo>
                    <a:pt x="1733" y="977"/>
                  </a:lnTo>
                  <a:lnTo>
                    <a:pt x="1731" y="1020"/>
                  </a:lnTo>
                  <a:lnTo>
                    <a:pt x="1726" y="1063"/>
                  </a:lnTo>
                  <a:lnTo>
                    <a:pt x="1726" y="1109"/>
                  </a:lnTo>
                  <a:lnTo>
                    <a:pt x="1724" y="1145"/>
                  </a:lnTo>
                  <a:lnTo>
                    <a:pt x="1716" y="1145"/>
                  </a:lnTo>
                  <a:lnTo>
                    <a:pt x="1709" y="1152"/>
                  </a:lnTo>
                  <a:close/>
                  <a:moveTo>
                    <a:pt x="15" y="1152"/>
                  </a:moveTo>
                  <a:lnTo>
                    <a:pt x="7" y="1145"/>
                  </a:lnTo>
                  <a:lnTo>
                    <a:pt x="15" y="1145"/>
                  </a:lnTo>
                  <a:lnTo>
                    <a:pt x="15" y="1152"/>
                  </a:lnTo>
                  <a:close/>
                  <a:moveTo>
                    <a:pt x="1709" y="1152"/>
                  </a:moveTo>
                  <a:lnTo>
                    <a:pt x="15" y="1152"/>
                  </a:lnTo>
                  <a:lnTo>
                    <a:pt x="15" y="1145"/>
                  </a:lnTo>
                  <a:lnTo>
                    <a:pt x="1709" y="1145"/>
                  </a:lnTo>
                  <a:lnTo>
                    <a:pt x="1709" y="1152"/>
                  </a:lnTo>
                  <a:close/>
                  <a:moveTo>
                    <a:pt x="1723" y="1152"/>
                  </a:moveTo>
                  <a:lnTo>
                    <a:pt x="1709" y="1152"/>
                  </a:lnTo>
                  <a:lnTo>
                    <a:pt x="1716" y="1145"/>
                  </a:lnTo>
                  <a:lnTo>
                    <a:pt x="1724" y="1145"/>
                  </a:lnTo>
                  <a:lnTo>
                    <a:pt x="1723" y="1152"/>
                  </a:lnTo>
                  <a:close/>
                </a:path>
              </a:pathLst>
            </a:custGeom>
            <a:solidFill>
              <a:srgbClr val="001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2" name="Picture 9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1" y="5952"/>
              <a:ext cx="670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28" y="5954"/>
              <a:ext cx="2715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5109" y="5952"/>
              <a:ext cx="2222" cy="1198"/>
            </a:xfrm>
            <a:custGeom>
              <a:avLst/>
              <a:gdLst/>
              <a:ahLst/>
              <a:cxnLst>
                <a:cxn ang="0">
                  <a:pos x="2221" y="0"/>
                </a:cxn>
                <a:cxn ang="0">
                  <a:pos x="2193" y="0"/>
                </a:cxn>
                <a:cxn ang="0">
                  <a:pos x="204" y="0"/>
                </a:cxn>
                <a:cxn ang="0">
                  <a:pos x="184" y="0"/>
                </a:cxn>
                <a:cxn ang="0">
                  <a:pos x="180" y="12"/>
                </a:cxn>
                <a:cxn ang="0">
                  <a:pos x="146" y="113"/>
                </a:cxn>
                <a:cxn ang="0">
                  <a:pos x="117" y="216"/>
                </a:cxn>
                <a:cxn ang="0">
                  <a:pos x="91" y="319"/>
                </a:cxn>
                <a:cxn ang="0">
                  <a:pos x="67" y="425"/>
                </a:cxn>
                <a:cxn ang="0">
                  <a:pos x="48" y="530"/>
                </a:cxn>
                <a:cxn ang="0">
                  <a:pos x="31" y="636"/>
                </a:cxn>
                <a:cxn ang="0">
                  <a:pos x="19" y="742"/>
                </a:cxn>
                <a:cxn ang="0">
                  <a:pos x="9" y="850"/>
                </a:cxn>
                <a:cxn ang="0">
                  <a:pos x="2" y="960"/>
                </a:cxn>
                <a:cxn ang="0">
                  <a:pos x="0" y="1068"/>
                </a:cxn>
                <a:cxn ang="0">
                  <a:pos x="0" y="1183"/>
                </a:cxn>
                <a:cxn ang="0">
                  <a:pos x="2" y="1188"/>
                </a:cxn>
                <a:cxn ang="0">
                  <a:pos x="7" y="1190"/>
                </a:cxn>
                <a:cxn ang="0">
                  <a:pos x="9" y="1195"/>
                </a:cxn>
                <a:cxn ang="0">
                  <a:pos x="16" y="1198"/>
                </a:cxn>
                <a:cxn ang="0">
                  <a:pos x="21" y="1198"/>
                </a:cxn>
                <a:cxn ang="0">
                  <a:pos x="892" y="1176"/>
                </a:cxn>
                <a:cxn ang="0">
                  <a:pos x="1764" y="1154"/>
                </a:cxn>
                <a:cxn ang="0">
                  <a:pos x="1776" y="1154"/>
                </a:cxn>
                <a:cxn ang="0">
                  <a:pos x="1783" y="1147"/>
                </a:cxn>
                <a:cxn ang="0">
                  <a:pos x="1783" y="1135"/>
                </a:cxn>
                <a:cxn ang="0">
                  <a:pos x="1783" y="1116"/>
                </a:cxn>
                <a:cxn ang="0">
                  <a:pos x="1764" y="1116"/>
                </a:cxn>
                <a:cxn ang="0">
                  <a:pos x="1764" y="1116"/>
                </a:cxn>
                <a:cxn ang="0">
                  <a:pos x="1783" y="1116"/>
                </a:cxn>
                <a:cxn ang="0">
                  <a:pos x="1783" y="1030"/>
                </a:cxn>
                <a:cxn ang="0">
                  <a:pos x="1788" y="979"/>
                </a:cxn>
                <a:cxn ang="0">
                  <a:pos x="1792" y="926"/>
                </a:cxn>
                <a:cxn ang="0">
                  <a:pos x="1797" y="876"/>
                </a:cxn>
                <a:cxn ang="0">
                  <a:pos x="1826" y="725"/>
                </a:cxn>
                <a:cxn ang="0">
                  <a:pos x="1840" y="674"/>
                </a:cxn>
                <a:cxn ang="0">
                  <a:pos x="1855" y="626"/>
                </a:cxn>
                <a:cxn ang="0">
                  <a:pos x="1869" y="576"/>
                </a:cxn>
                <a:cxn ang="0">
                  <a:pos x="1888" y="528"/>
                </a:cxn>
                <a:cxn ang="0">
                  <a:pos x="1908" y="482"/>
                </a:cxn>
                <a:cxn ang="0">
                  <a:pos x="1927" y="434"/>
                </a:cxn>
                <a:cxn ang="0">
                  <a:pos x="1972" y="343"/>
                </a:cxn>
                <a:cxn ang="0">
                  <a:pos x="2052" y="211"/>
                </a:cxn>
                <a:cxn ang="0">
                  <a:pos x="2112" y="127"/>
                </a:cxn>
                <a:cxn ang="0">
                  <a:pos x="2176" y="48"/>
                </a:cxn>
                <a:cxn ang="0">
                  <a:pos x="2221" y="0"/>
                </a:cxn>
              </a:cxnLst>
              <a:rect l="0" t="0" r="r" b="b"/>
              <a:pathLst>
                <a:path w="2222" h="1198">
                  <a:moveTo>
                    <a:pt x="2221" y="0"/>
                  </a:moveTo>
                  <a:lnTo>
                    <a:pt x="2193" y="0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80" y="12"/>
                  </a:lnTo>
                  <a:lnTo>
                    <a:pt x="146" y="113"/>
                  </a:lnTo>
                  <a:lnTo>
                    <a:pt x="117" y="216"/>
                  </a:lnTo>
                  <a:lnTo>
                    <a:pt x="91" y="319"/>
                  </a:lnTo>
                  <a:lnTo>
                    <a:pt x="67" y="425"/>
                  </a:lnTo>
                  <a:lnTo>
                    <a:pt x="48" y="530"/>
                  </a:lnTo>
                  <a:lnTo>
                    <a:pt x="31" y="636"/>
                  </a:lnTo>
                  <a:lnTo>
                    <a:pt x="19" y="742"/>
                  </a:lnTo>
                  <a:lnTo>
                    <a:pt x="9" y="850"/>
                  </a:lnTo>
                  <a:lnTo>
                    <a:pt x="2" y="960"/>
                  </a:lnTo>
                  <a:lnTo>
                    <a:pt x="0" y="1068"/>
                  </a:lnTo>
                  <a:lnTo>
                    <a:pt x="0" y="1183"/>
                  </a:lnTo>
                  <a:lnTo>
                    <a:pt x="2" y="1188"/>
                  </a:lnTo>
                  <a:lnTo>
                    <a:pt x="7" y="1190"/>
                  </a:lnTo>
                  <a:lnTo>
                    <a:pt x="9" y="1195"/>
                  </a:lnTo>
                  <a:lnTo>
                    <a:pt x="16" y="1198"/>
                  </a:lnTo>
                  <a:lnTo>
                    <a:pt x="21" y="1198"/>
                  </a:lnTo>
                  <a:lnTo>
                    <a:pt x="892" y="1176"/>
                  </a:lnTo>
                  <a:lnTo>
                    <a:pt x="1764" y="1154"/>
                  </a:lnTo>
                  <a:lnTo>
                    <a:pt x="1776" y="1154"/>
                  </a:lnTo>
                  <a:lnTo>
                    <a:pt x="1783" y="1147"/>
                  </a:lnTo>
                  <a:lnTo>
                    <a:pt x="1783" y="1135"/>
                  </a:lnTo>
                  <a:lnTo>
                    <a:pt x="1783" y="1116"/>
                  </a:lnTo>
                  <a:lnTo>
                    <a:pt x="1764" y="1116"/>
                  </a:lnTo>
                  <a:lnTo>
                    <a:pt x="1783" y="1116"/>
                  </a:lnTo>
                  <a:lnTo>
                    <a:pt x="1783" y="1030"/>
                  </a:lnTo>
                  <a:lnTo>
                    <a:pt x="1788" y="979"/>
                  </a:lnTo>
                  <a:lnTo>
                    <a:pt x="1792" y="926"/>
                  </a:lnTo>
                  <a:lnTo>
                    <a:pt x="1797" y="876"/>
                  </a:lnTo>
                  <a:lnTo>
                    <a:pt x="1826" y="725"/>
                  </a:lnTo>
                  <a:lnTo>
                    <a:pt x="1840" y="674"/>
                  </a:lnTo>
                  <a:lnTo>
                    <a:pt x="1855" y="626"/>
                  </a:lnTo>
                  <a:lnTo>
                    <a:pt x="1869" y="576"/>
                  </a:lnTo>
                  <a:lnTo>
                    <a:pt x="1888" y="528"/>
                  </a:lnTo>
                  <a:lnTo>
                    <a:pt x="1908" y="482"/>
                  </a:lnTo>
                  <a:lnTo>
                    <a:pt x="1927" y="434"/>
                  </a:lnTo>
                  <a:lnTo>
                    <a:pt x="1972" y="343"/>
                  </a:lnTo>
                  <a:lnTo>
                    <a:pt x="2052" y="211"/>
                  </a:lnTo>
                  <a:lnTo>
                    <a:pt x="2112" y="127"/>
                  </a:lnTo>
                  <a:lnTo>
                    <a:pt x="2176" y="48"/>
                  </a:lnTo>
                  <a:lnTo>
                    <a:pt x="2221" y="0"/>
                  </a:lnTo>
                </a:path>
              </a:pathLst>
            </a:custGeom>
            <a:solidFill>
              <a:srgbClr val="0079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7706" y="5952"/>
              <a:ext cx="195" cy="147"/>
            </a:xfrm>
            <a:custGeom>
              <a:avLst/>
              <a:gdLst/>
              <a:ahLst/>
              <a:cxnLst>
                <a:cxn ang="0">
                  <a:pos x="94" y="146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95" y="82"/>
                </a:cxn>
                <a:cxn ang="0">
                  <a:pos x="94" y="146"/>
                </a:cxn>
              </a:cxnLst>
              <a:rect l="0" t="0" r="r" b="b"/>
              <a:pathLst>
                <a:path w="195" h="147">
                  <a:moveTo>
                    <a:pt x="94" y="146"/>
                  </a:moveTo>
                  <a:lnTo>
                    <a:pt x="0" y="0"/>
                  </a:lnTo>
                  <a:lnTo>
                    <a:pt x="143" y="0"/>
                  </a:lnTo>
                  <a:lnTo>
                    <a:pt x="195" y="82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357158" y="192880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DOTAÇÃO INICIAL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$: 15.485.000,00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7158" y="314324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CREDITOS ADICIONAIS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8596" y="557214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DESPESSA AUTORIZADA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R$: 19.532.462,59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Mais 19"/>
          <p:cNvSpPr/>
          <p:nvPr/>
        </p:nvSpPr>
        <p:spPr>
          <a:xfrm>
            <a:off x="714348" y="2500306"/>
            <a:ext cx="1143008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Igual 20"/>
          <p:cNvSpPr/>
          <p:nvPr/>
        </p:nvSpPr>
        <p:spPr>
          <a:xfrm>
            <a:off x="428596" y="4643446"/>
            <a:ext cx="1343028" cy="7858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AutoShape 92"/>
          <p:cNvSpPr>
            <a:spLocks/>
          </p:cNvSpPr>
          <p:nvPr/>
        </p:nvSpPr>
        <p:spPr bwMode="auto">
          <a:xfrm flipV="1">
            <a:off x="4857752" y="4714884"/>
            <a:ext cx="3000395" cy="1428760"/>
          </a:xfrm>
          <a:custGeom>
            <a:avLst/>
            <a:gdLst/>
            <a:ahLst/>
            <a:cxnLst>
              <a:cxn ang="0">
                <a:pos x="84" y="579"/>
              </a:cxn>
              <a:cxn ang="0">
                <a:pos x="60" y="575"/>
              </a:cxn>
              <a:cxn ang="0">
                <a:pos x="41" y="563"/>
              </a:cxn>
              <a:cxn ang="0">
                <a:pos x="28" y="544"/>
              </a:cxn>
              <a:cxn ang="0">
                <a:pos x="22" y="521"/>
              </a:cxn>
              <a:cxn ang="0">
                <a:pos x="0" y="0"/>
              </a:cxn>
              <a:cxn ang="0">
                <a:pos x="136" y="70"/>
              </a:cxn>
              <a:cxn ang="0">
                <a:pos x="115" y="70"/>
              </a:cxn>
              <a:cxn ang="0">
                <a:pos x="14" y="135"/>
              </a:cxn>
              <a:cxn ang="0">
                <a:pos x="134" y="321"/>
              </a:cxn>
              <a:cxn ang="0">
                <a:pos x="142" y="516"/>
              </a:cxn>
              <a:cxn ang="0">
                <a:pos x="138" y="539"/>
              </a:cxn>
              <a:cxn ang="0">
                <a:pos x="126" y="558"/>
              </a:cxn>
              <a:cxn ang="0">
                <a:pos x="108" y="572"/>
              </a:cxn>
              <a:cxn ang="0">
                <a:pos x="84" y="579"/>
              </a:cxn>
              <a:cxn ang="0">
                <a:pos x="134" y="321"/>
              </a:cxn>
              <a:cxn ang="0">
                <a:pos x="14" y="135"/>
              </a:cxn>
              <a:cxn ang="0">
                <a:pos x="115" y="70"/>
              </a:cxn>
              <a:cxn ang="0">
                <a:pos x="134" y="99"/>
              </a:cxn>
              <a:cxn ang="0">
                <a:pos x="125" y="99"/>
              </a:cxn>
              <a:cxn ang="0">
                <a:pos x="38" y="154"/>
              </a:cxn>
              <a:cxn ang="0">
                <a:pos x="129" y="201"/>
              </a:cxn>
              <a:cxn ang="0">
                <a:pos x="134" y="321"/>
              </a:cxn>
              <a:cxn ang="0">
                <a:pos x="431" y="352"/>
              </a:cxn>
              <a:cxn ang="0">
                <a:pos x="408" y="346"/>
              </a:cxn>
              <a:cxn ang="0">
                <a:pos x="234" y="256"/>
              </a:cxn>
              <a:cxn ang="0">
                <a:pos x="115" y="70"/>
              </a:cxn>
              <a:cxn ang="0">
                <a:pos x="136" y="70"/>
              </a:cxn>
              <a:cxn ang="0">
                <a:pos x="463" y="238"/>
              </a:cxn>
              <a:cxn ang="0">
                <a:pos x="481" y="252"/>
              </a:cxn>
              <a:cxn ang="0">
                <a:pos x="493" y="272"/>
              </a:cxn>
              <a:cxn ang="0">
                <a:pos x="496" y="296"/>
              </a:cxn>
              <a:cxn ang="0">
                <a:pos x="490" y="320"/>
              </a:cxn>
              <a:cxn ang="0">
                <a:pos x="474" y="338"/>
              </a:cxn>
              <a:cxn ang="0">
                <a:pos x="453" y="349"/>
              </a:cxn>
              <a:cxn ang="0">
                <a:pos x="431" y="352"/>
              </a:cxn>
              <a:cxn ang="0">
                <a:pos x="129" y="201"/>
              </a:cxn>
              <a:cxn ang="0">
                <a:pos x="38" y="154"/>
              </a:cxn>
              <a:cxn ang="0">
                <a:pos x="125" y="99"/>
              </a:cxn>
              <a:cxn ang="0">
                <a:pos x="129" y="201"/>
              </a:cxn>
              <a:cxn ang="0">
                <a:pos x="234" y="256"/>
              </a:cxn>
              <a:cxn ang="0">
                <a:pos x="129" y="201"/>
              </a:cxn>
              <a:cxn ang="0">
                <a:pos x="125" y="99"/>
              </a:cxn>
              <a:cxn ang="0">
                <a:pos x="134" y="99"/>
              </a:cxn>
              <a:cxn ang="0">
                <a:pos x="234" y="256"/>
              </a:cxn>
              <a:cxn ang="0">
                <a:pos x="1813" y="2722"/>
              </a:cxn>
              <a:cxn ang="0">
                <a:pos x="1670" y="2722"/>
              </a:cxn>
              <a:cxn ang="0">
                <a:pos x="134" y="321"/>
              </a:cxn>
              <a:cxn ang="0">
                <a:pos x="129" y="201"/>
              </a:cxn>
              <a:cxn ang="0">
                <a:pos x="234" y="256"/>
              </a:cxn>
              <a:cxn ang="0">
                <a:pos x="1813" y="2722"/>
              </a:cxn>
            </a:cxnLst>
            <a:rect l="0" t="0" r="r" b="b"/>
            <a:pathLst>
              <a:path w="1813" h="2722">
                <a:moveTo>
                  <a:pt x="84" y="579"/>
                </a:moveTo>
                <a:lnTo>
                  <a:pt x="60" y="575"/>
                </a:lnTo>
                <a:lnTo>
                  <a:pt x="41" y="563"/>
                </a:lnTo>
                <a:lnTo>
                  <a:pt x="28" y="544"/>
                </a:lnTo>
                <a:lnTo>
                  <a:pt x="22" y="521"/>
                </a:lnTo>
                <a:lnTo>
                  <a:pt x="0" y="0"/>
                </a:lnTo>
                <a:lnTo>
                  <a:pt x="136" y="70"/>
                </a:lnTo>
                <a:lnTo>
                  <a:pt x="115" y="70"/>
                </a:lnTo>
                <a:lnTo>
                  <a:pt x="14" y="135"/>
                </a:lnTo>
                <a:lnTo>
                  <a:pt x="134" y="321"/>
                </a:lnTo>
                <a:lnTo>
                  <a:pt x="142" y="516"/>
                </a:lnTo>
                <a:lnTo>
                  <a:pt x="138" y="539"/>
                </a:lnTo>
                <a:lnTo>
                  <a:pt x="126" y="558"/>
                </a:lnTo>
                <a:lnTo>
                  <a:pt x="108" y="572"/>
                </a:lnTo>
                <a:lnTo>
                  <a:pt x="84" y="579"/>
                </a:lnTo>
                <a:close/>
                <a:moveTo>
                  <a:pt x="134" y="321"/>
                </a:moveTo>
                <a:lnTo>
                  <a:pt x="14" y="135"/>
                </a:lnTo>
                <a:lnTo>
                  <a:pt x="115" y="70"/>
                </a:lnTo>
                <a:lnTo>
                  <a:pt x="134" y="99"/>
                </a:lnTo>
                <a:lnTo>
                  <a:pt x="125" y="99"/>
                </a:lnTo>
                <a:lnTo>
                  <a:pt x="38" y="154"/>
                </a:lnTo>
                <a:lnTo>
                  <a:pt x="129" y="201"/>
                </a:lnTo>
                <a:lnTo>
                  <a:pt x="134" y="321"/>
                </a:lnTo>
                <a:close/>
                <a:moveTo>
                  <a:pt x="431" y="352"/>
                </a:moveTo>
                <a:lnTo>
                  <a:pt x="408" y="346"/>
                </a:lnTo>
                <a:lnTo>
                  <a:pt x="234" y="256"/>
                </a:lnTo>
                <a:lnTo>
                  <a:pt x="115" y="70"/>
                </a:lnTo>
                <a:lnTo>
                  <a:pt x="136" y="70"/>
                </a:lnTo>
                <a:lnTo>
                  <a:pt x="463" y="238"/>
                </a:lnTo>
                <a:lnTo>
                  <a:pt x="481" y="252"/>
                </a:lnTo>
                <a:lnTo>
                  <a:pt x="493" y="272"/>
                </a:lnTo>
                <a:lnTo>
                  <a:pt x="496" y="296"/>
                </a:lnTo>
                <a:lnTo>
                  <a:pt x="490" y="320"/>
                </a:lnTo>
                <a:lnTo>
                  <a:pt x="474" y="338"/>
                </a:lnTo>
                <a:lnTo>
                  <a:pt x="453" y="349"/>
                </a:lnTo>
                <a:lnTo>
                  <a:pt x="431" y="352"/>
                </a:lnTo>
                <a:close/>
                <a:moveTo>
                  <a:pt x="129" y="201"/>
                </a:moveTo>
                <a:lnTo>
                  <a:pt x="38" y="154"/>
                </a:lnTo>
                <a:lnTo>
                  <a:pt x="125" y="99"/>
                </a:lnTo>
                <a:lnTo>
                  <a:pt x="129" y="201"/>
                </a:lnTo>
                <a:close/>
                <a:moveTo>
                  <a:pt x="234" y="256"/>
                </a:moveTo>
                <a:lnTo>
                  <a:pt x="129" y="201"/>
                </a:lnTo>
                <a:lnTo>
                  <a:pt x="125" y="99"/>
                </a:lnTo>
                <a:lnTo>
                  <a:pt x="134" y="99"/>
                </a:lnTo>
                <a:lnTo>
                  <a:pt x="234" y="256"/>
                </a:lnTo>
                <a:close/>
                <a:moveTo>
                  <a:pt x="1813" y="2722"/>
                </a:moveTo>
                <a:lnTo>
                  <a:pt x="1670" y="2722"/>
                </a:lnTo>
                <a:lnTo>
                  <a:pt x="134" y="321"/>
                </a:lnTo>
                <a:lnTo>
                  <a:pt x="129" y="201"/>
                </a:lnTo>
                <a:lnTo>
                  <a:pt x="234" y="256"/>
                </a:lnTo>
                <a:lnTo>
                  <a:pt x="1813" y="27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00034" y="40005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R$: 4.047.462,59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6419579"/>
              </p:ext>
            </p:extLst>
          </p:nvPr>
        </p:nvGraphicFramePr>
        <p:xfrm>
          <a:off x="928662" y="1397000"/>
          <a:ext cx="6715172" cy="254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102"/>
                <a:gridCol w="2141070"/>
              </a:tblGrid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TRANSPORTE</a:t>
                      </a:r>
                      <a:r>
                        <a:rPr lang="pt-BR" baseline="0" dirty="0" smtClean="0"/>
                        <a:t> ESCOLAR- PAGOS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TOTAL R$:</a:t>
                      </a:r>
                      <a:endParaRPr lang="pt-BR" dirty="0"/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RECURSOS ESTADUAL -</a:t>
                      </a:r>
                      <a:r>
                        <a:rPr lang="pt-BR" baseline="0" dirty="0" smtClean="0"/>
                        <a:t> 1137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44.553,06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REURSOS FEDERAL</a:t>
                      </a:r>
                      <a:r>
                        <a:rPr lang="pt-BR" baseline="0" dirty="0" smtClean="0"/>
                        <a:t> PNATE- 1162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186.789,25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RECURSOS PROPRIOS- 1101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406.829,05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08636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GERAL R$: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638.352,50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1472" y="785794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TRANSPORTE ESCOLAR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sultado de imagem para GASTOS PESSO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786842" cy="528638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714480" y="85723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GASTOS COM PESSOAL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5852" y="85723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Demonstrativo Evolução Gastos de Pessoal Consolidado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029987"/>
              </p:ext>
            </p:extLst>
          </p:nvPr>
        </p:nvGraphicFramePr>
        <p:xfrm>
          <a:off x="600076" y="1844824"/>
          <a:ext cx="8229600" cy="252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Gastos com Pessoal No Exercício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Limite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Atingido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Consolidado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Prudencial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57,0%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R$ 8.777.524,81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52,63%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R$ 8.104.655,88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Máximo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60,0%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R$ 9.239.499,80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Executivo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Prudencial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51,3%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R$ 7.899.772,33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49,04%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R$ 7.551.653,70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Máximo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54,0%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R$ 8.315.549,82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Legislativo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Prudencial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5,7%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R$ 877.752,48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3,59%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R$ 553.002,18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Máximo 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6,0%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R$ 923.949,98 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4414" y="85723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RESTOS A PAGAR</a:t>
            </a:r>
          </a:p>
          <a:p>
            <a:r>
              <a:rPr lang="pt-BR" dirty="0" smtClean="0"/>
              <a:t>Lei Complementar n°101/2000, Art. 55, III, alínea “b”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7790054"/>
              </p:ext>
            </p:extLst>
          </p:nvPr>
        </p:nvGraphicFramePr>
        <p:xfrm>
          <a:off x="785786" y="1700816"/>
          <a:ext cx="7643866" cy="5154390"/>
        </p:xfrm>
        <a:graphic>
          <a:graphicData uri="http://schemas.openxmlformats.org/drawingml/2006/table">
            <a:tbl>
              <a:tblPr/>
              <a:tblGrid>
                <a:gridCol w="6115093"/>
                <a:gridCol w="1528773"/>
              </a:tblGrid>
              <a:tr h="286355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Unidade Gestora: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PREFEITURA MUNICIPAL DE MATOS COSTA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Restos A Pagar Não Processados (I)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276.507,96</a:t>
                      </a:r>
                      <a:r>
                        <a:rPr lang="pt-BR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491.910,32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endParaRPr lang="pt-B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345,00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Inscrições do Exercício Anterior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Inscritos em Exercícios Anteriores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96.754,23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Cancelamentos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a Liquidar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em Liquidação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395.501,09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Liquidado a Pagar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179.753,73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Restos a Pagar Pagos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156.820,29</a:t>
                      </a: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Restos Processados (II)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77.830,02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Inscrições do Exercício Anterior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2.190,00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Inscritos em Exercícios Anteriores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Cancelamentos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2.550,00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77.470,02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Restos Pagos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154.270,29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55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Saldo a Pagar (I+II)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433.328,25</a:t>
                      </a:r>
                      <a:r>
                        <a:rPr lang="pt-BR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85723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RESTOS A PAGAR</a:t>
            </a:r>
          </a:p>
          <a:p>
            <a:r>
              <a:rPr lang="pt-BR" dirty="0" smtClean="0"/>
              <a:t>Lei Complementar n°101/2000, Art. 55, III, alínea “b”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7378449"/>
              </p:ext>
            </p:extLst>
          </p:nvPr>
        </p:nvGraphicFramePr>
        <p:xfrm>
          <a:off x="1071538" y="1628798"/>
          <a:ext cx="7215238" cy="4716123"/>
        </p:xfrm>
        <a:graphic>
          <a:graphicData uri="http://schemas.openxmlformats.org/drawingml/2006/table">
            <a:tbl>
              <a:tblPr/>
              <a:tblGrid>
                <a:gridCol w="5772191"/>
                <a:gridCol w="1443047"/>
              </a:tblGrid>
              <a:tr h="52863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Unidade Gestora: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FUNDO MUNICIPAL DE SAUDE DE MATOS COSTA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Restos A Pagar Não Processados (I)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9.967,02</a:t>
                      </a:r>
                      <a:r>
                        <a:rPr lang="pt-BR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(+) Inscrições do Exercício Anterior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93.200,14</a:t>
                      </a:r>
                      <a:endParaRPr lang="pt-BR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Inscritos em Exercícios Anteriores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1.907,90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Cancelamentos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a Liquidar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em Liquidação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91.292,24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Liquidado a Pagar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8.059,12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Restos a Pagar Pagos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40.887,51</a:t>
                      </a: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Restos Processados (II)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29.660,05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Inscrições do Exercício Anterior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Inscritos em Exercícios Anteriores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Cancelamentos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29.660,05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Restos Pagos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40.887,51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66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Saldo a Pagar (I+II)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50.854,53</a:t>
                      </a:r>
                      <a:r>
                        <a:rPr lang="pt-BR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0100" y="785794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cap="all" dirty="0" smtClean="0"/>
              <a:t>RESTOS A PAGAR</a:t>
            </a:r>
          </a:p>
          <a:p>
            <a:r>
              <a:rPr lang="pt-BR" dirty="0" smtClean="0"/>
              <a:t>Lei Complementar n°101/2000, Art. 55, III, alínea “b”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531087"/>
              </p:ext>
            </p:extLst>
          </p:nvPr>
        </p:nvGraphicFramePr>
        <p:xfrm>
          <a:off x="611560" y="1628798"/>
          <a:ext cx="7715304" cy="4469380"/>
        </p:xfrm>
        <a:graphic>
          <a:graphicData uri="http://schemas.openxmlformats.org/drawingml/2006/table">
            <a:tbl>
              <a:tblPr/>
              <a:tblGrid>
                <a:gridCol w="6172243"/>
                <a:gridCol w="1543061"/>
              </a:tblGrid>
              <a:tr h="26431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Unidade Gestora: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FUNDO MUN. DE ASSIST. SOCIAL DE MATOS COSTA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Restos A Pagar Não Processados (I)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15.374,70</a:t>
                      </a:r>
                      <a:r>
                        <a:rPr lang="pt-BR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(+) Inscrições do Exercício Anterior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Inscritos em Exercícios Anteriores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Cancelamentos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a Liquidar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em Liquidação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Restos a Pagar Liquidado a Pagar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15.374,70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Restos a Pagar Pagos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10.331,21</a:t>
                      </a: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Restos Processados (II)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1.114,70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Inscrições do Exercício Anterior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(+) Inscritos em Exercícios Anteriores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Cancelamentos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Restos a Pagar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1.114,70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(-) Restos Pagos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10.331,21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38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Saldo a Pagar (I+II)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25.705,91</a:t>
                      </a:r>
                      <a:r>
                        <a:rPr lang="pt-BR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714356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cap="all" dirty="0" smtClean="0"/>
              <a:t>ACOMPANHAMENTO DAS AÇÕES DE</a:t>
            </a:r>
            <a:br>
              <a:rPr lang="pt-BR" b="1" cap="all" dirty="0" smtClean="0"/>
            </a:br>
            <a:r>
              <a:rPr lang="pt-BR" b="1" cap="all" dirty="0" smtClean="0"/>
              <a:t>INVESTIMENTOS PREVISTAS NA LDO E LOA </a:t>
            </a:r>
          </a:p>
          <a:p>
            <a:r>
              <a:rPr lang="pt-BR" dirty="0" smtClean="0"/>
              <a:t>Lei Complementar n° 101/2000, Art. 9°, § 4°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ARQUIVO WORD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00166" y="428605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ea typeface="Times New Roman" pitchFamily="18" charset="0"/>
                <a:cs typeface="Arial" pitchFamily="34" charset="0"/>
              </a:rPr>
              <a:t>RECEITA ORÇAMENTÁRIA</a:t>
            </a:r>
            <a:endParaRPr lang="pt-BR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lang="pt-BR" dirty="0" smtClean="0"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071545"/>
          <a:ext cx="6619900" cy="2925717"/>
        </p:xfrm>
        <a:graphic>
          <a:graphicData uri="http://schemas.openxmlformats.org/drawingml/2006/table">
            <a:tbl>
              <a:tblPr/>
              <a:tblGrid>
                <a:gridCol w="2978955"/>
                <a:gridCol w="3640945"/>
              </a:tblGrid>
              <a:tr h="9457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Receita Arrecada em Exercícios Anteriores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12.271.267,58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13.735.286,00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13.476.710,89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16.047.572,05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991199"/>
              </p:ext>
            </p:extLst>
          </p:nvPr>
        </p:nvGraphicFramePr>
        <p:xfrm>
          <a:off x="1285852" y="2997454"/>
          <a:ext cx="7000924" cy="2860439"/>
        </p:xfrm>
        <a:graphic>
          <a:graphicData uri="http://schemas.openxmlformats.org/drawingml/2006/table">
            <a:tbl>
              <a:tblPr/>
              <a:tblGrid>
                <a:gridCol w="3150416"/>
                <a:gridCol w="3850508"/>
              </a:tblGrid>
              <a:tr h="21510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0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20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20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t-BR" sz="20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Receita </a:t>
                      </a: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Arrecadada até </a:t>
                      </a:r>
                      <a:r>
                        <a:rPr lang="pt-BR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3º </a:t>
                      </a: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Quadrimestre/2019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16.006.114,12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1.333.842,84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571472" y="714356"/>
            <a:ext cx="75009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RECEITA ORÇAMENTÁRIA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0" y="393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14480" y="2357431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Evolução Receita  Orçamentaria</a:t>
            </a:r>
            <a:endParaRPr lang="pt-BR" b="1" dirty="0"/>
          </a:p>
        </p:txBody>
      </p:sp>
      <p:pic>
        <p:nvPicPr>
          <p:cNvPr id="6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5" y="2852935"/>
            <a:ext cx="8136905" cy="231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0034" y="642919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cap="all" dirty="0" smtClean="0"/>
          </a:p>
          <a:p>
            <a:r>
              <a:rPr lang="pt-BR" b="1" cap="all" dirty="0" smtClean="0"/>
              <a:t>despesa orçamentária-</a:t>
            </a:r>
            <a:r>
              <a:rPr lang="pt-BR" dirty="0" smtClean="0"/>
              <a:t>Lei </a:t>
            </a:r>
            <a:r>
              <a:rPr lang="pt-BR" dirty="0"/>
              <a:t>4.320/64, Art. 2°, § 1° e 2°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1473" y="1500174"/>
            <a:ext cx="625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Despesa Realizada em Exercícios </a:t>
            </a:r>
            <a:r>
              <a:rPr lang="en-US" b="1" dirty="0" smtClean="0"/>
              <a:t> Anteriores:</a:t>
            </a:r>
            <a:endParaRPr lang="pt-BR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000100" y="2357431"/>
          <a:ext cx="6786609" cy="1704340"/>
        </p:xfrm>
        <a:graphic>
          <a:graphicData uri="http://schemas.openxmlformats.org/drawingml/2006/table">
            <a:tbl>
              <a:tblPr/>
              <a:tblGrid>
                <a:gridCol w="1782579"/>
                <a:gridCol w="1945683"/>
                <a:gridCol w="3058347"/>
              </a:tblGrid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Empenhado</a:t>
                      </a:r>
                      <a:endParaRPr lang="pt-B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Liquidado</a:t>
                      </a:r>
                      <a:endParaRPr lang="pt-B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11.915.864,08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11.855.205,93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13.920.540,97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13.463.308,80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13.187.448,31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13.156.564,83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15.101.187,37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14.516.076,91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7630001"/>
              </p:ext>
            </p:extLst>
          </p:nvPr>
        </p:nvGraphicFramePr>
        <p:xfrm>
          <a:off x="928660" y="4071942"/>
          <a:ext cx="6858049" cy="1950403"/>
        </p:xfrm>
        <a:graphic>
          <a:graphicData uri="http://schemas.openxmlformats.org/drawingml/2006/table">
            <a:tbl>
              <a:tblPr/>
              <a:tblGrid>
                <a:gridCol w="3086123"/>
                <a:gridCol w="1885963"/>
                <a:gridCol w="1885963"/>
              </a:tblGrid>
              <a:tr h="7143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latin typeface="+mn-lt"/>
                          <a:ea typeface="Times New Roman"/>
                          <a:cs typeface="Times New Roman"/>
                        </a:rPr>
                        <a:t>Despesa até 1º Quadrimestre/2019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2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t-B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Empenhada</a:t>
                      </a:r>
                      <a:endParaRPr lang="pt-BR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Liquidada</a:t>
                      </a:r>
                      <a:endParaRPr lang="pt-BR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Despesa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15.066.237,68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14.863.050,13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latin typeface="+mn-lt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1.255.519,81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1.238.587,51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14414" y="500043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Evolução Despesa Orçamentaria</a:t>
            </a:r>
            <a:endParaRPr lang="pt-BR" b="1" dirty="0"/>
          </a:p>
        </p:txBody>
      </p:sp>
      <p:sp>
        <p:nvSpPr>
          <p:cNvPr id="70658" name="AutoShape 2" descr="graf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Filename hint" descr="Alternative text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1" y="1691322"/>
            <a:ext cx="8064896" cy="347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42860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cap="all" dirty="0" smtClean="0"/>
              <a:t>receita corrente líquida</a:t>
            </a:r>
          </a:p>
          <a:p>
            <a:r>
              <a:rPr lang="pt-BR" dirty="0" smtClean="0"/>
              <a:t>Lei Complementar n°101/2000, Art. 2°, IV, ‘c’, § 1° e 3°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85786" y="1643050"/>
          <a:ext cx="7715304" cy="2403125"/>
        </p:xfrm>
        <a:graphic>
          <a:graphicData uri="http://schemas.openxmlformats.org/drawingml/2006/table">
            <a:tbl>
              <a:tblPr/>
              <a:tblGrid>
                <a:gridCol w="3471886"/>
                <a:gridCol w="4243418"/>
              </a:tblGrid>
              <a:tr h="96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latin typeface="Arial"/>
                          <a:ea typeface="Times New Roman"/>
                          <a:cs typeface="Times New Roman"/>
                        </a:rPr>
                        <a:t>Receita Corrente Líquida (RCL) Arrecadada em Exercícios Anteriores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10.451.624,96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11.937.740,14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14.686.103,68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14.396.642,17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489085"/>
              </p:ext>
            </p:extLst>
          </p:nvPr>
        </p:nvGraphicFramePr>
        <p:xfrm>
          <a:off x="785786" y="4286256"/>
          <a:ext cx="7643866" cy="2000263"/>
        </p:xfrm>
        <a:graphic>
          <a:graphicData uri="http://schemas.openxmlformats.org/drawingml/2006/table">
            <a:tbl>
              <a:tblPr/>
              <a:tblGrid>
                <a:gridCol w="3439739"/>
                <a:gridCol w="4204127"/>
              </a:tblGrid>
              <a:tr h="1115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Receita Corrente Líquida Arrecadada até </a:t>
                      </a:r>
                      <a:r>
                        <a:rPr lang="pt-BR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3º </a:t>
                      </a:r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Quadrimestre/2019</a:t>
                      </a: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15.399.166,33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1.283.263,86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135729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r>
              <a:rPr lang="pt-BR" b="1" dirty="0" smtClean="0"/>
              <a:t>Demonstrativo da Evolução da Receita Corrente Líquida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71472" y="785794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cap="all" dirty="0" smtClean="0"/>
              <a:t>receita corrente líquida</a:t>
            </a:r>
          </a:p>
          <a:p>
            <a:r>
              <a:rPr lang="pt-BR" dirty="0" smtClean="0"/>
              <a:t>Lei Complementar n°101/2000, Art. 2°, IV, ‘c’, § 1° e 3°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8914" name="AutoShape 2" descr="graf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graf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3847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       </a:t>
            </a:r>
          </a:p>
        </p:txBody>
      </p:sp>
      <p:sp>
        <p:nvSpPr>
          <p:cNvPr id="38918" name="AutoShape 6" descr="grafico"/>
          <p:cNvSpPr>
            <a:spLocks noChangeAspect="1" noChangeArrowheads="1"/>
          </p:cNvSpPr>
          <p:nvPr/>
        </p:nvSpPr>
        <p:spPr bwMode="auto">
          <a:xfrm>
            <a:off x="34925" y="-444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192361" y="2348880"/>
            <a:ext cx="8628112" cy="2817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1760</TotalTime>
  <Words>2073</Words>
  <Application>Microsoft Office PowerPoint</Application>
  <PresentationFormat>Apresentação na tela (4:3)</PresentationFormat>
  <Paragraphs>749</Paragraphs>
  <Slides>36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Fluxo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Mariza</dc:creator>
  <cp:lastModifiedBy>Projetos</cp:lastModifiedBy>
  <cp:revision>205</cp:revision>
  <dcterms:created xsi:type="dcterms:W3CDTF">2019-05-20T13:21:41Z</dcterms:created>
  <dcterms:modified xsi:type="dcterms:W3CDTF">2020-02-28T10:53:34Z</dcterms:modified>
</cp:coreProperties>
</file>