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62" r:id="rId4"/>
    <p:sldId id="260" r:id="rId5"/>
    <p:sldId id="265" r:id="rId6"/>
    <p:sldId id="290" r:id="rId7"/>
    <p:sldId id="267" r:id="rId8"/>
    <p:sldId id="307" r:id="rId9"/>
    <p:sldId id="308" r:id="rId10"/>
    <p:sldId id="309" r:id="rId11"/>
    <p:sldId id="263" r:id="rId12"/>
    <p:sldId id="292" r:id="rId13"/>
    <p:sldId id="293" r:id="rId14"/>
    <p:sldId id="269" r:id="rId15"/>
    <p:sldId id="270" r:id="rId16"/>
    <p:sldId id="264" r:id="rId17"/>
    <p:sldId id="294" r:id="rId18"/>
    <p:sldId id="271" r:id="rId19"/>
    <p:sldId id="272" r:id="rId20"/>
    <p:sldId id="310" r:id="rId21"/>
    <p:sldId id="274" r:id="rId22"/>
    <p:sldId id="298" r:id="rId23"/>
    <p:sldId id="295" r:id="rId24"/>
    <p:sldId id="276" r:id="rId25"/>
    <p:sldId id="296" r:id="rId26"/>
    <p:sldId id="277" r:id="rId27"/>
    <p:sldId id="297" r:id="rId28"/>
    <p:sldId id="278" r:id="rId29"/>
    <p:sldId id="280" r:id="rId30"/>
    <p:sldId id="311" r:id="rId31"/>
    <p:sldId id="283" r:id="rId32"/>
    <p:sldId id="284" r:id="rId33"/>
    <p:sldId id="285" r:id="rId34"/>
    <p:sldId id="286" r:id="rId35"/>
    <p:sldId id="306" r:id="rId36"/>
    <p:sldId id="289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8FE07-81C3-4970-99ED-02345B29A47C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580E-F50D-46F1-AFFA-C03895544C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47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294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6221CB-6A6B-46D0-B166-3FE99DD4372E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2613BE-5F2B-4542-BF5A-B4A3B50B3E4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0"/>
            <a:ext cx="8501122" cy="598625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ESTADO DE SANTA CATARINA</a:t>
            </a:r>
            <a:b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MUNICÍPIO DE MATOS COSTA</a:t>
            </a:r>
            <a:endParaRPr kumimoji="0" lang="pt-BR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pt-BR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5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AUDIÊNCIA PÚBLICA</a:t>
            </a:r>
            <a:b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 AVALIAÇÃO DO CUMPRIMENTO</a:t>
            </a:r>
            <a:b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DAS METAS FISCAIS</a:t>
            </a:r>
            <a:endParaRPr kumimoji="0" lang="pt-BR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pt-BR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1º QUADRIMESTRE/2020</a:t>
            </a:r>
            <a:endParaRPr kumimoji="0" lang="pt-BR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Complementar n°101, de 04 de Maio de 2000, Art. 9°, § 4°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71435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EXECUÇÃO ORÇAMENTÁRIA -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Lei Complementar nº 101/2000, Art. 52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graf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6563" name="Picture 3" descr="C:\Users\Projetos\Desktop\anexo31receitaVsEmpenhada-pm_matos_costa2020-05-22T14_45_47.50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7858180" cy="364333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57224" y="150017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RECEITA ARRECADADA X DESPESA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785795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cap="all" dirty="0" smtClean="0">
                <a:latin typeface="Arial" pitchFamily="34" charset="0"/>
                <a:cs typeface="Arial" pitchFamily="34" charset="0"/>
              </a:rPr>
              <a:t>despesa orçamentária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Lei 4.320/64, Art. 2°, § 1° e 2°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AutoShape 2" descr="despesaLiquidada-pm_matos_costa2020-05-22T14:45:47.650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795" name="Picture 3" descr="C:\Users\Projetos\Desktop\despesaLiquidada-pm_matos_costa2020-05-22T14_45_47.650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8501122" cy="350046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142976" y="214311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COMPARATIVO DESPESA LIQUIDADA EM ANOS ANTERIORES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85918" y="71435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DESPESA POR ÓRGÃO DO GOVERNO LIQUIDADO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rojetos\Desktop\anexo35GraficoLiquidado-pm_matos_costa2020-05-22T13_09_34.213Z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7000924" cy="450059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4282" y="1785926"/>
            <a:ext cx="221457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102-Gabinete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103-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.Administração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104-Finanças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105-Agricultura 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Abast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106-</a:t>
            </a:r>
            <a:r>
              <a:rPr lang="pt-BR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De Educação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107- Viação,Obas E Urbanismo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108-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Desp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, Cultura e Turismo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109-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E Comércio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110-Fundo Criança Inf. 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Adolesc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111-Fundo de Habitação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112-Encargos Gerais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113-Reserva de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Contigencia</a:t>
            </a: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118-IPMC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214-Fundo de Saúde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315-Fundo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Assist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Social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717-FIMPREV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901-Poder legislativo</a:t>
            </a:r>
          </a:p>
          <a:p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85918" y="71435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DESPESA POR ÓRGÃO DO GOVERNO PAGO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Projetos\Desktop\anexo35GraficoPago-pm_matos_costa2020-05-22T13_09_34.213Z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59"/>
            <a:ext cx="6215106" cy="4762533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00034" y="1785926"/>
            <a:ext cx="2071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102-Gabinete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103-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.Administração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104-Finanças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105-Agricultura 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Abast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106-</a:t>
            </a:r>
            <a:r>
              <a:rPr lang="pt-BR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De Educação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107- Viação,Obas E Urbanismo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108-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Desp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, Cultura e Turismo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109-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E Comércio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110-Fundo Criança Inf. 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Adolesc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111-Fundo de Habitação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112-Encargos Gerais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113-Reserva de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Contigencia</a:t>
            </a: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118-IPMC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214-Fundo de Saúde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315-Fundo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Assist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Social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717-FIMPREV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901-Poder legislativo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71472" y="1000109"/>
          <a:ext cx="7929618" cy="3439519"/>
        </p:xfrm>
        <a:graphic>
          <a:graphicData uri="http://schemas.openxmlformats.org/drawingml/2006/table">
            <a:tbl>
              <a:tblPr/>
              <a:tblGrid>
                <a:gridCol w="5500726"/>
                <a:gridCol w="2428892"/>
              </a:tblGrid>
              <a:tr h="12292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latin typeface="Arial"/>
                          <a:ea typeface="Times New Roman"/>
                          <a:cs typeface="Times New Roman"/>
                        </a:rPr>
                        <a:t>Execução Orçamentária e Financeira 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8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400" dirty="0">
                          <a:latin typeface="Arial"/>
                          <a:ea typeface="Times New Roman"/>
                          <a:cs typeface="Times New Roman"/>
                        </a:rPr>
                        <a:t>Superávit Financeiro do Exercício </a:t>
                      </a:r>
                      <a:r>
                        <a:rPr lang="pt-BR" sz="2400" dirty="0" smtClean="0">
                          <a:latin typeface="Arial"/>
                          <a:ea typeface="Times New Roman"/>
                          <a:cs typeface="Times New Roman"/>
                        </a:rPr>
                        <a:t>Anterior</a:t>
                      </a:r>
                      <a:endParaRPr lang="pt-B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3.056.771,32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400" dirty="0">
                          <a:latin typeface="Arial"/>
                          <a:ea typeface="Times New Roman"/>
                          <a:cs typeface="Times New Roman"/>
                        </a:rPr>
                        <a:t>Superávit Financeiro Apurado Até o </a:t>
                      </a:r>
                      <a:r>
                        <a:rPr lang="pt-BR" sz="2400" dirty="0" smtClean="0"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  <a:endParaRPr lang="pt-B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252.161,79</a:t>
                      </a:r>
                      <a:endParaRPr lang="pt-BR" sz="2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400" b="1" dirty="0" smtClean="0">
                          <a:latin typeface="Arial"/>
                          <a:ea typeface="Times New Roman"/>
                          <a:cs typeface="Times New Roman"/>
                        </a:rPr>
                        <a:t>Superávit</a:t>
                      </a:r>
                      <a:endParaRPr lang="pt-B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3.308.933,11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357290" y="4813994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cap="all" dirty="0" smtClean="0">
                <a:latin typeface="Arial" pitchFamily="34" charset="0"/>
                <a:cs typeface="Arial" pitchFamily="34" charset="0"/>
              </a:rPr>
              <a:t>Prefeitura /19 R$: 1.356.913,53</a:t>
            </a:r>
          </a:p>
          <a:p>
            <a:r>
              <a:rPr lang="pt-BR" sz="2000" b="1" cap="all" dirty="0" smtClean="0">
                <a:latin typeface="Arial" pitchFamily="34" charset="0"/>
                <a:cs typeface="Arial" pitchFamily="34" charset="0"/>
              </a:rPr>
              <a:t>Fundo mun. Saúde /19 R$: 1.532.463,83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FUNDO MUN. ASSISTENCIA SOCIAL/19  R$: 169.301,86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8072495" cy="43330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14678" y="1357298"/>
            <a:ext cx="4572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SUPERAVIT = 252.161,79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Despesa Liquidada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785794"/>
            <a:ext cx="84296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latin typeface="Arial" pitchFamily="34" charset="0"/>
                <a:cs typeface="Arial" pitchFamily="34" charset="0"/>
              </a:rPr>
              <a:t>receita corrente líquida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Lei Complementar n°101/2000, Art. 2°, IV, ‘c’, § 1° e 3°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43042" y="207167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Evolução da Receita Corrente Líquida (RCL)</a:t>
            </a:r>
            <a:endParaRPr lang="pt-BR" b="1" dirty="0"/>
          </a:p>
        </p:txBody>
      </p:sp>
      <p:pic>
        <p:nvPicPr>
          <p:cNvPr id="7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8286840" cy="421484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71736" y="592933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Média Mensal  1.276.486,41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642918"/>
            <a:ext cx="74295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latin typeface="Arial" pitchFamily="34" charset="0"/>
                <a:cs typeface="Arial" pitchFamily="34" charset="0"/>
              </a:rPr>
              <a:t>receita corrente líquida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Lei Complementar n°101/2000, Art. 2°, IV, ‘c’, § 1° e 3°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rojetos\Desktop\anexo07meses12-pm_matos_costa2020-05-22T13_23_44.845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1604" y="785794"/>
            <a:ext cx="49292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METAS DE ARRECADAÇÃO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57290" y="1285860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Lei Complementar nº 101/2000, Art. 8º e Art. 13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2643182"/>
            <a:ext cx="7929618" cy="34757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00166" y="185736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arrecadação ficou 15,32 % maior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7290" y="785794"/>
            <a:ext cx="74582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CRONOGRAMA DE DESEMBOLSO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852" y="1428737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Lei Complementar nº 101/2000, Art. 8º e Art. 13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2714620"/>
            <a:ext cx="821537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728" y="928670"/>
            <a:ext cx="67866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latin typeface="Arial" pitchFamily="34" charset="0"/>
                <a:cs typeface="Arial" pitchFamily="34" charset="0"/>
              </a:rPr>
              <a:t>PUBLICAÇÕES LEGAIS</a:t>
            </a:r>
            <a:endParaRPr lang="pt-BR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1472" y="2285992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Relatório Resumido da Execução Orçamentária-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2º Bimestre 2020- DOM Nº  3139, em 13/05/2020. 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Relatório Gestão Fiscal- (Executivo)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1º  Quadrimestre 2020- DOM Nº 3138, de 12/05/2020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Flytransparência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www.matoscosta.sc.gov.br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86050" y="121442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Meta Fiscal do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Primário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5984" y="1643050"/>
            <a:ext cx="434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Lei </a:t>
            </a:r>
            <a:r>
              <a:rPr lang="en-US" dirty="0" err="1" smtClean="0"/>
              <a:t>Complementar</a:t>
            </a:r>
            <a:r>
              <a:rPr lang="en-US" dirty="0" smtClean="0"/>
              <a:t> nº 101/2000, Art. 53, III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2326640"/>
          <a:ext cx="5548330" cy="1416050"/>
        </p:xfrm>
        <a:graphic>
          <a:graphicData uri="http://schemas.openxmlformats.org/drawingml/2006/table">
            <a:tbl>
              <a:tblPr/>
              <a:tblGrid>
                <a:gridCol w="4012667"/>
                <a:gridCol w="15356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Resultado Primário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Até Quadrimestre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Receitas Fiscais (A)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5.260.940,36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Despesas Fiscais (B)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5.347.089,74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(A-B) = Resultado Primário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-86.149,38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285852" y="3929066"/>
          <a:ext cx="6096000" cy="1684026"/>
        </p:xfrm>
        <a:graphic>
          <a:graphicData uri="http://schemas.openxmlformats.org/drawingml/2006/table">
            <a:tbl>
              <a:tblPr/>
              <a:tblGrid>
                <a:gridCol w="4876800"/>
                <a:gridCol w="1219200"/>
              </a:tblGrid>
              <a:tr h="56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Discriminação da Meta Fiscal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Valor Corrente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Meta Fiscal do Resultado Primário Prevista na LDO para o Exercício de Referência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447.932,50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Meta Fiscal do Resultado Primário Realizada Até o quadrimestre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-86.149,38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52" y="571480"/>
            <a:ext cx="71438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META FISCAL DO RESULTADO NOMINAL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28662" y="1071547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Lei Complementar nº 101/2000, Art. 53, III LRF, Art. 53 - Acompanharão o Relatório Resumido demonstrativos relativos a: III - resultados nominal e primário;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50813" y="3223559"/>
            <a:ext cx="2423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/>
              <a:t> </a:t>
            </a:r>
            <a:endParaRPr lang="pt-BR" dirty="0"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2214554"/>
          <a:ext cx="8001056" cy="397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6219"/>
                <a:gridCol w="2218821"/>
                <a:gridCol w="957355"/>
                <a:gridCol w="1328661"/>
              </a:tblGrid>
              <a:tr h="200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Dívida Fiscal Liquida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Saldo em </a:t>
                      </a:r>
                      <a:r>
                        <a:rPr lang="pt-BR" sz="1200" dirty="0" smtClean="0">
                          <a:effectLst/>
                        </a:rPr>
                        <a:t>31/12/2019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Saldo em </a:t>
                      </a:r>
                      <a:r>
                        <a:rPr lang="pt-BR" sz="1200" dirty="0" smtClean="0">
                          <a:effectLst/>
                        </a:rPr>
                        <a:t>30/04/2020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Dívida Consolidada (I)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1.669.748,37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2.031.738,94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Deduções (II)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4.022.834,42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4.196.846,90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Disponibilidades de Caixa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4.014.804,17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4.188.816,65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Disponibilidade</a:t>
                      </a:r>
                      <a:r>
                        <a:rPr lang="pt-BR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 caixa Bruto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4.222.843,18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4.517.278,71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(-) Restos a Pagar Processados ( exceto Precatórios)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208.039,01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328.462,06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Demais Haveres Financeiros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8.030,25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8.030,25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DÍVIDA CONSOLIDADA LÍQUIDA (III)= (I-II)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-2.353.086,05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-2.165.107,96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Receitas de Privatizações (IV)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Passivos Reconhecidos (v)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1.166.528,37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1.031.738,94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Despesa Fiscal Líquida (VI)= (III+IV-V)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-1.186.557,68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-1.031.738,94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RESULTADO NOMINAL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134.789,43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88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DISCRIMINAÇÃO DA META FISCAL 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 Corrente 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Meta Fiscal de Resultado Nominal Fixada no Anexo de Metas Fiscais da LDO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</a:rPr>
                        <a:t>          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71435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>
                <a:latin typeface="Arial" pitchFamily="34" charset="0"/>
                <a:cs typeface="Arial" pitchFamily="34" charset="0"/>
              </a:rPr>
              <a:t>APLICAÇÃO DE RECURSOS EM AÇÕES E SERVIÇOS PÚBLICOS DE SAÚDE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ADCT, Art. 77, III e Emenda Constitucional n°29 de 13/09/2000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7" y="1691116"/>
            <a:ext cx="8001056" cy="3095206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4958919"/>
          <a:ext cx="8072494" cy="1470478"/>
        </p:xfrm>
        <a:graphic>
          <a:graphicData uri="http://schemas.openxmlformats.org/drawingml/2006/table">
            <a:tbl>
              <a:tblPr/>
              <a:tblGrid>
                <a:gridCol w="6457996"/>
                <a:gridCol w="1614498"/>
              </a:tblGrid>
              <a:tr h="23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Receita bruta de Impostos e Transferências (I)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4.253.852,62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Despesas por função/</a:t>
                      </a:r>
                      <a:r>
                        <a:rPr lang="pt-BR" sz="1000" b="1" dirty="0" err="1">
                          <a:latin typeface="Arial"/>
                          <a:ea typeface="Times New Roman"/>
                        </a:rPr>
                        <a:t>subfunção</a:t>
                      </a:r>
                      <a:r>
                        <a:rPr lang="pt-BR" sz="1000" b="1" dirty="0">
                          <a:latin typeface="Arial"/>
                          <a:ea typeface="Times New Roman"/>
                        </a:rPr>
                        <a:t> (II)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1.178.679,66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Deduções (III)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469.595,26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Despesas para efeito de cálculo (IV) = (II-III)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709.084,40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Mínimo a ser aplicado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638.077,88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Aplicado à maior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71.006,52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Percentual aplicado = (IV) / (I) x 100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16,67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785795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>
                <a:latin typeface="Arial" pitchFamily="34" charset="0"/>
                <a:cs typeface="Arial" pitchFamily="34" charset="0"/>
              </a:rPr>
              <a:t>APLICAÇÃO DE RECURSOS EM AÇÕES E SERVIÇOS PÚBLICOS DE SAÚDE</a:t>
            </a:r>
          </a:p>
          <a:p>
            <a:pPr algn="ctr"/>
            <a:r>
              <a:rPr lang="pt-BR" b="1" cap="all" dirty="0" smtClean="0">
                <a:latin typeface="Arial" pitchFamily="34" charset="0"/>
                <a:cs typeface="Arial" pitchFamily="34" charset="0"/>
              </a:rPr>
              <a:t>COMPARATIVO ANOS ANTERIORES</a:t>
            </a:r>
          </a:p>
        </p:txBody>
      </p:sp>
      <p:pic>
        <p:nvPicPr>
          <p:cNvPr id="6146" name="Picture 2" descr="C:\Users\Projetos\Desktop\anexo01ExercicioAnterior-pm_matos_costa2020-05-22T13_27_16.905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8215370" cy="367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857232"/>
            <a:ext cx="8286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APLICAÇÃO DE RECURSOS NA</a:t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MANUT. E DESENVOLVIMENTO DO ENSINO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43042" y="1785926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Constituição Federal, Art. 212 e LDB, Art. 72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1472" y="4929197"/>
          <a:ext cx="8072494" cy="1849824"/>
        </p:xfrm>
        <a:graphic>
          <a:graphicData uri="http://schemas.openxmlformats.org/drawingml/2006/table">
            <a:tbl>
              <a:tblPr/>
              <a:tblGrid>
                <a:gridCol w="6341751"/>
                <a:gridCol w="1730743"/>
              </a:tblGrid>
              <a:tr h="22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Receita bruta de Impostos e Transferências (I)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4.253.852,62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Despesas por função/</a:t>
                      </a:r>
                      <a:r>
                        <a:rPr lang="pt-BR" sz="1200" b="1" dirty="0" err="1">
                          <a:latin typeface="Arial"/>
                          <a:ea typeface="Times New Roman"/>
                        </a:rPr>
                        <a:t>subfunção</a:t>
                      </a:r>
                      <a:r>
                        <a:rPr lang="pt-BR" sz="1200" b="1" dirty="0">
                          <a:latin typeface="Arial"/>
                          <a:ea typeface="Times New Roman"/>
                        </a:rPr>
                        <a:t> (II)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768.789,05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Deduções (III)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94.348,15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Resultado líquido da transf. do FUNDEB (IV)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-314.878,94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Despesas para efeito de cálculo (V) = (II-III-IV)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989.319,84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Mínimo a ser aplicado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1.063.463,12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Aplicado à Menor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-74.143,28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Percentual aplicado = (V) / (I) x 100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23,26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52290" marR="52290" marT="10458" marB="104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7" y="1691116"/>
            <a:ext cx="7643867" cy="309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78579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APLICAÇÃO DE RECURSOS NA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MANUT. E DESENVOLVIMENTO DO ENSINO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COMPARATIVO ANOS ANTERIORES 25%-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Projetos\Desktop\anexo02ExercicioAnterior-pm_matos_costa2020-05-22T13_30_22.89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4296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78579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APLICAÇÃO DE 60% DOS RECURSOS DO FUNDEB NA REMUNERAÇÃO DOS PROFISSIONAIS DO MAGISTÉRIO DA EDUCAÇÃO BÁSICA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5786" y="207167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ADCT, Art. 60, XII, MP 339/2006, EC 53/2006 e Lei Federal n°9.424/96</a:t>
            </a:r>
            <a:endParaRPr lang="pt-BR" b="1" dirty="0"/>
          </a:p>
        </p:txBody>
      </p:sp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8143932" cy="2357454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348" y="5000637"/>
          <a:ext cx="7429552" cy="1357320"/>
        </p:xfrm>
        <a:graphic>
          <a:graphicData uri="http://schemas.openxmlformats.org/drawingml/2006/table">
            <a:tbl>
              <a:tblPr/>
              <a:tblGrid>
                <a:gridCol w="4551345"/>
                <a:gridCol w="2878207"/>
              </a:tblGrid>
              <a:tr h="23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Receita do FUNDEB (I)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559.681,35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Despesas (II)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326.914,87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Mínimo a ser Aplicado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>
                          <a:latin typeface="Arial"/>
                          <a:ea typeface="Times New Roman"/>
                        </a:rPr>
                        <a:t>335.808,84</a:t>
                      </a:r>
                      <a:r>
                        <a:rPr lang="pt-BR" sz="10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Aplicado à Menor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>
                          <a:latin typeface="Arial"/>
                          <a:ea typeface="Times New Roman"/>
                        </a:rPr>
                        <a:t>-8.893,97</a:t>
                      </a:r>
                      <a:r>
                        <a:rPr lang="pt-BR" sz="10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Percentual Aplicado = (II) / (I) x 100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58,41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857233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APLICAÇÃO DE 60% DOS RECURSOS DO FUNDEB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COMPARATIVO ANOS ANTERIORES </a:t>
            </a:r>
            <a:endParaRPr lang="pt-BR" dirty="0"/>
          </a:p>
        </p:txBody>
      </p:sp>
      <p:pic>
        <p:nvPicPr>
          <p:cNvPr id="8194" name="Picture 2" descr="C:\Users\Projetos\Desktop\anexo04ExercicioAnterior-pm_matos_costa2020-05-22T13_32_22.143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49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785795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DESPESAS COM PESSOAL DO PODER EXECUTIVO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5786" y="164305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Constituição Federal, Art. 169,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caput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Lei Complementar n°101/2000, Art. 19, III e Art. 20, III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57224" y="4736800"/>
          <a:ext cx="7500990" cy="1406843"/>
        </p:xfrm>
        <a:graphic>
          <a:graphicData uri="http://schemas.openxmlformats.org/drawingml/2006/table">
            <a:tbl>
              <a:tblPr/>
              <a:tblGrid>
                <a:gridCol w="6000792"/>
                <a:gridCol w="1500198"/>
              </a:tblGrid>
              <a:tr h="168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Receita Corrente Líquida Arrecadada nos Últimos 12 (doze) Meses (I)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>
                          <a:latin typeface="Arial"/>
                          <a:ea typeface="Times New Roman"/>
                        </a:rPr>
                        <a:t>15.560.504,30</a:t>
                      </a:r>
                      <a:r>
                        <a:rPr lang="pt-BR" sz="12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Despesa Líquida com Pessoal Realizada nos Últimos 12 (doze) Meses (II)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</a:rPr>
                        <a:t>7.586.734,21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</a:rPr>
                        <a:t> </a:t>
                      </a:r>
                      <a:endParaRPr lang="pt-BR" sz="12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Limite Prudencial - 51,30%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</a:rPr>
                        <a:t>7.982.538,70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</a:rPr>
                        <a:t> </a:t>
                      </a:r>
                      <a:endParaRPr lang="pt-BR" sz="12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Limite Máximo - 54,00%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</a:rPr>
                        <a:t>8.402.674,32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</a:rPr>
                        <a:t> </a:t>
                      </a:r>
                      <a:endParaRPr lang="pt-BR" sz="12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b="1" dirty="0">
                          <a:latin typeface="Arial"/>
                          <a:ea typeface="Times New Roman"/>
                        </a:rPr>
                        <a:t>Percentual aplicado = (II) / (I) x 100</a:t>
                      </a:r>
                      <a:r>
                        <a:rPr lang="pt-BR" sz="12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</a:rPr>
                        <a:t>48,74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</a:rPr>
                        <a:t> </a:t>
                      </a:r>
                      <a:endParaRPr lang="pt-BR" sz="12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7" y="1691116"/>
            <a:ext cx="8286808" cy="288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642918"/>
            <a:ext cx="4786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DESPESAS COM PESSOAL DO PODER LEGISLATIVO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5786" y="1500174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Constituição Federal, Art. 169,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caput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Lei Complementar n°101/2000, Art. 19, III e Art. 20, III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1538" y="5214949"/>
          <a:ext cx="7286676" cy="1065012"/>
        </p:xfrm>
        <a:graphic>
          <a:graphicData uri="http://schemas.openxmlformats.org/drawingml/2006/table">
            <a:tbl>
              <a:tblPr/>
              <a:tblGrid>
                <a:gridCol w="5829341"/>
                <a:gridCol w="1457335"/>
              </a:tblGrid>
              <a:tr h="23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Receita Corrente Líquida Arrecadada nos Últimos 12 (doze) Meses (I)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15.560.504,30</a:t>
                      </a:r>
                      <a:r>
                        <a:rPr lang="pt-BR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Despesa Líquida com Pessoal Realizada nos Últimos 12 (doze) Meses (II)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617.068,44</a:t>
                      </a:r>
                      <a:r>
                        <a:rPr lang="pt-BR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Limite Prudencial - 5,70%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904.048,75</a:t>
                      </a:r>
                      <a:r>
                        <a:rPr lang="pt-BR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Limite Máximo - 6,00%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951.630,26</a:t>
                      </a:r>
                      <a:r>
                        <a:rPr lang="pt-BR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Percentual aplicado = (II) / (I) x 100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3,97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5" y="2357430"/>
            <a:ext cx="8215369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857232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ORÇAMENTO DE  RECEITAS  2020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214678" y="3214686"/>
            <a:ext cx="5786329" cy="3389172"/>
            <a:chOff x="4675" y="3391"/>
            <a:chExt cx="7442" cy="4903"/>
          </a:xfrm>
        </p:grpSpPr>
        <p:pic>
          <p:nvPicPr>
            <p:cNvPr id="4" name="Picture 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5" y="3391"/>
              <a:ext cx="7092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2"/>
            <p:cNvSpPr>
              <a:spLocks/>
            </p:cNvSpPr>
            <p:nvPr/>
          </p:nvSpPr>
          <p:spPr bwMode="auto">
            <a:xfrm>
              <a:off x="5337" y="3684"/>
              <a:ext cx="6443" cy="2268"/>
            </a:xfrm>
            <a:custGeom>
              <a:avLst/>
              <a:gdLst/>
              <a:ahLst/>
              <a:cxnLst>
                <a:cxn ang="0">
                  <a:pos x="4" y="2257"/>
                </a:cxn>
                <a:cxn ang="0">
                  <a:pos x="84" y="2056"/>
                </a:cxn>
                <a:cxn ang="0">
                  <a:pos x="177" y="1861"/>
                </a:cxn>
                <a:cxn ang="0">
                  <a:pos x="280" y="1673"/>
                </a:cxn>
                <a:cxn ang="0">
                  <a:pos x="395" y="1493"/>
                </a:cxn>
                <a:cxn ang="0">
                  <a:pos x="521" y="1321"/>
                </a:cxn>
                <a:cxn ang="0">
                  <a:pos x="657" y="1157"/>
                </a:cxn>
                <a:cxn ang="0">
                  <a:pos x="803" y="1002"/>
                </a:cxn>
                <a:cxn ang="0">
                  <a:pos x="958" y="856"/>
                </a:cxn>
                <a:cxn ang="0">
                  <a:pos x="1122" y="720"/>
                </a:cxn>
                <a:cxn ang="0">
                  <a:pos x="1295" y="594"/>
                </a:cxn>
                <a:cxn ang="0">
                  <a:pos x="1475" y="479"/>
                </a:cxn>
                <a:cxn ang="0">
                  <a:pos x="1662" y="375"/>
                </a:cxn>
                <a:cxn ang="0">
                  <a:pos x="1857" y="283"/>
                </a:cxn>
                <a:cxn ang="0">
                  <a:pos x="2058" y="203"/>
                </a:cxn>
                <a:cxn ang="0">
                  <a:pos x="2265" y="135"/>
                </a:cxn>
                <a:cxn ang="0">
                  <a:pos x="2478" y="81"/>
                </a:cxn>
                <a:cxn ang="0">
                  <a:pos x="2696" y="40"/>
                </a:cxn>
                <a:cxn ang="0">
                  <a:pos x="2918" y="13"/>
                </a:cxn>
                <a:cxn ang="0">
                  <a:pos x="3145" y="1"/>
                </a:cxn>
                <a:cxn ang="0">
                  <a:pos x="3374" y="3"/>
                </a:cxn>
                <a:cxn ang="0">
                  <a:pos x="3599" y="21"/>
                </a:cxn>
                <a:cxn ang="0">
                  <a:pos x="3820" y="52"/>
                </a:cxn>
                <a:cxn ang="0">
                  <a:pos x="4036" y="98"/>
                </a:cxn>
                <a:cxn ang="0">
                  <a:pos x="4247" y="156"/>
                </a:cxn>
                <a:cxn ang="0">
                  <a:pos x="4452" y="228"/>
                </a:cxn>
                <a:cxn ang="0">
                  <a:pos x="4651" y="312"/>
                </a:cxn>
                <a:cxn ang="0">
                  <a:pos x="4844" y="409"/>
                </a:cxn>
                <a:cxn ang="0">
                  <a:pos x="5029" y="516"/>
                </a:cxn>
                <a:cxn ang="0">
                  <a:pos x="5207" y="635"/>
                </a:cxn>
                <a:cxn ang="0">
                  <a:pos x="5376" y="764"/>
                </a:cxn>
                <a:cxn ang="0">
                  <a:pos x="5537" y="903"/>
                </a:cxn>
                <a:cxn ang="0">
                  <a:pos x="5689" y="1052"/>
                </a:cxn>
                <a:cxn ang="0">
                  <a:pos x="5832" y="1211"/>
                </a:cxn>
                <a:cxn ang="0">
                  <a:pos x="5965" y="1377"/>
                </a:cxn>
                <a:cxn ang="0">
                  <a:pos x="6087" y="1552"/>
                </a:cxn>
                <a:cxn ang="0">
                  <a:pos x="6183" y="1709"/>
                </a:cxn>
                <a:cxn ang="0">
                  <a:pos x="3070" y="1715"/>
                </a:cxn>
                <a:cxn ang="0">
                  <a:pos x="2849" y="1749"/>
                </a:cxn>
                <a:cxn ang="0">
                  <a:pos x="2639" y="1810"/>
                </a:cxn>
                <a:cxn ang="0">
                  <a:pos x="2441" y="1896"/>
                </a:cxn>
                <a:cxn ang="0">
                  <a:pos x="2257" y="2006"/>
                </a:cxn>
                <a:cxn ang="0">
                  <a:pos x="2089" y="2137"/>
                </a:cxn>
                <a:cxn ang="0">
                  <a:pos x="1956" y="2268"/>
                </a:cxn>
                <a:cxn ang="0">
                  <a:pos x="4454" y="2235"/>
                </a:cxn>
                <a:cxn ang="0">
                  <a:pos x="4298" y="2091"/>
                </a:cxn>
                <a:cxn ang="0">
                  <a:pos x="4124" y="1967"/>
                </a:cxn>
                <a:cxn ang="0">
                  <a:pos x="3936" y="1865"/>
                </a:cxn>
                <a:cxn ang="0">
                  <a:pos x="3734" y="1787"/>
                </a:cxn>
                <a:cxn ang="0">
                  <a:pos x="3520" y="1735"/>
                </a:cxn>
                <a:cxn ang="0">
                  <a:pos x="3297" y="1710"/>
                </a:cxn>
                <a:cxn ang="0">
                  <a:pos x="6198" y="1735"/>
                </a:cxn>
                <a:cxn ang="0">
                  <a:pos x="6298" y="1925"/>
                </a:cxn>
                <a:cxn ang="0">
                  <a:pos x="6386" y="2122"/>
                </a:cxn>
                <a:cxn ang="0">
                  <a:pos x="6442" y="2268"/>
                </a:cxn>
              </a:cxnLst>
              <a:rect l="0" t="0" r="r" b="b"/>
              <a:pathLst>
                <a:path w="6443" h="2268">
                  <a:moveTo>
                    <a:pt x="1956" y="2268"/>
                  </a:moveTo>
                  <a:lnTo>
                    <a:pt x="0" y="2268"/>
                  </a:lnTo>
                  <a:lnTo>
                    <a:pt x="4" y="2257"/>
                  </a:lnTo>
                  <a:lnTo>
                    <a:pt x="30" y="2189"/>
                  </a:lnTo>
                  <a:lnTo>
                    <a:pt x="56" y="2122"/>
                  </a:lnTo>
                  <a:lnTo>
                    <a:pt x="84" y="2056"/>
                  </a:lnTo>
                  <a:lnTo>
                    <a:pt x="114" y="1990"/>
                  </a:lnTo>
                  <a:lnTo>
                    <a:pt x="145" y="1925"/>
                  </a:lnTo>
                  <a:lnTo>
                    <a:pt x="177" y="1861"/>
                  </a:lnTo>
                  <a:lnTo>
                    <a:pt x="210" y="1798"/>
                  </a:lnTo>
                  <a:lnTo>
                    <a:pt x="245" y="1735"/>
                  </a:lnTo>
                  <a:lnTo>
                    <a:pt x="280" y="1673"/>
                  </a:lnTo>
                  <a:lnTo>
                    <a:pt x="318" y="1612"/>
                  </a:lnTo>
                  <a:lnTo>
                    <a:pt x="356" y="1552"/>
                  </a:lnTo>
                  <a:lnTo>
                    <a:pt x="395" y="1493"/>
                  </a:lnTo>
                  <a:lnTo>
                    <a:pt x="436" y="1435"/>
                  </a:lnTo>
                  <a:lnTo>
                    <a:pt x="478" y="1377"/>
                  </a:lnTo>
                  <a:lnTo>
                    <a:pt x="521" y="1321"/>
                  </a:lnTo>
                  <a:lnTo>
                    <a:pt x="565" y="1265"/>
                  </a:lnTo>
                  <a:lnTo>
                    <a:pt x="611" y="1211"/>
                  </a:lnTo>
                  <a:lnTo>
                    <a:pt x="657" y="1157"/>
                  </a:lnTo>
                  <a:lnTo>
                    <a:pt x="705" y="1104"/>
                  </a:lnTo>
                  <a:lnTo>
                    <a:pt x="753" y="1052"/>
                  </a:lnTo>
                  <a:lnTo>
                    <a:pt x="803" y="1002"/>
                  </a:lnTo>
                  <a:lnTo>
                    <a:pt x="854" y="952"/>
                  </a:lnTo>
                  <a:lnTo>
                    <a:pt x="906" y="903"/>
                  </a:lnTo>
                  <a:lnTo>
                    <a:pt x="958" y="856"/>
                  </a:lnTo>
                  <a:lnTo>
                    <a:pt x="1012" y="809"/>
                  </a:lnTo>
                  <a:lnTo>
                    <a:pt x="1067" y="764"/>
                  </a:lnTo>
                  <a:lnTo>
                    <a:pt x="1122" y="720"/>
                  </a:lnTo>
                  <a:lnTo>
                    <a:pt x="1179" y="677"/>
                  </a:lnTo>
                  <a:lnTo>
                    <a:pt x="1236" y="635"/>
                  </a:lnTo>
                  <a:lnTo>
                    <a:pt x="1295" y="594"/>
                  </a:lnTo>
                  <a:lnTo>
                    <a:pt x="1354" y="555"/>
                  </a:lnTo>
                  <a:lnTo>
                    <a:pt x="1414" y="516"/>
                  </a:lnTo>
                  <a:lnTo>
                    <a:pt x="1475" y="479"/>
                  </a:lnTo>
                  <a:lnTo>
                    <a:pt x="1537" y="443"/>
                  </a:lnTo>
                  <a:lnTo>
                    <a:pt x="1599" y="409"/>
                  </a:lnTo>
                  <a:lnTo>
                    <a:pt x="1662" y="375"/>
                  </a:lnTo>
                  <a:lnTo>
                    <a:pt x="1727" y="343"/>
                  </a:lnTo>
                  <a:lnTo>
                    <a:pt x="1791" y="312"/>
                  </a:lnTo>
                  <a:lnTo>
                    <a:pt x="1857" y="283"/>
                  </a:lnTo>
                  <a:lnTo>
                    <a:pt x="1923" y="255"/>
                  </a:lnTo>
                  <a:lnTo>
                    <a:pt x="1991" y="228"/>
                  </a:lnTo>
                  <a:lnTo>
                    <a:pt x="2058" y="203"/>
                  </a:lnTo>
                  <a:lnTo>
                    <a:pt x="2127" y="179"/>
                  </a:lnTo>
                  <a:lnTo>
                    <a:pt x="2196" y="156"/>
                  </a:lnTo>
                  <a:lnTo>
                    <a:pt x="2265" y="135"/>
                  </a:lnTo>
                  <a:lnTo>
                    <a:pt x="2336" y="116"/>
                  </a:lnTo>
                  <a:lnTo>
                    <a:pt x="2407" y="98"/>
                  </a:lnTo>
                  <a:lnTo>
                    <a:pt x="2478" y="81"/>
                  </a:lnTo>
                  <a:lnTo>
                    <a:pt x="2550" y="66"/>
                  </a:lnTo>
                  <a:lnTo>
                    <a:pt x="2623" y="52"/>
                  </a:lnTo>
                  <a:lnTo>
                    <a:pt x="2696" y="40"/>
                  </a:lnTo>
                  <a:lnTo>
                    <a:pt x="2770" y="30"/>
                  </a:lnTo>
                  <a:lnTo>
                    <a:pt x="2844" y="21"/>
                  </a:lnTo>
                  <a:lnTo>
                    <a:pt x="2918" y="13"/>
                  </a:lnTo>
                  <a:lnTo>
                    <a:pt x="2994" y="7"/>
                  </a:lnTo>
                  <a:lnTo>
                    <a:pt x="3069" y="3"/>
                  </a:lnTo>
                  <a:lnTo>
                    <a:pt x="3145" y="1"/>
                  </a:lnTo>
                  <a:lnTo>
                    <a:pt x="3221" y="0"/>
                  </a:lnTo>
                  <a:lnTo>
                    <a:pt x="3298" y="1"/>
                  </a:lnTo>
                  <a:lnTo>
                    <a:pt x="3374" y="3"/>
                  </a:lnTo>
                  <a:lnTo>
                    <a:pt x="3449" y="7"/>
                  </a:lnTo>
                  <a:lnTo>
                    <a:pt x="3524" y="13"/>
                  </a:lnTo>
                  <a:lnTo>
                    <a:pt x="3599" y="21"/>
                  </a:lnTo>
                  <a:lnTo>
                    <a:pt x="3673" y="30"/>
                  </a:lnTo>
                  <a:lnTo>
                    <a:pt x="3747" y="40"/>
                  </a:lnTo>
                  <a:lnTo>
                    <a:pt x="3820" y="52"/>
                  </a:lnTo>
                  <a:lnTo>
                    <a:pt x="3893" y="66"/>
                  </a:lnTo>
                  <a:lnTo>
                    <a:pt x="3965" y="81"/>
                  </a:lnTo>
                  <a:lnTo>
                    <a:pt x="4036" y="98"/>
                  </a:lnTo>
                  <a:lnTo>
                    <a:pt x="4107" y="116"/>
                  </a:lnTo>
                  <a:lnTo>
                    <a:pt x="4177" y="135"/>
                  </a:lnTo>
                  <a:lnTo>
                    <a:pt x="4247" y="156"/>
                  </a:lnTo>
                  <a:lnTo>
                    <a:pt x="4316" y="179"/>
                  </a:lnTo>
                  <a:lnTo>
                    <a:pt x="4385" y="203"/>
                  </a:lnTo>
                  <a:lnTo>
                    <a:pt x="4452" y="228"/>
                  </a:lnTo>
                  <a:lnTo>
                    <a:pt x="4519" y="255"/>
                  </a:lnTo>
                  <a:lnTo>
                    <a:pt x="4586" y="283"/>
                  </a:lnTo>
                  <a:lnTo>
                    <a:pt x="4651" y="312"/>
                  </a:lnTo>
                  <a:lnTo>
                    <a:pt x="4716" y="343"/>
                  </a:lnTo>
                  <a:lnTo>
                    <a:pt x="4780" y="375"/>
                  </a:lnTo>
                  <a:lnTo>
                    <a:pt x="4844" y="409"/>
                  </a:lnTo>
                  <a:lnTo>
                    <a:pt x="4906" y="443"/>
                  </a:lnTo>
                  <a:lnTo>
                    <a:pt x="4968" y="479"/>
                  </a:lnTo>
                  <a:lnTo>
                    <a:pt x="5029" y="516"/>
                  </a:lnTo>
                  <a:lnTo>
                    <a:pt x="5089" y="555"/>
                  </a:lnTo>
                  <a:lnTo>
                    <a:pt x="5148" y="594"/>
                  </a:lnTo>
                  <a:lnTo>
                    <a:pt x="5207" y="635"/>
                  </a:lnTo>
                  <a:lnTo>
                    <a:pt x="5264" y="677"/>
                  </a:lnTo>
                  <a:lnTo>
                    <a:pt x="5321" y="720"/>
                  </a:lnTo>
                  <a:lnTo>
                    <a:pt x="5376" y="764"/>
                  </a:lnTo>
                  <a:lnTo>
                    <a:pt x="5431" y="809"/>
                  </a:lnTo>
                  <a:lnTo>
                    <a:pt x="5485" y="856"/>
                  </a:lnTo>
                  <a:lnTo>
                    <a:pt x="5537" y="903"/>
                  </a:lnTo>
                  <a:lnTo>
                    <a:pt x="5589" y="952"/>
                  </a:lnTo>
                  <a:lnTo>
                    <a:pt x="5640" y="1002"/>
                  </a:lnTo>
                  <a:lnTo>
                    <a:pt x="5689" y="1052"/>
                  </a:lnTo>
                  <a:lnTo>
                    <a:pt x="5738" y="1104"/>
                  </a:lnTo>
                  <a:lnTo>
                    <a:pt x="5786" y="1157"/>
                  </a:lnTo>
                  <a:lnTo>
                    <a:pt x="5832" y="1211"/>
                  </a:lnTo>
                  <a:lnTo>
                    <a:pt x="5877" y="1265"/>
                  </a:lnTo>
                  <a:lnTo>
                    <a:pt x="5922" y="1321"/>
                  </a:lnTo>
                  <a:lnTo>
                    <a:pt x="5965" y="1377"/>
                  </a:lnTo>
                  <a:lnTo>
                    <a:pt x="6007" y="1435"/>
                  </a:lnTo>
                  <a:lnTo>
                    <a:pt x="6047" y="1493"/>
                  </a:lnTo>
                  <a:lnTo>
                    <a:pt x="6087" y="1552"/>
                  </a:lnTo>
                  <a:lnTo>
                    <a:pt x="6125" y="1612"/>
                  </a:lnTo>
                  <a:lnTo>
                    <a:pt x="6162" y="1673"/>
                  </a:lnTo>
                  <a:lnTo>
                    <a:pt x="6183" y="1709"/>
                  </a:lnTo>
                  <a:lnTo>
                    <a:pt x="3221" y="1709"/>
                  </a:lnTo>
                  <a:lnTo>
                    <a:pt x="3145" y="1710"/>
                  </a:lnTo>
                  <a:lnTo>
                    <a:pt x="3070" y="1715"/>
                  </a:lnTo>
                  <a:lnTo>
                    <a:pt x="2995" y="1724"/>
                  </a:lnTo>
                  <a:lnTo>
                    <a:pt x="2922" y="1735"/>
                  </a:lnTo>
                  <a:lnTo>
                    <a:pt x="2849" y="1749"/>
                  </a:lnTo>
                  <a:lnTo>
                    <a:pt x="2778" y="1767"/>
                  </a:lnTo>
                  <a:lnTo>
                    <a:pt x="2708" y="1787"/>
                  </a:lnTo>
                  <a:lnTo>
                    <a:pt x="2639" y="1810"/>
                  </a:lnTo>
                  <a:lnTo>
                    <a:pt x="2572" y="1836"/>
                  </a:lnTo>
                  <a:lnTo>
                    <a:pt x="2506" y="1865"/>
                  </a:lnTo>
                  <a:lnTo>
                    <a:pt x="2441" y="1896"/>
                  </a:lnTo>
                  <a:lnTo>
                    <a:pt x="2378" y="1930"/>
                  </a:lnTo>
                  <a:lnTo>
                    <a:pt x="2317" y="1967"/>
                  </a:lnTo>
                  <a:lnTo>
                    <a:pt x="2257" y="2006"/>
                  </a:lnTo>
                  <a:lnTo>
                    <a:pt x="2199" y="2047"/>
                  </a:lnTo>
                  <a:lnTo>
                    <a:pt x="2143" y="2091"/>
                  </a:lnTo>
                  <a:lnTo>
                    <a:pt x="2089" y="2137"/>
                  </a:lnTo>
                  <a:lnTo>
                    <a:pt x="2037" y="2185"/>
                  </a:lnTo>
                  <a:lnTo>
                    <a:pt x="1986" y="2235"/>
                  </a:lnTo>
                  <a:lnTo>
                    <a:pt x="1956" y="2268"/>
                  </a:lnTo>
                  <a:close/>
                  <a:moveTo>
                    <a:pt x="6442" y="2268"/>
                  </a:moveTo>
                  <a:lnTo>
                    <a:pt x="4485" y="2268"/>
                  </a:lnTo>
                  <a:lnTo>
                    <a:pt x="4454" y="2235"/>
                  </a:lnTo>
                  <a:lnTo>
                    <a:pt x="4404" y="2185"/>
                  </a:lnTo>
                  <a:lnTo>
                    <a:pt x="4352" y="2137"/>
                  </a:lnTo>
                  <a:lnTo>
                    <a:pt x="4298" y="2091"/>
                  </a:lnTo>
                  <a:lnTo>
                    <a:pt x="4242" y="2047"/>
                  </a:lnTo>
                  <a:lnTo>
                    <a:pt x="4184" y="2006"/>
                  </a:lnTo>
                  <a:lnTo>
                    <a:pt x="4124" y="1967"/>
                  </a:lnTo>
                  <a:lnTo>
                    <a:pt x="4063" y="1930"/>
                  </a:lnTo>
                  <a:lnTo>
                    <a:pt x="4000" y="1896"/>
                  </a:lnTo>
                  <a:lnTo>
                    <a:pt x="3936" y="1865"/>
                  </a:lnTo>
                  <a:lnTo>
                    <a:pt x="3870" y="1836"/>
                  </a:lnTo>
                  <a:lnTo>
                    <a:pt x="3802" y="1810"/>
                  </a:lnTo>
                  <a:lnTo>
                    <a:pt x="3734" y="1787"/>
                  </a:lnTo>
                  <a:lnTo>
                    <a:pt x="3664" y="1767"/>
                  </a:lnTo>
                  <a:lnTo>
                    <a:pt x="3593" y="1749"/>
                  </a:lnTo>
                  <a:lnTo>
                    <a:pt x="3520" y="1735"/>
                  </a:lnTo>
                  <a:lnTo>
                    <a:pt x="3447" y="1724"/>
                  </a:lnTo>
                  <a:lnTo>
                    <a:pt x="3373" y="1715"/>
                  </a:lnTo>
                  <a:lnTo>
                    <a:pt x="3297" y="1710"/>
                  </a:lnTo>
                  <a:lnTo>
                    <a:pt x="3221" y="1709"/>
                  </a:lnTo>
                  <a:lnTo>
                    <a:pt x="6183" y="1709"/>
                  </a:lnTo>
                  <a:lnTo>
                    <a:pt x="6198" y="1735"/>
                  </a:lnTo>
                  <a:lnTo>
                    <a:pt x="6233" y="1798"/>
                  </a:lnTo>
                  <a:lnTo>
                    <a:pt x="6266" y="1861"/>
                  </a:lnTo>
                  <a:lnTo>
                    <a:pt x="6298" y="1925"/>
                  </a:lnTo>
                  <a:lnTo>
                    <a:pt x="6329" y="1990"/>
                  </a:lnTo>
                  <a:lnTo>
                    <a:pt x="6358" y="2056"/>
                  </a:lnTo>
                  <a:lnTo>
                    <a:pt x="6386" y="2122"/>
                  </a:lnTo>
                  <a:lnTo>
                    <a:pt x="6413" y="2189"/>
                  </a:lnTo>
                  <a:lnTo>
                    <a:pt x="6439" y="2257"/>
                  </a:lnTo>
                  <a:lnTo>
                    <a:pt x="6442" y="2268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AutoShape 83"/>
            <p:cNvSpPr>
              <a:spLocks/>
            </p:cNvSpPr>
            <p:nvPr/>
          </p:nvSpPr>
          <p:spPr bwMode="auto">
            <a:xfrm>
              <a:off x="5330" y="3676"/>
              <a:ext cx="6456" cy="2276"/>
            </a:xfrm>
            <a:custGeom>
              <a:avLst/>
              <a:gdLst/>
              <a:ahLst/>
              <a:cxnLst>
                <a:cxn ang="0">
                  <a:pos x="69" y="2093"/>
                </a:cxn>
                <a:cxn ang="0">
                  <a:pos x="386" y="1512"/>
                </a:cxn>
                <a:cxn ang="0">
                  <a:pos x="803" y="1003"/>
                </a:cxn>
                <a:cxn ang="0">
                  <a:pos x="1312" y="585"/>
                </a:cxn>
                <a:cxn ang="0">
                  <a:pos x="1893" y="269"/>
                </a:cxn>
                <a:cxn ang="0">
                  <a:pos x="2536" y="69"/>
                </a:cxn>
                <a:cxn ang="0">
                  <a:pos x="3227" y="0"/>
                </a:cxn>
                <a:cxn ang="0">
                  <a:pos x="3052" y="19"/>
                </a:cxn>
                <a:cxn ang="0">
                  <a:pos x="2375" y="122"/>
                </a:cxn>
                <a:cxn ang="0">
                  <a:pos x="1747" y="350"/>
                </a:cxn>
                <a:cxn ang="0">
                  <a:pos x="1185" y="693"/>
                </a:cxn>
                <a:cxn ang="0">
                  <a:pos x="700" y="1133"/>
                </a:cxn>
                <a:cxn ang="0">
                  <a:pos x="309" y="1658"/>
                </a:cxn>
                <a:cxn ang="0">
                  <a:pos x="21" y="2253"/>
                </a:cxn>
                <a:cxn ang="0">
                  <a:pos x="6434" y="2253"/>
                </a:cxn>
                <a:cxn ang="0">
                  <a:pos x="6146" y="1658"/>
                </a:cxn>
                <a:cxn ang="0">
                  <a:pos x="5755" y="1133"/>
                </a:cxn>
                <a:cxn ang="0">
                  <a:pos x="5270" y="691"/>
                </a:cxn>
                <a:cxn ang="0">
                  <a:pos x="4706" y="350"/>
                </a:cxn>
                <a:cxn ang="0">
                  <a:pos x="4079" y="122"/>
                </a:cxn>
                <a:cxn ang="0">
                  <a:pos x="3403" y="19"/>
                </a:cxn>
                <a:cxn ang="0">
                  <a:pos x="3751" y="38"/>
                </a:cxn>
                <a:cxn ang="0">
                  <a:pos x="4406" y="209"/>
                </a:cxn>
                <a:cxn ang="0">
                  <a:pos x="5006" y="497"/>
                </a:cxn>
                <a:cxn ang="0">
                  <a:pos x="5531" y="890"/>
                </a:cxn>
                <a:cxn ang="0">
                  <a:pos x="5973" y="1377"/>
                </a:cxn>
                <a:cxn ang="0">
                  <a:pos x="6316" y="1941"/>
                </a:cxn>
                <a:cxn ang="0">
                  <a:pos x="3271" y="1711"/>
                </a:cxn>
                <a:cxn ang="0">
                  <a:pos x="1974" y="2275"/>
                </a:cxn>
                <a:cxn ang="0">
                  <a:pos x="2073" y="2155"/>
                </a:cxn>
                <a:cxn ang="0">
                  <a:pos x="2337" y="1958"/>
                </a:cxn>
                <a:cxn ang="0">
                  <a:pos x="2558" y="1845"/>
                </a:cxn>
                <a:cxn ang="0">
                  <a:pos x="2839" y="1754"/>
                </a:cxn>
                <a:cxn ang="0">
                  <a:pos x="3139" y="1711"/>
                </a:cxn>
                <a:cxn ang="0">
                  <a:pos x="3446" y="1723"/>
                </a:cxn>
                <a:cxn ang="0">
                  <a:pos x="3095" y="1728"/>
                </a:cxn>
                <a:cxn ang="0">
                  <a:pos x="2762" y="1788"/>
                </a:cxn>
                <a:cxn ang="0">
                  <a:pos x="2603" y="1843"/>
                </a:cxn>
                <a:cxn ang="0">
                  <a:pos x="2344" y="1970"/>
                </a:cxn>
                <a:cxn ang="0">
                  <a:pos x="2083" y="2167"/>
                </a:cxn>
                <a:cxn ang="0">
                  <a:pos x="4481" y="2275"/>
                </a:cxn>
                <a:cxn ang="0">
                  <a:pos x="4180" y="2016"/>
                </a:cxn>
                <a:cxn ang="0">
                  <a:pos x="3890" y="1857"/>
                </a:cxn>
                <a:cxn ang="0">
                  <a:pos x="3571" y="1759"/>
                </a:cxn>
                <a:cxn ang="0">
                  <a:pos x="3316" y="1725"/>
                </a:cxn>
                <a:cxn ang="0">
                  <a:pos x="3573" y="1745"/>
                </a:cxn>
                <a:cxn ang="0">
                  <a:pos x="3777" y="1800"/>
                </a:cxn>
                <a:cxn ang="0">
                  <a:pos x="4046" y="1917"/>
                </a:cxn>
                <a:cxn ang="0">
                  <a:pos x="4319" y="2102"/>
                </a:cxn>
                <a:cxn ang="0">
                  <a:pos x="4501" y="2275"/>
                </a:cxn>
              </a:cxnLst>
              <a:rect l="0" t="0" r="r" b="b"/>
              <a:pathLst>
                <a:path w="6456" h="2276">
                  <a:moveTo>
                    <a:pt x="14" y="2275"/>
                  </a:moveTo>
                  <a:lnTo>
                    <a:pt x="0" y="2275"/>
                  </a:lnTo>
                  <a:lnTo>
                    <a:pt x="9" y="2249"/>
                  </a:lnTo>
                  <a:lnTo>
                    <a:pt x="69" y="2093"/>
                  </a:lnTo>
                  <a:lnTo>
                    <a:pt x="139" y="1941"/>
                  </a:lnTo>
                  <a:lnTo>
                    <a:pt x="213" y="1793"/>
                  </a:lnTo>
                  <a:lnTo>
                    <a:pt x="297" y="1649"/>
                  </a:lnTo>
                  <a:lnTo>
                    <a:pt x="386" y="1512"/>
                  </a:lnTo>
                  <a:lnTo>
                    <a:pt x="482" y="1377"/>
                  </a:lnTo>
                  <a:lnTo>
                    <a:pt x="583" y="1248"/>
                  </a:lnTo>
                  <a:lnTo>
                    <a:pt x="691" y="1123"/>
                  </a:lnTo>
                  <a:lnTo>
                    <a:pt x="803" y="1003"/>
                  </a:lnTo>
                  <a:lnTo>
                    <a:pt x="923" y="890"/>
                  </a:lnTo>
                  <a:lnTo>
                    <a:pt x="1048" y="782"/>
                  </a:lnTo>
                  <a:lnTo>
                    <a:pt x="1178" y="681"/>
                  </a:lnTo>
                  <a:lnTo>
                    <a:pt x="1312" y="585"/>
                  </a:lnTo>
                  <a:lnTo>
                    <a:pt x="1451" y="497"/>
                  </a:lnTo>
                  <a:lnTo>
                    <a:pt x="1593" y="413"/>
                  </a:lnTo>
                  <a:lnTo>
                    <a:pt x="1742" y="338"/>
                  </a:lnTo>
                  <a:lnTo>
                    <a:pt x="1893" y="269"/>
                  </a:lnTo>
                  <a:lnTo>
                    <a:pt x="2049" y="209"/>
                  </a:lnTo>
                  <a:lnTo>
                    <a:pt x="2207" y="153"/>
                  </a:lnTo>
                  <a:lnTo>
                    <a:pt x="2371" y="108"/>
                  </a:lnTo>
                  <a:lnTo>
                    <a:pt x="2536" y="69"/>
                  </a:lnTo>
                  <a:lnTo>
                    <a:pt x="2707" y="38"/>
                  </a:lnTo>
                  <a:lnTo>
                    <a:pt x="2877" y="17"/>
                  </a:lnTo>
                  <a:lnTo>
                    <a:pt x="3052" y="5"/>
                  </a:lnTo>
                  <a:lnTo>
                    <a:pt x="3227" y="0"/>
                  </a:lnTo>
                  <a:lnTo>
                    <a:pt x="3405" y="5"/>
                  </a:lnTo>
                  <a:lnTo>
                    <a:pt x="3543" y="14"/>
                  </a:lnTo>
                  <a:lnTo>
                    <a:pt x="3227" y="14"/>
                  </a:lnTo>
                  <a:lnTo>
                    <a:pt x="3052" y="19"/>
                  </a:lnTo>
                  <a:lnTo>
                    <a:pt x="2879" y="31"/>
                  </a:lnTo>
                  <a:lnTo>
                    <a:pt x="2707" y="53"/>
                  </a:lnTo>
                  <a:lnTo>
                    <a:pt x="2539" y="84"/>
                  </a:lnTo>
                  <a:lnTo>
                    <a:pt x="2375" y="122"/>
                  </a:lnTo>
                  <a:lnTo>
                    <a:pt x="2212" y="168"/>
                  </a:lnTo>
                  <a:lnTo>
                    <a:pt x="2054" y="221"/>
                  </a:lnTo>
                  <a:lnTo>
                    <a:pt x="1898" y="283"/>
                  </a:lnTo>
                  <a:lnTo>
                    <a:pt x="1747" y="350"/>
                  </a:lnTo>
                  <a:lnTo>
                    <a:pt x="1600" y="427"/>
                  </a:lnTo>
                  <a:lnTo>
                    <a:pt x="1459" y="509"/>
                  </a:lnTo>
                  <a:lnTo>
                    <a:pt x="1319" y="597"/>
                  </a:lnTo>
                  <a:lnTo>
                    <a:pt x="1185" y="693"/>
                  </a:lnTo>
                  <a:lnTo>
                    <a:pt x="1055" y="794"/>
                  </a:lnTo>
                  <a:lnTo>
                    <a:pt x="933" y="900"/>
                  </a:lnTo>
                  <a:lnTo>
                    <a:pt x="813" y="1015"/>
                  </a:lnTo>
                  <a:lnTo>
                    <a:pt x="700" y="1133"/>
                  </a:lnTo>
                  <a:lnTo>
                    <a:pt x="595" y="1257"/>
                  </a:lnTo>
                  <a:lnTo>
                    <a:pt x="491" y="1385"/>
                  </a:lnTo>
                  <a:lnTo>
                    <a:pt x="398" y="1519"/>
                  </a:lnTo>
                  <a:lnTo>
                    <a:pt x="309" y="1658"/>
                  </a:lnTo>
                  <a:lnTo>
                    <a:pt x="227" y="1800"/>
                  </a:lnTo>
                  <a:lnTo>
                    <a:pt x="151" y="1949"/>
                  </a:lnTo>
                  <a:lnTo>
                    <a:pt x="83" y="2100"/>
                  </a:lnTo>
                  <a:lnTo>
                    <a:pt x="21" y="2253"/>
                  </a:lnTo>
                  <a:lnTo>
                    <a:pt x="14" y="2275"/>
                  </a:lnTo>
                  <a:close/>
                  <a:moveTo>
                    <a:pt x="6455" y="2275"/>
                  </a:moveTo>
                  <a:lnTo>
                    <a:pt x="6441" y="2275"/>
                  </a:lnTo>
                  <a:lnTo>
                    <a:pt x="6434" y="2253"/>
                  </a:lnTo>
                  <a:lnTo>
                    <a:pt x="6371" y="2097"/>
                  </a:lnTo>
                  <a:lnTo>
                    <a:pt x="6304" y="1946"/>
                  </a:lnTo>
                  <a:lnTo>
                    <a:pt x="6227" y="1800"/>
                  </a:lnTo>
                  <a:lnTo>
                    <a:pt x="6146" y="1658"/>
                  </a:lnTo>
                  <a:lnTo>
                    <a:pt x="6057" y="1519"/>
                  </a:lnTo>
                  <a:lnTo>
                    <a:pt x="5961" y="1385"/>
                  </a:lnTo>
                  <a:lnTo>
                    <a:pt x="5860" y="1255"/>
                  </a:lnTo>
                  <a:lnTo>
                    <a:pt x="5755" y="1133"/>
                  </a:lnTo>
                  <a:lnTo>
                    <a:pt x="5639" y="1013"/>
                  </a:lnTo>
                  <a:lnTo>
                    <a:pt x="5522" y="900"/>
                  </a:lnTo>
                  <a:lnTo>
                    <a:pt x="5397" y="794"/>
                  </a:lnTo>
                  <a:lnTo>
                    <a:pt x="5270" y="691"/>
                  </a:lnTo>
                  <a:lnTo>
                    <a:pt x="5135" y="597"/>
                  </a:lnTo>
                  <a:lnTo>
                    <a:pt x="4996" y="509"/>
                  </a:lnTo>
                  <a:lnTo>
                    <a:pt x="4855" y="427"/>
                  </a:lnTo>
                  <a:lnTo>
                    <a:pt x="4706" y="350"/>
                  </a:lnTo>
                  <a:lnTo>
                    <a:pt x="4555" y="283"/>
                  </a:lnTo>
                  <a:lnTo>
                    <a:pt x="4401" y="221"/>
                  </a:lnTo>
                  <a:lnTo>
                    <a:pt x="4243" y="168"/>
                  </a:lnTo>
                  <a:lnTo>
                    <a:pt x="4079" y="122"/>
                  </a:lnTo>
                  <a:lnTo>
                    <a:pt x="3916" y="84"/>
                  </a:lnTo>
                  <a:lnTo>
                    <a:pt x="3746" y="53"/>
                  </a:lnTo>
                  <a:lnTo>
                    <a:pt x="3575" y="31"/>
                  </a:lnTo>
                  <a:lnTo>
                    <a:pt x="3403" y="19"/>
                  </a:lnTo>
                  <a:lnTo>
                    <a:pt x="3227" y="14"/>
                  </a:lnTo>
                  <a:lnTo>
                    <a:pt x="3543" y="14"/>
                  </a:lnTo>
                  <a:lnTo>
                    <a:pt x="3578" y="17"/>
                  </a:lnTo>
                  <a:lnTo>
                    <a:pt x="3751" y="38"/>
                  </a:lnTo>
                  <a:lnTo>
                    <a:pt x="3919" y="69"/>
                  </a:lnTo>
                  <a:lnTo>
                    <a:pt x="4084" y="108"/>
                  </a:lnTo>
                  <a:lnTo>
                    <a:pt x="4247" y="153"/>
                  </a:lnTo>
                  <a:lnTo>
                    <a:pt x="4406" y="209"/>
                  </a:lnTo>
                  <a:lnTo>
                    <a:pt x="4562" y="269"/>
                  </a:lnTo>
                  <a:lnTo>
                    <a:pt x="4713" y="338"/>
                  </a:lnTo>
                  <a:lnTo>
                    <a:pt x="4862" y="413"/>
                  </a:lnTo>
                  <a:lnTo>
                    <a:pt x="5006" y="497"/>
                  </a:lnTo>
                  <a:lnTo>
                    <a:pt x="5143" y="585"/>
                  </a:lnTo>
                  <a:lnTo>
                    <a:pt x="5277" y="681"/>
                  </a:lnTo>
                  <a:lnTo>
                    <a:pt x="5407" y="782"/>
                  </a:lnTo>
                  <a:lnTo>
                    <a:pt x="5531" y="890"/>
                  </a:lnTo>
                  <a:lnTo>
                    <a:pt x="5651" y="1003"/>
                  </a:lnTo>
                  <a:lnTo>
                    <a:pt x="5764" y="1123"/>
                  </a:lnTo>
                  <a:lnTo>
                    <a:pt x="5872" y="1248"/>
                  </a:lnTo>
                  <a:lnTo>
                    <a:pt x="5973" y="1377"/>
                  </a:lnTo>
                  <a:lnTo>
                    <a:pt x="6069" y="1512"/>
                  </a:lnTo>
                  <a:lnTo>
                    <a:pt x="6158" y="1651"/>
                  </a:lnTo>
                  <a:lnTo>
                    <a:pt x="6242" y="1793"/>
                  </a:lnTo>
                  <a:lnTo>
                    <a:pt x="6316" y="1941"/>
                  </a:lnTo>
                  <a:lnTo>
                    <a:pt x="6386" y="2093"/>
                  </a:lnTo>
                  <a:lnTo>
                    <a:pt x="6446" y="2249"/>
                  </a:lnTo>
                  <a:lnTo>
                    <a:pt x="6455" y="2275"/>
                  </a:lnTo>
                  <a:close/>
                  <a:moveTo>
                    <a:pt x="3271" y="1711"/>
                  </a:moveTo>
                  <a:lnTo>
                    <a:pt x="3182" y="1711"/>
                  </a:lnTo>
                  <a:lnTo>
                    <a:pt x="3227" y="1709"/>
                  </a:lnTo>
                  <a:lnTo>
                    <a:pt x="3271" y="1711"/>
                  </a:lnTo>
                  <a:close/>
                  <a:moveTo>
                    <a:pt x="1974" y="2275"/>
                  </a:moveTo>
                  <a:lnTo>
                    <a:pt x="1953" y="2275"/>
                  </a:lnTo>
                  <a:lnTo>
                    <a:pt x="1955" y="2273"/>
                  </a:lnTo>
                  <a:lnTo>
                    <a:pt x="2013" y="2213"/>
                  </a:lnTo>
                  <a:lnTo>
                    <a:pt x="2073" y="2155"/>
                  </a:lnTo>
                  <a:lnTo>
                    <a:pt x="2135" y="2102"/>
                  </a:lnTo>
                  <a:lnTo>
                    <a:pt x="2200" y="2052"/>
                  </a:lnTo>
                  <a:lnTo>
                    <a:pt x="2267" y="2004"/>
                  </a:lnTo>
                  <a:lnTo>
                    <a:pt x="2337" y="1958"/>
                  </a:lnTo>
                  <a:lnTo>
                    <a:pt x="2409" y="1917"/>
                  </a:lnTo>
                  <a:lnTo>
                    <a:pt x="2483" y="1879"/>
                  </a:lnTo>
                  <a:lnTo>
                    <a:pt x="2519" y="1862"/>
                  </a:lnTo>
                  <a:lnTo>
                    <a:pt x="2558" y="1845"/>
                  </a:lnTo>
                  <a:lnTo>
                    <a:pt x="2599" y="1829"/>
                  </a:lnTo>
                  <a:lnTo>
                    <a:pt x="2675" y="1800"/>
                  </a:lnTo>
                  <a:lnTo>
                    <a:pt x="2798" y="1764"/>
                  </a:lnTo>
                  <a:lnTo>
                    <a:pt x="2839" y="1754"/>
                  </a:lnTo>
                  <a:lnTo>
                    <a:pt x="2882" y="1745"/>
                  </a:lnTo>
                  <a:lnTo>
                    <a:pt x="3009" y="1723"/>
                  </a:lnTo>
                  <a:lnTo>
                    <a:pt x="3095" y="1713"/>
                  </a:lnTo>
                  <a:lnTo>
                    <a:pt x="3139" y="1711"/>
                  </a:lnTo>
                  <a:lnTo>
                    <a:pt x="3316" y="1711"/>
                  </a:lnTo>
                  <a:lnTo>
                    <a:pt x="3359" y="1716"/>
                  </a:lnTo>
                  <a:lnTo>
                    <a:pt x="3403" y="1718"/>
                  </a:lnTo>
                  <a:lnTo>
                    <a:pt x="3446" y="1723"/>
                  </a:lnTo>
                  <a:lnTo>
                    <a:pt x="3227" y="1723"/>
                  </a:lnTo>
                  <a:lnTo>
                    <a:pt x="3184" y="1725"/>
                  </a:lnTo>
                  <a:lnTo>
                    <a:pt x="3139" y="1725"/>
                  </a:lnTo>
                  <a:lnTo>
                    <a:pt x="3095" y="1728"/>
                  </a:lnTo>
                  <a:lnTo>
                    <a:pt x="3011" y="1737"/>
                  </a:lnTo>
                  <a:lnTo>
                    <a:pt x="2968" y="1745"/>
                  </a:lnTo>
                  <a:lnTo>
                    <a:pt x="2925" y="1749"/>
                  </a:lnTo>
                  <a:lnTo>
                    <a:pt x="2762" y="1788"/>
                  </a:lnTo>
                  <a:lnTo>
                    <a:pt x="2721" y="1800"/>
                  </a:lnTo>
                  <a:lnTo>
                    <a:pt x="2680" y="1814"/>
                  </a:lnTo>
                  <a:lnTo>
                    <a:pt x="2642" y="1826"/>
                  </a:lnTo>
                  <a:lnTo>
                    <a:pt x="2603" y="1843"/>
                  </a:lnTo>
                  <a:lnTo>
                    <a:pt x="2565" y="1857"/>
                  </a:lnTo>
                  <a:lnTo>
                    <a:pt x="2488" y="1891"/>
                  </a:lnTo>
                  <a:lnTo>
                    <a:pt x="2416" y="1929"/>
                  </a:lnTo>
                  <a:lnTo>
                    <a:pt x="2344" y="1970"/>
                  </a:lnTo>
                  <a:lnTo>
                    <a:pt x="2275" y="2016"/>
                  </a:lnTo>
                  <a:lnTo>
                    <a:pt x="2210" y="2061"/>
                  </a:lnTo>
                  <a:lnTo>
                    <a:pt x="2145" y="2112"/>
                  </a:lnTo>
                  <a:lnTo>
                    <a:pt x="2083" y="2167"/>
                  </a:lnTo>
                  <a:lnTo>
                    <a:pt x="2023" y="2222"/>
                  </a:lnTo>
                  <a:lnTo>
                    <a:pt x="1974" y="2275"/>
                  </a:lnTo>
                  <a:close/>
                  <a:moveTo>
                    <a:pt x="4501" y="2275"/>
                  </a:moveTo>
                  <a:lnTo>
                    <a:pt x="4481" y="2275"/>
                  </a:lnTo>
                  <a:lnTo>
                    <a:pt x="4432" y="2222"/>
                  </a:lnTo>
                  <a:lnTo>
                    <a:pt x="4372" y="2167"/>
                  </a:lnTo>
                  <a:lnTo>
                    <a:pt x="4247" y="2061"/>
                  </a:lnTo>
                  <a:lnTo>
                    <a:pt x="4180" y="2016"/>
                  </a:lnTo>
                  <a:lnTo>
                    <a:pt x="4111" y="1970"/>
                  </a:lnTo>
                  <a:lnTo>
                    <a:pt x="4039" y="1929"/>
                  </a:lnTo>
                  <a:lnTo>
                    <a:pt x="3967" y="1891"/>
                  </a:lnTo>
                  <a:lnTo>
                    <a:pt x="3890" y="1857"/>
                  </a:lnTo>
                  <a:lnTo>
                    <a:pt x="3775" y="1814"/>
                  </a:lnTo>
                  <a:lnTo>
                    <a:pt x="3734" y="1800"/>
                  </a:lnTo>
                  <a:lnTo>
                    <a:pt x="3693" y="1788"/>
                  </a:lnTo>
                  <a:lnTo>
                    <a:pt x="3571" y="1759"/>
                  </a:lnTo>
                  <a:lnTo>
                    <a:pt x="3443" y="1737"/>
                  </a:lnTo>
                  <a:lnTo>
                    <a:pt x="3403" y="1733"/>
                  </a:lnTo>
                  <a:lnTo>
                    <a:pt x="3359" y="1730"/>
                  </a:lnTo>
                  <a:lnTo>
                    <a:pt x="3316" y="1725"/>
                  </a:lnTo>
                  <a:lnTo>
                    <a:pt x="3271" y="1725"/>
                  </a:lnTo>
                  <a:lnTo>
                    <a:pt x="3227" y="1723"/>
                  </a:lnTo>
                  <a:lnTo>
                    <a:pt x="3446" y="1723"/>
                  </a:lnTo>
                  <a:lnTo>
                    <a:pt x="3573" y="1745"/>
                  </a:lnTo>
                  <a:lnTo>
                    <a:pt x="3616" y="1754"/>
                  </a:lnTo>
                  <a:lnTo>
                    <a:pt x="3657" y="1764"/>
                  </a:lnTo>
                  <a:lnTo>
                    <a:pt x="3739" y="1788"/>
                  </a:lnTo>
                  <a:lnTo>
                    <a:pt x="3777" y="1800"/>
                  </a:lnTo>
                  <a:lnTo>
                    <a:pt x="3818" y="1814"/>
                  </a:lnTo>
                  <a:lnTo>
                    <a:pt x="3856" y="1829"/>
                  </a:lnTo>
                  <a:lnTo>
                    <a:pt x="3971" y="1879"/>
                  </a:lnTo>
                  <a:lnTo>
                    <a:pt x="4046" y="1917"/>
                  </a:lnTo>
                  <a:lnTo>
                    <a:pt x="4118" y="1958"/>
                  </a:lnTo>
                  <a:lnTo>
                    <a:pt x="4187" y="2004"/>
                  </a:lnTo>
                  <a:lnTo>
                    <a:pt x="4255" y="2052"/>
                  </a:lnTo>
                  <a:lnTo>
                    <a:pt x="4319" y="2102"/>
                  </a:lnTo>
                  <a:lnTo>
                    <a:pt x="4382" y="2155"/>
                  </a:lnTo>
                  <a:lnTo>
                    <a:pt x="4442" y="2213"/>
                  </a:lnTo>
                  <a:lnTo>
                    <a:pt x="4499" y="2273"/>
                  </a:lnTo>
                  <a:lnTo>
                    <a:pt x="4501" y="2275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" name="Picture 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1" y="5911"/>
              <a:ext cx="670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5293" y="4207"/>
              <a:ext cx="2360" cy="1745"/>
            </a:xfrm>
            <a:custGeom>
              <a:avLst/>
              <a:gdLst/>
              <a:ahLst/>
              <a:cxnLst>
                <a:cxn ang="0">
                  <a:pos x="2360" y="1467"/>
                </a:cxn>
                <a:cxn ang="0">
                  <a:pos x="2355" y="1457"/>
                </a:cxn>
                <a:cxn ang="0">
                  <a:pos x="2352" y="1452"/>
                </a:cxn>
                <a:cxn ang="0">
                  <a:pos x="1397" y="31"/>
                </a:cxn>
                <a:cxn ang="0">
                  <a:pos x="1383" y="10"/>
                </a:cxn>
                <a:cxn ang="0">
                  <a:pos x="1380" y="5"/>
                </a:cxn>
                <a:cxn ang="0">
                  <a:pos x="1376" y="3"/>
                </a:cxn>
                <a:cxn ang="0">
                  <a:pos x="1371" y="3"/>
                </a:cxn>
                <a:cxn ang="0">
                  <a:pos x="1366" y="0"/>
                </a:cxn>
                <a:cxn ang="0">
                  <a:pos x="1265" y="67"/>
                </a:cxn>
                <a:cxn ang="0">
                  <a:pos x="1176" y="132"/>
                </a:cxn>
                <a:cxn ang="0">
                  <a:pos x="1090" y="197"/>
                </a:cxn>
                <a:cxn ang="0">
                  <a:pos x="1006" y="267"/>
                </a:cxn>
                <a:cxn ang="0">
                  <a:pos x="924" y="339"/>
                </a:cxn>
                <a:cxn ang="0">
                  <a:pos x="845" y="413"/>
                </a:cxn>
                <a:cxn ang="0">
                  <a:pos x="768" y="490"/>
                </a:cxn>
                <a:cxn ang="0">
                  <a:pos x="694" y="569"/>
                </a:cxn>
                <a:cxn ang="0">
                  <a:pos x="624" y="651"/>
                </a:cxn>
                <a:cxn ang="0">
                  <a:pos x="557" y="732"/>
                </a:cxn>
                <a:cxn ang="0">
                  <a:pos x="490" y="816"/>
                </a:cxn>
                <a:cxn ang="0">
                  <a:pos x="428" y="903"/>
                </a:cxn>
                <a:cxn ang="0">
                  <a:pos x="368" y="991"/>
                </a:cxn>
                <a:cxn ang="0">
                  <a:pos x="310" y="1083"/>
                </a:cxn>
                <a:cxn ang="0">
                  <a:pos x="257" y="1174"/>
                </a:cxn>
                <a:cxn ang="0">
                  <a:pos x="204" y="1267"/>
                </a:cxn>
                <a:cxn ang="0">
                  <a:pos x="156" y="1363"/>
                </a:cxn>
                <a:cxn ang="0">
                  <a:pos x="70" y="1555"/>
                </a:cxn>
                <a:cxn ang="0">
                  <a:pos x="32" y="1656"/>
                </a:cxn>
                <a:cxn ang="0">
                  <a:pos x="0" y="1745"/>
                </a:cxn>
                <a:cxn ang="0">
                  <a:pos x="42" y="1745"/>
                </a:cxn>
                <a:cxn ang="0">
                  <a:pos x="1983" y="1745"/>
                </a:cxn>
                <a:cxn ang="0">
                  <a:pos x="2037" y="1745"/>
                </a:cxn>
                <a:cxn ang="0">
                  <a:pos x="2064" y="1716"/>
                </a:cxn>
                <a:cxn ang="0">
                  <a:pos x="2100" y="1680"/>
                </a:cxn>
                <a:cxn ang="0">
                  <a:pos x="2177" y="1611"/>
                </a:cxn>
                <a:cxn ang="0">
                  <a:pos x="2261" y="1546"/>
                </a:cxn>
                <a:cxn ang="0">
                  <a:pos x="2350" y="1486"/>
                </a:cxn>
                <a:cxn ang="0">
                  <a:pos x="2355" y="1483"/>
                </a:cxn>
                <a:cxn ang="0">
                  <a:pos x="2356" y="1481"/>
                </a:cxn>
                <a:cxn ang="0">
                  <a:pos x="2357" y="1479"/>
                </a:cxn>
                <a:cxn ang="0">
                  <a:pos x="2357" y="1474"/>
                </a:cxn>
                <a:cxn ang="0">
                  <a:pos x="2360" y="1467"/>
                </a:cxn>
              </a:cxnLst>
              <a:rect l="0" t="0" r="r" b="b"/>
              <a:pathLst>
                <a:path w="2360" h="1745">
                  <a:moveTo>
                    <a:pt x="2360" y="1467"/>
                  </a:moveTo>
                  <a:lnTo>
                    <a:pt x="2355" y="1457"/>
                  </a:lnTo>
                  <a:lnTo>
                    <a:pt x="2352" y="1452"/>
                  </a:lnTo>
                  <a:lnTo>
                    <a:pt x="1397" y="31"/>
                  </a:lnTo>
                  <a:lnTo>
                    <a:pt x="1383" y="10"/>
                  </a:lnTo>
                  <a:lnTo>
                    <a:pt x="1380" y="5"/>
                  </a:lnTo>
                  <a:lnTo>
                    <a:pt x="1376" y="3"/>
                  </a:lnTo>
                  <a:lnTo>
                    <a:pt x="1371" y="3"/>
                  </a:lnTo>
                  <a:lnTo>
                    <a:pt x="1366" y="0"/>
                  </a:lnTo>
                  <a:lnTo>
                    <a:pt x="1265" y="67"/>
                  </a:lnTo>
                  <a:lnTo>
                    <a:pt x="1176" y="132"/>
                  </a:lnTo>
                  <a:lnTo>
                    <a:pt x="1090" y="197"/>
                  </a:lnTo>
                  <a:lnTo>
                    <a:pt x="1006" y="267"/>
                  </a:lnTo>
                  <a:lnTo>
                    <a:pt x="924" y="339"/>
                  </a:lnTo>
                  <a:lnTo>
                    <a:pt x="845" y="413"/>
                  </a:lnTo>
                  <a:lnTo>
                    <a:pt x="768" y="490"/>
                  </a:lnTo>
                  <a:lnTo>
                    <a:pt x="694" y="569"/>
                  </a:lnTo>
                  <a:lnTo>
                    <a:pt x="624" y="651"/>
                  </a:lnTo>
                  <a:lnTo>
                    <a:pt x="557" y="732"/>
                  </a:lnTo>
                  <a:lnTo>
                    <a:pt x="490" y="816"/>
                  </a:lnTo>
                  <a:lnTo>
                    <a:pt x="428" y="903"/>
                  </a:lnTo>
                  <a:lnTo>
                    <a:pt x="368" y="991"/>
                  </a:lnTo>
                  <a:lnTo>
                    <a:pt x="310" y="1083"/>
                  </a:lnTo>
                  <a:lnTo>
                    <a:pt x="257" y="1174"/>
                  </a:lnTo>
                  <a:lnTo>
                    <a:pt x="204" y="1267"/>
                  </a:lnTo>
                  <a:lnTo>
                    <a:pt x="156" y="1363"/>
                  </a:lnTo>
                  <a:lnTo>
                    <a:pt x="70" y="1555"/>
                  </a:lnTo>
                  <a:lnTo>
                    <a:pt x="32" y="1656"/>
                  </a:lnTo>
                  <a:lnTo>
                    <a:pt x="0" y="1745"/>
                  </a:lnTo>
                  <a:lnTo>
                    <a:pt x="42" y="1745"/>
                  </a:lnTo>
                  <a:lnTo>
                    <a:pt x="1983" y="1745"/>
                  </a:lnTo>
                  <a:lnTo>
                    <a:pt x="2037" y="1745"/>
                  </a:lnTo>
                  <a:lnTo>
                    <a:pt x="2064" y="1716"/>
                  </a:lnTo>
                  <a:lnTo>
                    <a:pt x="2100" y="1680"/>
                  </a:lnTo>
                  <a:lnTo>
                    <a:pt x="2177" y="1611"/>
                  </a:lnTo>
                  <a:lnTo>
                    <a:pt x="2261" y="1546"/>
                  </a:lnTo>
                  <a:lnTo>
                    <a:pt x="2350" y="1486"/>
                  </a:lnTo>
                  <a:lnTo>
                    <a:pt x="2355" y="1483"/>
                  </a:lnTo>
                  <a:lnTo>
                    <a:pt x="2356" y="1481"/>
                  </a:lnTo>
                  <a:lnTo>
                    <a:pt x="2357" y="1479"/>
                  </a:lnTo>
                  <a:lnTo>
                    <a:pt x="2357" y="1474"/>
                  </a:lnTo>
                  <a:lnTo>
                    <a:pt x="2360" y="1467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AutoShape 92"/>
            <p:cNvSpPr>
              <a:spLocks/>
            </p:cNvSpPr>
            <p:nvPr/>
          </p:nvSpPr>
          <p:spPr bwMode="auto">
            <a:xfrm>
              <a:off x="4675" y="4160"/>
              <a:ext cx="2539" cy="1757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60" y="575"/>
                </a:cxn>
                <a:cxn ang="0">
                  <a:pos x="41" y="563"/>
                </a:cxn>
                <a:cxn ang="0">
                  <a:pos x="28" y="544"/>
                </a:cxn>
                <a:cxn ang="0">
                  <a:pos x="22" y="521"/>
                </a:cxn>
                <a:cxn ang="0">
                  <a:pos x="0" y="0"/>
                </a:cxn>
                <a:cxn ang="0">
                  <a:pos x="136" y="70"/>
                </a:cxn>
                <a:cxn ang="0">
                  <a:pos x="115" y="70"/>
                </a:cxn>
                <a:cxn ang="0">
                  <a:pos x="14" y="135"/>
                </a:cxn>
                <a:cxn ang="0">
                  <a:pos x="134" y="321"/>
                </a:cxn>
                <a:cxn ang="0">
                  <a:pos x="142" y="516"/>
                </a:cxn>
                <a:cxn ang="0">
                  <a:pos x="138" y="539"/>
                </a:cxn>
                <a:cxn ang="0">
                  <a:pos x="126" y="558"/>
                </a:cxn>
                <a:cxn ang="0">
                  <a:pos x="108" y="572"/>
                </a:cxn>
                <a:cxn ang="0">
                  <a:pos x="84" y="579"/>
                </a:cxn>
                <a:cxn ang="0">
                  <a:pos x="134" y="321"/>
                </a:cxn>
                <a:cxn ang="0">
                  <a:pos x="14" y="135"/>
                </a:cxn>
                <a:cxn ang="0">
                  <a:pos x="115" y="70"/>
                </a:cxn>
                <a:cxn ang="0">
                  <a:pos x="134" y="99"/>
                </a:cxn>
                <a:cxn ang="0">
                  <a:pos x="125" y="99"/>
                </a:cxn>
                <a:cxn ang="0">
                  <a:pos x="38" y="154"/>
                </a:cxn>
                <a:cxn ang="0">
                  <a:pos x="129" y="201"/>
                </a:cxn>
                <a:cxn ang="0">
                  <a:pos x="134" y="321"/>
                </a:cxn>
                <a:cxn ang="0">
                  <a:pos x="431" y="352"/>
                </a:cxn>
                <a:cxn ang="0">
                  <a:pos x="408" y="346"/>
                </a:cxn>
                <a:cxn ang="0">
                  <a:pos x="234" y="256"/>
                </a:cxn>
                <a:cxn ang="0">
                  <a:pos x="115" y="70"/>
                </a:cxn>
                <a:cxn ang="0">
                  <a:pos x="136" y="70"/>
                </a:cxn>
                <a:cxn ang="0">
                  <a:pos x="463" y="238"/>
                </a:cxn>
                <a:cxn ang="0">
                  <a:pos x="481" y="252"/>
                </a:cxn>
                <a:cxn ang="0">
                  <a:pos x="493" y="272"/>
                </a:cxn>
                <a:cxn ang="0">
                  <a:pos x="496" y="296"/>
                </a:cxn>
                <a:cxn ang="0">
                  <a:pos x="490" y="320"/>
                </a:cxn>
                <a:cxn ang="0">
                  <a:pos x="474" y="338"/>
                </a:cxn>
                <a:cxn ang="0">
                  <a:pos x="453" y="349"/>
                </a:cxn>
                <a:cxn ang="0">
                  <a:pos x="431" y="352"/>
                </a:cxn>
                <a:cxn ang="0">
                  <a:pos x="129" y="201"/>
                </a:cxn>
                <a:cxn ang="0">
                  <a:pos x="38" y="154"/>
                </a:cxn>
                <a:cxn ang="0">
                  <a:pos x="125" y="99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29" y="201"/>
                </a:cxn>
                <a:cxn ang="0">
                  <a:pos x="125" y="99"/>
                </a:cxn>
                <a:cxn ang="0">
                  <a:pos x="134" y="99"/>
                </a:cxn>
                <a:cxn ang="0">
                  <a:pos x="234" y="256"/>
                </a:cxn>
                <a:cxn ang="0">
                  <a:pos x="1813" y="2722"/>
                </a:cxn>
                <a:cxn ang="0">
                  <a:pos x="1670" y="2722"/>
                </a:cxn>
                <a:cxn ang="0">
                  <a:pos x="134" y="321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813" y="2722"/>
                </a:cxn>
              </a:cxnLst>
              <a:rect l="0" t="0" r="r" b="b"/>
              <a:pathLst>
                <a:path w="1813" h="2722">
                  <a:moveTo>
                    <a:pt x="84" y="579"/>
                  </a:moveTo>
                  <a:lnTo>
                    <a:pt x="60" y="575"/>
                  </a:lnTo>
                  <a:lnTo>
                    <a:pt x="41" y="563"/>
                  </a:lnTo>
                  <a:lnTo>
                    <a:pt x="28" y="544"/>
                  </a:lnTo>
                  <a:lnTo>
                    <a:pt x="22" y="521"/>
                  </a:lnTo>
                  <a:lnTo>
                    <a:pt x="0" y="0"/>
                  </a:lnTo>
                  <a:lnTo>
                    <a:pt x="136" y="70"/>
                  </a:lnTo>
                  <a:lnTo>
                    <a:pt x="115" y="70"/>
                  </a:lnTo>
                  <a:lnTo>
                    <a:pt x="14" y="135"/>
                  </a:lnTo>
                  <a:lnTo>
                    <a:pt x="134" y="321"/>
                  </a:lnTo>
                  <a:lnTo>
                    <a:pt x="142" y="516"/>
                  </a:lnTo>
                  <a:lnTo>
                    <a:pt x="138" y="539"/>
                  </a:lnTo>
                  <a:lnTo>
                    <a:pt x="126" y="558"/>
                  </a:lnTo>
                  <a:lnTo>
                    <a:pt x="108" y="572"/>
                  </a:lnTo>
                  <a:lnTo>
                    <a:pt x="84" y="579"/>
                  </a:lnTo>
                  <a:close/>
                  <a:moveTo>
                    <a:pt x="134" y="321"/>
                  </a:moveTo>
                  <a:lnTo>
                    <a:pt x="14" y="135"/>
                  </a:lnTo>
                  <a:lnTo>
                    <a:pt x="115" y="70"/>
                  </a:lnTo>
                  <a:lnTo>
                    <a:pt x="134" y="99"/>
                  </a:lnTo>
                  <a:lnTo>
                    <a:pt x="125" y="99"/>
                  </a:lnTo>
                  <a:lnTo>
                    <a:pt x="38" y="154"/>
                  </a:lnTo>
                  <a:lnTo>
                    <a:pt x="129" y="201"/>
                  </a:lnTo>
                  <a:lnTo>
                    <a:pt x="134" y="321"/>
                  </a:lnTo>
                  <a:close/>
                  <a:moveTo>
                    <a:pt x="431" y="352"/>
                  </a:moveTo>
                  <a:lnTo>
                    <a:pt x="408" y="346"/>
                  </a:lnTo>
                  <a:lnTo>
                    <a:pt x="234" y="256"/>
                  </a:lnTo>
                  <a:lnTo>
                    <a:pt x="115" y="70"/>
                  </a:lnTo>
                  <a:lnTo>
                    <a:pt x="136" y="70"/>
                  </a:lnTo>
                  <a:lnTo>
                    <a:pt x="463" y="238"/>
                  </a:lnTo>
                  <a:lnTo>
                    <a:pt x="481" y="252"/>
                  </a:lnTo>
                  <a:lnTo>
                    <a:pt x="493" y="272"/>
                  </a:lnTo>
                  <a:lnTo>
                    <a:pt x="496" y="296"/>
                  </a:lnTo>
                  <a:lnTo>
                    <a:pt x="490" y="320"/>
                  </a:lnTo>
                  <a:lnTo>
                    <a:pt x="474" y="338"/>
                  </a:lnTo>
                  <a:lnTo>
                    <a:pt x="453" y="349"/>
                  </a:lnTo>
                  <a:lnTo>
                    <a:pt x="431" y="352"/>
                  </a:lnTo>
                  <a:close/>
                  <a:moveTo>
                    <a:pt x="129" y="201"/>
                  </a:moveTo>
                  <a:lnTo>
                    <a:pt x="38" y="154"/>
                  </a:lnTo>
                  <a:lnTo>
                    <a:pt x="125" y="99"/>
                  </a:lnTo>
                  <a:lnTo>
                    <a:pt x="129" y="201"/>
                  </a:lnTo>
                  <a:close/>
                  <a:moveTo>
                    <a:pt x="234" y="256"/>
                  </a:moveTo>
                  <a:lnTo>
                    <a:pt x="129" y="201"/>
                  </a:lnTo>
                  <a:lnTo>
                    <a:pt x="125" y="99"/>
                  </a:lnTo>
                  <a:lnTo>
                    <a:pt x="134" y="99"/>
                  </a:lnTo>
                  <a:lnTo>
                    <a:pt x="234" y="256"/>
                  </a:lnTo>
                  <a:close/>
                  <a:moveTo>
                    <a:pt x="1813" y="2722"/>
                  </a:moveTo>
                  <a:lnTo>
                    <a:pt x="1670" y="2722"/>
                  </a:lnTo>
                  <a:lnTo>
                    <a:pt x="134" y="321"/>
                  </a:lnTo>
                  <a:lnTo>
                    <a:pt x="129" y="201"/>
                  </a:lnTo>
                  <a:lnTo>
                    <a:pt x="234" y="256"/>
                  </a:lnTo>
                  <a:lnTo>
                    <a:pt x="1813" y="2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AutoShape 97"/>
            <p:cNvSpPr>
              <a:spLocks/>
            </p:cNvSpPr>
            <p:nvPr/>
          </p:nvSpPr>
          <p:spPr bwMode="auto">
            <a:xfrm>
              <a:off x="5138" y="5952"/>
              <a:ext cx="6840" cy="1152"/>
            </a:xfrm>
            <a:custGeom>
              <a:avLst/>
              <a:gdLst/>
              <a:ahLst/>
              <a:cxnLst>
                <a:cxn ang="0">
                  <a:pos x="5129" y="1152"/>
                </a:cxn>
                <a:cxn ang="0">
                  <a:pos x="5123" y="1000"/>
                </a:cxn>
                <a:cxn ang="0">
                  <a:pos x="5103" y="852"/>
                </a:cxn>
                <a:cxn ang="0">
                  <a:pos x="5071" y="709"/>
                </a:cxn>
                <a:cxn ang="0">
                  <a:pos x="5028" y="570"/>
                </a:cxn>
                <a:cxn ang="0">
                  <a:pos x="4973" y="436"/>
                </a:cxn>
                <a:cxn ang="0">
                  <a:pos x="4908" y="309"/>
                </a:cxn>
                <a:cxn ang="0">
                  <a:pos x="4832" y="188"/>
                </a:cxn>
                <a:cxn ang="0">
                  <a:pos x="4747" y="74"/>
                </a:cxn>
                <a:cxn ang="0">
                  <a:pos x="4684" y="0"/>
                </a:cxn>
                <a:cxn ang="0">
                  <a:pos x="6661" y="57"/>
                </a:cxn>
                <a:cxn ang="0">
                  <a:pos x="6705" y="196"/>
                </a:cxn>
                <a:cxn ang="0">
                  <a:pos x="6743" y="337"/>
                </a:cxn>
                <a:cxn ang="0">
                  <a:pos x="6775" y="481"/>
                </a:cxn>
                <a:cxn ang="0">
                  <a:pos x="6800" y="627"/>
                </a:cxn>
                <a:cxn ang="0">
                  <a:pos x="6820" y="774"/>
                </a:cxn>
                <a:cxn ang="0">
                  <a:pos x="6833" y="924"/>
                </a:cxn>
                <a:cxn ang="0">
                  <a:pos x="6840" y="1076"/>
                </a:cxn>
                <a:cxn ang="0">
                  <a:pos x="1709" y="1152"/>
                </a:cxn>
                <a:cxn ang="0">
                  <a:pos x="1" y="1076"/>
                </a:cxn>
                <a:cxn ang="0">
                  <a:pos x="8" y="924"/>
                </a:cxn>
                <a:cxn ang="0">
                  <a:pos x="21" y="774"/>
                </a:cxn>
                <a:cxn ang="0">
                  <a:pos x="41" y="627"/>
                </a:cxn>
                <a:cxn ang="0">
                  <a:pos x="66" y="481"/>
                </a:cxn>
                <a:cxn ang="0">
                  <a:pos x="98" y="337"/>
                </a:cxn>
                <a:cxn ang="0">
                  <a:pos x="136" y="196"/>
                </a:cxn>
                <a:cxn ang="0">
                  <a:pos x="179" y="57"/>
                </a:cxn>
                <a:cxn ang="0">
                  <a:pos x="2155" y="0"/>
                </a:cxn>
                <a:cxn ang="0">
                  <a:pos x="2091" y="74"/>
                </a:cxn>
                <a:cxn ang="0">
                  <a:pos x="2006" y="188"/>
                </a:cxn>
                <a:cxn ang="0">
                  <a:pos x="1931" y="309"/>
                </a:cxn>
                <a:cxn ang="0">
                  <a:pos x="1865" y="436"/>
                </a:cxn>
                <a:cxn ang="0">
                  <a:pos x="1811" y="570"/>
                </a:cxn>
                <a:cxn ang="0">
                  <a:pos x="1767" y="709"/>
                </a:cxn>
                <a:cxn ang="0">
                  <a:pos x="1735" y="852"/>
                </a:cxn>
                <a:cxn ang="0">
                  <a:pos x="1716" y="1000"/>
                </a:cxn>
                <a:cxn ang="0">
                  <a:pos x="1709" y="1152"/>
                </a:cxn>
              </a:cxnLst>
              <a:rect l="0" t="0" r="r" b="b"/>
              <a:pathLst>
                <a:path w="6840" h="1152">
                  <a:moveTo>
                    <a:pt x="6840" y="1152"/>
                  </a:moveTo>
                  <a:lnTo>
                    <a:pt x="5129" y="1152"/>
                  </a:lnTo>
                  <a:lnTo>
                    <a:pt x="5128" y="1076"/>
                  </a:lnTo>
                  <a:lnTo>
                    <a:pt x="5123" y="1000"/>
                  </a:lnTo>
                  <a:lnTo>
                    <a:pt x="5114" y="926"/>
                  </a:lnTo>
                  <a:lnTo>
                    <a:pt x="5103" y="852"/>
                  </a:lnTo>
                  <a:lnTo>
                    <a:pt x="5089" y="780"/>
                  </a:lnTo>
                  <a:lnTo>
                    <a:pt x="5071" y="709"/>
                  </a:lnTo>
                  <a:lnTo>
                    <a:pt x="5051" y="639"/>
                  </a:lnTo>
                  <a:lnTo>
                    <a:pt x="5028" y="570"/>
                  </a:lnTo>
                  <a:lnTo>
                    <a:pt x="5002" y="502"/>
                  </a:lnTo>
                  <a:lnTo>
                    <a:pt x="4973" y="436"/>
                  </a:lnTo>
                  <a:lnTo>
                    <a:pt x="4942" y="372"/>
                  </a:lnTo>
                  <a:lnTo>
                    <a:pt x="4908" y="309"/>
                  </a:lnTo>
                  <a:lnTo>
                    <a:pt x="4871" y="247"/>
                  </a:lnTo>
                  <a:lnTo>
                    <a:pt x="4832" y="188"/>
                  </a:lnTo>
                  <a:lnTo>
                    <a:pt x="4791" y="130"/>
                  </a:lnTo>
                  <a:lnTo>
                    <a:pt x="4747" y="74"/>
                  </a:lnTo>
                  <a:lnTo>
                    <a:pt x="4701" y="19"/>
                  </a:lnTo>
                  <a:lnTo>
                    <a:pt x="4684" y="0"/>
                  </a:lnTo>
                  <a:lnTo>
                    <a:pt x="6641" y="0"/>
                  </a:lnTo>
                  <a:lnTo>
                    <a:pt x="6661" y="57"/>
                  </a:lnTo>
                  <a:lnTo>
                    <a:pt x="6684" y="126"/>
                  </a:lnTo>
                  <a:lnTo>
                    <a:pt x="6705" y="196"/>
                  </a:lnTo>
                  <a:lnTo>
                    <a:pt x="6725" y="266"/>
                  </a:lnTo>
                  <a:lnTo>
                    <a:pt x="6743" y="337"/>
                  </a:lnTo>
                  <a:lnTo>
                    <a:pt x="6759" y="409"/>
                  </a:lnTo>
                  <a:lnTo>
                    <a:pt x="6775" y="481"/>
                  </a:lnTo>
                  <a:lnTo>
                    <a:pt x="6788" y="553"/>
                  </a:lnTo>
                  <a:lnTo>
                    <a:pt x="6800" y="627"/>
                  </a:lnTo>
                  <a:lnTo>
                    <a:pt x="6811" y="700"/>
                  </a:lnTo>
                  <a:lnTo>
                    <a:pt x="6820" y="774"/>
                  </a:lnTo>
                  <a:lnTo>
                    <a:pt x="6827" y="849"/>
                  </a:lnTo>
                  <a:lnTo>
                    <a:pt x="6833" y="924"/>
                  </a:lnTo>
                  <a:lnTo>
                    <a:pt x="6837" y="1000"/>
                  </a:lnTo>
                  <a:lnTo>
                    <a:pt x="6840" y="1076"/>
                  </a:lnTo>
                  <a:lnTo>
                    <a:pt x="6840" y="1152"/>
                  </a:lnTo>
                  <a:close/>
                  <a:moveTo>
                    <a:pt x="1709" y="1152"/>
                  </a:moveTo>
                  <a:lnTo>
                    <a:pt x="0" y="1152"/>
                  </a:lnTo>
                  <a:lnTo>
                    <a:pt x="1" y="1076"/>
                  </a:lnTo>
                  <a:lnTo>
                    <a:pt x="4" y="1000"/>
                  </a:lnTo>
                  <a:lnTo>
                    <a:pt x="8" y="924"/>
                  </a:lnTo>
                  <a:lnTo>
                    <a:pt x="14" y="849"/>
                  </a:lnTo>
                  <a:lnTo>
                    <a:pt x="21" y="774"/>
                  </a:lnTo>
                  <a:lnTo>
                    <a:pt x="30" y="700"/>
                  </a:lnTo>
                  <a:lnTo>
                    <a:pt x="41" y="627"/>
                  </a:lnTo>
                  <a:lnTo>
                    <a:pt x="53" y="553"/>
                  </a:lnTo>
                  <a:lnTo>
                    <a:pt x="66" y="481"/>
                  </a:lnTo>
                  <a:lnTo>
                    <a:pt x="81" y="409"/>
                  </a:lnTo>
                  <a:lnTo>
                    <a:pt x="98" y="337"/>
                  </a:lnTo>
                  <a:lnTo>
                    <a:pt x="116" y="266"/>
                  </a:lnTo>
                  <a:lnTo>
                    <a:pt x="136" y="196"/>
                  </a:lnTo>
                  <a:lnTo>
                    <a:pt x="157" y="126"/>
                  </a:lnTo>
                  <a:lnTo>
                    <a:pt x="179" y="57"/>
                  </a:lnTo>
                  <a:lnTo>
                    <a:pt x="199" y="0"/>
                  </a:lnTo>
                  <a:lnTo>
                    <a:pt x="2155" y="0"/>
                  </a:lnTo>
                  <a:lnTo>
                    <a:pt x="2137" y="19"/>
                  </a:lnTo>
                  <a:lnTo>
                    <a:pt x="2091" y="74"/>
                  </a:lnTo>
                  <a:lnTo>
                    <a:pt x="2048" y="130"/>
                  </a:lnTo>
                  <a:lnTo>
                    <a:pt x="2006" y="188"/>
                  </a:lnTo>
                  <a:lnTo>
                    <a:pt x="1967" y="247"/>
                  </a:lnTo>
                  <a:lnTo>
                    <a:pt x="1931" y="309"/>
                  </a:lnTo>
                  <a:lnTo>
                    <a:pt x="1897" y="372"/>
                  </a:lnTo>
                  <a:lnTo>
                    <a:pt x="1865" y="436"/>
                  </a:lnTo>
                  <a:lnTo>
                    <a:pt x="1837" y="502"/>
                  </a:lnTo>
                  <a:lnTo>
                    <a:pt x="1811" y="570"/>
                  </a:lnTo>
                  <a:lnTo>
                    <a:pt x="1787" y="639"/>
                  </a:lnTo>
                  <a:lnTo>
                    <a:pt x="1767" y="709"/>
                  </a:lnTo>
                  <a:lnTo>
                    <a:pt x="1750" y="780"/>
                  </a:lnTo>
                  <a:lnTo>
                    <a:pt x="1735" y="852"/>
                  </a:lnTo>
                  <a:lnTo>
                    <a:pt x="1724" y="926"/>
                  </a:lnTo>
                  <a:lnTo>
                    <a:pt x="1716" y="1000"/>
                  </a:lnTo>
                  <a:lnTo>
                    <a:pt x="1711" y="1076"/>
                  </a:lnTo>
                  <a:lnTo>
                    <a:pt x="1709" y="1152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AutoShape 98"/>
            <p:cNvSpPr>
              <a:spLocks/>
            </p:cNvSpPr>
            <p:nvPr/>
          </p:nvSpPr>
          <p:spPr bwMode="auto">
            <a:xfrm>
              <a:off x="5131" y="5952"/>
              <a:ext cx="6855" cy="1160"/>
            </a:xfrm>
            <a:custGeom>
              <a:avLst/>
              <a:gdLst/>
              <a:ahLst/>
              <a:cxnLst>
                <a:cxn ang="0">
                  <a:pos x="5131" y="1157"/>
                </a:cxn>
                <a:cxn ang="0">
                  <a:pos x="5127" y="1063"/>
                </a:cxn>
                <a:cxn ang="0">
                  <a:pos x="5103" y="850"/>
                </a:cxn>
                <a:cxn ang="0">
                  <a:pos x="5064" y="686"/>
                </a:cxn>
                <a:cxn ang="0">
                  <a:pos x="4997" y="490"/>
                </a:cxn>
                <a:cxn ang="0">
                  <a:pos x="4884" y="269"/>
                </a:cxn>
                <a:cxn ang="0">
                  <a:pos x="4740" y="70"/>
                </a:cxn>
                <a:cxn ang="0">
                  <a:pos x="4701" y="0"/>
                </a:cxn>
                <a:cxn ang="0">
                  <a:pos x="4851" y="192"/>
                </a:cxn>
                <a:cxn ang="0">
                  <a:pos x="4975" y="408"/>
                </a:cxn>
                <a:cxn ang="0">
                  <a:pos x="5026" y="523"/>
                </a:cxn>
                <a:cxn ang="0">
                  <a:pos x="5100" y="763"/>
                </a:cxn>
                <a:cxn ang="0">
                  <a:pos x="5131" y="934"/>
                </a:cxn>
                <a:cxn ang="0">
                  <a:pos x="5143" y="1145"/>
                </a:cxn>
                <a:cxn ang="0">
                  <a:pos x="5141" y="1147"/>
                </a:cxn>
                <a:cxn ang="0">
                  <a:pos x="6852" y="1157"/>
                </a:cxn>
                <a:cxn ang="0">
                  <a:pos x="6835" y="977"/>
                </a:cxn>
                <a:cxn ang="0">
                  <a:pos x="6771" y="463"/>
                </a:cxn>
                <a:cxn ang="0">
                  <a:pos x="6641" y="0"/>
                </a:cxn>
                <a:cxn ang="0">
                  <a:pos x="6747" y="295"/>
                </a:cxn>
                <a:cxn ang="0">
                  <a:pos x="6838" y="802"/>
                </a:cxn>
                <a:cxn ang="0">
                  <a:pos x="6847" y="1145"/>
                </a:cxn>
                <a:cxn ang="0">
                  <a:pos x="5136" y="1145"/>
                </a:cxn>
                <a:cxn ang="0">
                  <a:pos x="6840" y="1152"/>
                </a:cxn>
                <a:cxn ang="0">
                  <a:pos x="6840" y="1145"/>
                </a:cxn>
                <a:cxn ang="0">
                  <a:pos x="6840" y="1152"/>
                </a:cxn>
                <a:cxn ang="0">
                  <a:pos x="6855" y="1152"/>
                </a:cxn>
                <a:cxn ang="0">
                  <a:pos x="5143" y="1147"/>
                </a:cxn>
                <a:cxn ang="0">
                  <a:pos x="7" y="1159"/>
                </a:cxn>
                <a:cxn ang="0">
                  <a:pos x="5" y="974"/>
                </a:cxn>
                <a:cxn ang="0">
                  <a:pos x="70" y="461"/>
                </a:cxn>
                <a:cxn ang="0">
                  <a:pos x="200" y="0"/>
                </a:cxn>
                <a:cxn ang="0">
                  <a:pos x="123" y="300"/>
                </a:cxn>
                <a:cxn ang="0">
                  <a:pos x="31" y="804"/>
                </a:cxn>
                <a:cxn ang="0">
                  <a:pos x="7" y="1145"/>
                </a:cxn>
                <a:cxn ang="0">
                  <a:pos x="1723" y="1157"/>
                </a:cxn>
                <a:cxn ang="0">
                  <a:pos x="1711" y="1109"/>
                </a:cxn>
                <a:cxn ang="0">
                  <a:pos x="1719" y="977"/>
                </a:cxn>
                <a:cxn ang="0">
                  <a:pos x="1745" y="806"/>
                </a:cxn>
                <a:cxn ang="0">
                  <a:pos x="1788" y="641"/>
                </a:cxn>
                <a:cxn ang="0">
                  <a:pos x="1829" y="523"/>
                </a:cxn>
                <a:cxn ang="0">
                  <a:pos x="1959" y="262"/>
                </a:cxn>
                <a:cxn ang="0">
                  <a:pos x="2103" y="60"/>
                </a:cxn>
                <a:cxn ang="0">
                  <a:pos x="2167" y="7"/>
                </a:cxn>
                <a:cxn ang="0">
                  <a:pos x="1971" y="269"/>
                </a:cxn>
                <a:cxn ang="0">
                  <a:pos x="1858" y="490"/>
                </a:cxn>
                <a:cxn ang="0">
                  <a:pos x="1788" y="686"/>
                </a:cxn>
                <a:cxn ang="0">
                  <a:pos x="1738" y="936"/>
                </a:cxn>
                <a:cxn ang="0">
                  <a:pos x="1726" y="1063"/>
                </a:cxn>
                <a:cxn ang="0">
                  <a:pos x="1716" y="1145"/>
                </a:cxn>
                <a:cxn ang="0">
                  <a:pos x="7" y="1145"/>
                </a:cxn>
                <a:cxn ang="0">
                  <a:pos x="1709" y="1152"/>
                </a:cxn>
                <a:cxn ang="0">
                  <a:pos x="1709" y="1145"/>
                </a:cxn>
                <a:cxn ang="0">
                  <a:pos x="1709" y="1152"/>
                </a:cxn>
                <a:cxn ang="0">
                  <a:pos x="1723" y="1152"/>
                </a:cxn>
              </a:cxnLst>
              <a:rect l="0" t="0" r="r" b="b"/>
              <a:pathLst>
                <a:path w="6855" h="1160">
                  <a:moveTo>
                    <a:pt x="6847" y="1159"/>
                  </a:moveTo>
                  <a:lnTo>
                    <a:pt x="5136" y="1159"/>
                  </a:lnTo>
                  <a:lnTo>
                    <a:pt x="5131" y="1157"/>
                  </a:lnTo>
                  <a:lnTo>
                    <a:pt x="5129" y="1152"/>
                  </a:lnTo>
                  <a:lnTo>
                    <a:pt x="5129" y="1106"/>
                  </a:lnTo>
                  <a:lnTo>
                    <a:pt x="5127" y="1063"/>
                  </a:lnTo>
                  <a:lnTo>
                    <a:pt x="5122" y="977"/>
                  </a:lnTo>
                  <a:lnTo>
                    <a:pt x="5117" y="936"/>
                  </a:lnTo>
                  <a:lnTo>
                    <a:pt x="5103" y="850"/>
                  </a:lnTo>
                  <a:lnTo>
                    <a:pt x="5095" y="809"/>
                  </a:lnTo>
                  <a:lnTo>
                    <a:pt x="5076" y="727"/>
                  </a:lnTo>
                  <a:lnTo>
                    <a:pt x="5064" y="686"/>
                  </a:lnTo>
                  <a:lnTo>
                    <a:pt x="5055" y="646"/>
                  </a:lnTo>
                  <a:lnTo>
                    <a:pt x="5040" y="605"/>
                  </a:lnTo>
                  <a:lnTo>
                    <a:pt x="4997" y="490"/>
                  </a:lnTo>
                  <a:lnTo>
                    <a:pt x="4963" y="413"/>
                  </a:lnTo>
                  <a:lnTo>
                    <a:pt x="4925" y="341"/>
                  </a:lnTo>
                  <a:lnTo>
                    <a:pt x="4884" y="269"/>
                  </a:lnTo>
                  <a:lnTo>
                    <a:pt x="4839" y="199"/>
                  </a:lnTo>
                  <a:lnTo>
                    <a:pt x="4793" y="134"/>
                  </a:lnTo>
                  <a:lnTo>
                    <a:pt x="4740" y="70"/>
                  </a:lnTo>
                  <a:lnTo>
                    <a:pt x="4687" y="7"/>
                  </a:lnTo>
                  <a:lnTo>
                    <a:pt x="4681" y="0"/>
                  </a:lnTo>
                  <a:lnTo>
                    <a:pt x="4701" y="0"/>
                  </a:lnTo>
                  <a:lnTo>
                    <a:pt x="4752" y="60"/>
                  </a:lnTo>
                  <a:lnTo>
                    <a:pt x="4803" y="125"/>
                  </a:lnTo>
                  <a:lnTo>
                    <a:pt x="4851" y="192"/>
                  </a:lnTo>
                  <a:lnTo>
                    <a:pt x="4896" y="262"/>
                  </a:lnTo>
                  <a:lnTo>
                    <a:pt x="4937" y="334"/>
                  </a:lnTo>
                  <a:lnTo>
                    <a:pt x="4975" y="408"/>
                  </a:lnTo>
                  <a:lnTo>
                    <a:pt x="4992" y="444"/>
                  </a:lnTo>
                  <a:lnTo>
                    <a:pt x="5009" y="482"/>
                  </a:lnTo>
                  <a:lnTo>
                    <a:pt x="5026" y="523"/>
                  </a:lnTo>
                  <a:lnTo>
                    <a:pt x="5055" y="600"/>
                  </a:lnTo>
                  <a:lnTo>
                    <a:pt x="5091" y="722"/>
                  </a:lnTo>
                  <a:lnTo>
                    <a:pt x="5100" y="763"/>
                  </a:lnTo>
                  <a:lnTo>
                    <a:pt x="5110" y="806"/>
                  </a:lnTo>
                  <a:lnTo>
                    <a:pt x="5117" y="847"/>
                  </a:lnTo>
                  <a:lnTo>
                    <a:pt x="5131" y="934"/>
                  </a:lnTo>
                  <a:lnTo>
                    <a:pt x="5136" y="977"/>
                  </a:lnTo>
                  <a:lnTo>
                    <a:pt x="5143" y="1106"/>
                  </a:lnTo>
                  <a:lnTo>
                    <a:pt x="5143" y="1145"/>
                  </a:lnTo>
                  <a:lnTo>
                    <a:pt x="5136" y="1145"/>
                  </a:lnTo>
                  <a:lnTo>
                    <a:pt x="5143" y="1147"/>
                  </a:lnTo>
                  <a:lnTo>
                    <a:pt x="5141" y="1147"/>
                  </a:lnTo>
                  <a:lnTo>
                    <a:pt x="5143" y="1152"/>
                  </a:lnTo>
                  <a:lnTo>
                    <a:pt x="6855" y="1152"/>
                  </a:lnTo>
                  <a:lnTo>
                    <a:pt x="6852" y="1157"/>
                  </a:lnTo>
                  <a:lnTo>
                    <a:pt x="6847" y="1159"/>
                  </a:lnTo>
                  <a:close/>
                  <a:moveTo>
                    <a:pt x="6840" y="1152"/>
                  </a:moveTo>
                  <a:lnTo>
                    <a:pt x="6835" y="977"/>
                  </a:lnTo>
                  <a:lnTo>
                    <a:pt x="6823" y="804"/>
                  </a:lnTo>
                  <a:lnTo>
                    <a:pt x="6802" y="631"/>
                  </a:lnTo>
                  <a:lnTo>
                    <a:pt x="6771" y="463"/>
                  </a:lnTo>
                  <a:lnTo>
                    <a:pt x="6732" y="300"/>
                  </a:lnTo>
                  <a:lnTo>
                    <a:pt x="6687" y="137"/>
                  </a:lnTo>
                  <a:lnTo>
                    <a:pt x="6641" y="0"/>
                  </a:lnTo>
                  <a:lnTo>
                    <a:pt x="6655" y="0"/>
                  </a:lnTo>
                  <a:lnTo>
                    <a:pt x="6701" y="132"/>
                  </a:lnTo>
                  <a:lnTo>
                    <a:pt x="6747" y="295"/>
                  </a:lnTo>
                  <a:lnTo>
                    <a:pt x="6785" y="461"/>
                  </a:lnTo>
                  <a:lnTo>
                    <a:pt x="6816" y="631"/>
                  </a:lnTo>
                  <a:lnTo>
                    <a:pt x="6838" y="802"/>
                  </a:lnTo>
                  <a:lnTo>
                    <a:pt x="6850" y="977"/>
                  </a:lnTo>
                  <a:lnTo>
                    <a:pt x="6854" y="1145"/>
                  </a:lnTo>
                  <a:lnTo>
                    <a:pt x="6847" y="1145"/>
                  </a:lnTo>
                  <a:lnTo>
                    <a:pt x="6840" y="1152"/>
                  </a:lnTo>
                  <a:close/>
                  <a:moveTo>
                    <a:pt x="5143" y="1147"/>
                  </a:moveTo>
                  <a:lnTo>
                    <a:pt x="5136" y="1145"/>
                  </a:lnTo>
                  <a:lnTo>
                    <a:pt x="5143" y="1145"/>
                  </a:lnTo>
                  <a:lnTo>
                    <a:pt x="5143" y="1147"/>
                  </a:lnTo>
                  <a:close/>
                  <a:moveTo>
                    <a:pt x="6840" y="1152"/>
                  </a:moveTo>
                  <a:lnTo>
                    <a:pt x="5143" y="1152"/>
                  </a:lnTo>
                  <a:lnTo>
                    <a:pt x="5143" y="1145"/>
                  </a:lnTo>
                  <a:lnTo>
                    <a:pt x="6840" y="1145"/>
                  </a:lnTo>
                  <a:lnTo>
                    <a:pt x="6840" y="1152"/>
                  </a:lnTo>
                  <a:close/>
                  <a:moveTo>
                    <a:pt x="6855" y="1152"/>
                  </a:moveTo>
                  <a:lnTo>
                    <a:pt x="6840" y="1152"/>
                  </a:lnTo>
                  <a:lnTo>
                    <a:pt x="6847" y="1145"/>
                  </a:lnTo>
                  <a:lnTo>
                    <a:pt x="6854" y="1145"/>
                  </a:lnTo>
                  <a:lnTo>
                    <a:pt x="6855" y="1152"/>
                  </a:lnTo>
                  <a:close/>
                  <a:moveTo>
                    <a:pt x="5143" y="1152"/>
                  </a:moveTo>
                  <a:lnTo>
                    <a:pt x="5141" y="1147"/>
                  </a:lnTo>
                  <a:lnTo>
                    <a:pt x="5143" y="1147"/>
                  </a:lnTo>
                  <a:lnTo>
                    <a:pt x="5143" y="1152"/>
                  </a:lnTo>
                  <a:close/>
                  <a:moveTo>
                    <a:pt x="1716" y="1159"/>
                  </a:moveTo>
                  <a:lnTo>
                    <a:pt x="7" y="1159"/>
                  </a:lnTo>
                  <a:lnTo>
                    <a:pt x="3" y="1157"/>
                  </a:lnTo>
                  <a:lnTo>
                    <a:pt x="0" y="1152"/>
                  </a:lnTo>
                  <a:lnTo>
                    <a:pt x="5" y="974"/>
                  </a:lnTo>
                  <a:lnTo>
                    <a:pt x="17" y="802"/>
                  </a:lnTo>
                  <a:lnTo>
                    <a:pt x="39" y="629"/>
                  </a:lnTo>
                  <a:lnTo>
                    <a:pt x="70" y="461"/>
                  </a:lnTo>
                  <a:lnTo>
                    <a:pt x="108" y="295"/>
                  </a:lnTo>
                  <a:lnTo>
                    <a:pt x="154" y="132"/>
                  </a:lnTo>
                  <a:lnTo>
                    <a:pt x="200" y="0"/>
                  </a:lnTo>
                  <a:lnTo>
                    <a:pt x="214" y="0"/>
                  </a:lnTo>
                  <a:lnTo>
                    <a:pt x="168" y="137"/>
                  </a:lnTo>
                  <a:lnTo>
                    <a:pt x="123" y="300"/>
                  </a:lnTo>
                  <a:lnTo>
                    <a:pt x="84" y="463"/>
                  </a:lnTo>
                  <a:lnTo>
                    <a:pt x="53" y="634"/>
                  </a:lnTo>
                  <a:lnTo>
                    <a:pt x="31" y="804"/>
                  </a:lnTo>
                  <a:lnTo>
                    <a:pt x="19" y="977"/>
                  </a:lnTo>
                  <a:lnTo>
                    <a:pt x="15" y="1145"/>
                  </a:lnTo>
                  <a:lnTo>
                    <a:pt x="7" y="1145"/>
                  </a:lnTo>
                  <a:lnTo>
                    <a:pt x="15" y="1152"/>
                  </a:lnTo>
                  <a:lnTo>
                    <a:pt x="1723" y="1152"/>
                  </a:lnTo>
                  <a:lnTo>
                    <a:pt x="1723" y="1157"/>
                  </a:lnTo>
                  <a:lnTo>
                    <a:pt x="1716" y="1159"/>
                  </a:lnTo>
                  <a:close/>
                  <a:moveTo>
                    <a:pt x="1709" y="1152"/>
                  </a:moveTo>
                  <a:lnTo>
                    <a:pt x="1711" y="1109"/>
                  </a:lnTo>
                  <a:lnTo>
                    <a:pt x="1711" y="1063"/>
                  </a:lnTo>
                  <a:lnTo>
                    <a:pt x="1716" y="1020"/>
                  </a:lnTo>
                  <a:lnTo>
                    <a:pt x="1719" y="977"/>
                  </a:lnTo>
                  <a:lnTo>
                    <a:pt x="1723" y="934"/>
                  </a:lnTo>
                  <a:lnTo>
                    <a:pt x="1738" y="847"/>
                  </a:lnTo>
                  <a:lnTo>
                    <a:pt x="1745" y="806"/>
                  </a:lnTo>
                  <a:lnTo>
                    <a:pt x="1755" y="763"/>
                  </a:lnTo>
                  <a:lnTo>
                    <a:pt x="1764" y="722"/>
                  </a:lnTo>
                  <a:lnTo>
                    <a:pt x="1788" y="641"/>
                  </a:lnTo>
                  <a:lnTo>
                    <a:pt x="1800" y="602"/>
                  </a:lnTo>
                  <a:lnTo>
                    <a:pt x="1815" y="562"/>
                  </a:lnTo>
                  <a:lnTo>
                    <a:pt x="1829" y="523"/>
                  </a:lnTo>
                  <a:lnTo>
                    <a:pt x="1879" y="408"/>
                  </a:lnTo>
                  <a:lnTo>
                    <a:pt x="1918" y="334"/>
                  </a:lnTo>
                  <a:lnTo>
                    <a:pt x="1959" y="262"/>
                  </a:lnTo>
                  <a:lnTo>
                    <a:pt x="2004" y="192"/>
                  </a:lnTo>
                  <a:lnTo>
                    <a:pt x="2052" y="125"/>
                  </a:lnTo>
                  <a:lnTo>
                    <a:pt x="2103" y="60"/>
                  </a:lnTo>
                  <a:lnTo>
                    <a:pt x="2153" y="0"/>
                  </a:lnTo>
                  <a:lnTo>
                    <a:pt x="2174" y="0"/>
                  </a:lnTo>
                  <a:lnTo>
                    <a:pt x="2167" y="7"/>
                  </a:lnTo>
                  <a:lnTo>
                    <a:pt x="2062" y="132"/>
                  </a:lnTo>
                  <a:lnTo>
                    <a:pt x="2016" y="199"/>
                  </a:lnTo>
                  <a:lnTo>
                    <a:pt x="1971" y="269"/>
                  </a:lnTo>
                  <a:lnTo>
                    <a:pt x="1930" y="341"/>
                  </a:lnTo>
                  <a:lnTo>
                    <a:pt x="1891" y="413"/>
                  </a:lnTo>
                  <a:lnTo>
                    <a:pt x="1858" y="490"/>
                  </a:lnTo>
                  <a:lnTo>
                    <a:pt x="1815" y="605"/>
                  </a:lnTo>
                  <a:lnTo>
                    <a:pt x="1800" y="646"/>
                  </a:lnTo>
                  <a:lnTo>
                    <a:pt x="1788" y="686"/>
                  </a:lnTo>
                  <a:lnTo>
                    <a:pt x="1759" y="809"/>
                  </a:lnTo>
                  <a:lnTo>
                    <a:pt x="1752" y="850"/>
                  </a:lnTo>
                  <a:lnTo>
                    <a:pt x="1738" y="936"/>
                  </a:lnTo>
                  <a:lnTo>
                    <a:pt x="1733" y="977"/>
                  </a:lnTo>
                  <a:lnTo>
                    <a:pt x="1731" y="1020"/>
                  </a:lnTo>
                  <a:lnTo>
                    <a:pt x="1726" y="1063"/>
                  </a:lnTo>
                  <a:lnTo>
                    <a:pt x="1726" y="1109"/>
                  </a:lnTo>
                  <a:lnTo>
                    <a:pt x="1724" y="1145"/>
                  </a:lnTo>
                  <a:lnTo>
                    <a:pt x="1716" y="1145"/>
                  </a:lnTo>
                  <a:lnTo>
                    <a:pt x="1709" y="1152"/>
                  </a:lnTo>
                  <a:close/>
                  <a:moveTo>
                    <a:pt x="15" y="1152"/>
                  </a:moveTo>
                  <a:lnTo>
                    <a:pt x="7" y="1145"/>
                  </a:lnTo>
                  <a:lnTo>
                    <a:pt x="15" y="1145"/>
                  </a:lnTo>
                  <a:lnTo>
                    <a:pt x="15" y="1152"/>
                  </a:lnTo>
                  <a:close/>
                  <a:moveTo>
                    <a:pt x="1709" y="1152"/>
                  </a:moveTo>
                  <a:lnTo>
                    <a:pt x="15" y="1152"/>
                  </a:lnTo>
                  <a:lnTo>
                    <a:pt x="15" y="1145"/>
                  </a:lnTo>
                  <a:lnTo>
                    <a:pt x="1709" y="1145"/>
                  </a:lnTo>
                  <a:lnTo>
                    <a:pt x="1709" y="1152"/>
                  </a:lnTo>
                  <a:close/>
                  <a:moveTo>
                    <a:pt x="1723" y="1152"/>
                  </a:moveTo>
                  <a:lnTo>
                    <a:pt x="1709" y="1152"/>
                  </a:lnTo>
                  <a:lnTo>
                    <a:pt x="1716" y="1145"/>
                  </a:lnTo>
                  <a:lnTo>
                    <a:pt x="1724" y="1145"/>
                  </a:lnTo>
                  <a:lnTo>
                    <a:pt x="1723" y="1152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2" name="Picture 9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1" y="5952"/>
              <a:ext cx="670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28" y="5954"/>
              <a:ext cx="2715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5109" y="5952"/>
              <a:ext cx="2222" cy="1198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2193" y="0"/>
                </a:cxn>
                <a:cxn ang="0">
                  <a:pos x="204" y="0"/>
                </a:cxn>
                <a:cxn ang="0">
                  <a:pos x="184" y="0"/>
                </a:cxn>
                <a:cxn ang="0">
                  <a:pos x="180" y="12"/>
                </a:cxn>
                <a:cxn ang="0">
                  <a:pos x="146" y="113"/>
                </a:cxn>
                <a:cxn ang="0">
                  <a:pos x="117" y="216"/>
                </a:cxn>
                <a:cxn ang="0">
                  <a:pos x="91" y="319"/>
                </a:cxn>
                <a:cxn ang="0">
                  <a:pos x="67" y="425"/>
                </a:cxn>
                <a:cxn ang="0">
                  <a:pos x="48" y="530"/>
                </a:cxn>
                <a:cxn ang="0">
                  <a:pos x="31" y="636"/>
                </a:cxn>
                <a:cxn ang="0">
                  <a:pos x="19" y="742"/>
                </a:cxn>
                <a:cxn ang="0">
                  <a:pos x="9" y="850"/>
                </a:cxn>
                <a:cxn ang="0">
                  <a:pos x="2" y="960"/>
                </a:cxn>
                <a:cxn ang="0">
                  <a:pos x="0" y="1068"/>
                </a:cxn>
                <a:cxn ang="0">
                  <a:pos x="0" y="1183"/>
                </a:cxn>
                <a:cxn ang="0">
                  <a:pos x="2" y="1188"/>
                </a:cxn>
                <a:cxn ang="0">
                  <a:pos x="7" y="1190"/>
                </a:cxn>
                <a:cxn ang="0">
                  <a:pos x="9" y="1195"/>
                </a:cxn>
                <a:cxn ang="0">
                  <a:pos x="16" y="1198"/>
                </a:cxn>
                <a:cxn ang="0">
                  <a:pos x="21" y="1198"/>
                </a:cxn>
                <a:cxn ang="0">
                  <a:pos x="892" y="1176"/>
                </a:cxn>
                <a:cxn ang="0">
                  <a:pos x="1764" y="1154"/>
                </a:cxn>
                <a:cxn ang="0">
                  <a:pos x="1776" y="1154"/>
                </a:cxn>
                <a:cxn ang="0">
                  <a:pos x="1783" y="1147"/>
                </a:cxn>
                <a:cxn ang="0">
                  <a:pos x="1783" y="1135"/>
                </a:cxn>
                <a:cxn ang="0">
                  <a:pos x="1783" y="1116"/>
                </a:cxn>
                <a:cxn ang="0">
                  <a:pos x="1764" y="1116"/>
                </a:cxn>
                <a:cxn ang="0">
                  <a:pos x="1764" y="1116"/>
                </a:cxn>
                <a:cxn ang="0">
                  <a:pos x="1783" y="1116"/>
                </a:cxn>
                <a:cxn ang="0">
                  <a:pos x="1783" y="1030"/>
                </a:cxn>
                <a:cxn ang="0">
                  <a:pos x="1788" y="979"/>
                </a:cxn>
                <a:cxn ang="0">
                  <a:pos x="1792" y="926"/>
                </a:cxn>
                <a:cxn ang="0">
                  <a:pos x="1797" y="876"/>
                </a:cxn>
                <a:cxn ang="0">
                  <a:pos x="1826" y="725"/>
                </a:cxn>
                <a:cxn ang="0">
                  <a:pos x="1840" y="674"/>
                </a:cxn>
                <a:cxn ang="0">
                  <a:pos x="1855" y="626"/>
                </a:cxn>
                <a:cxn ang="0">
                  <a:pos x="1869" y="576"/>
                </a:cxn>
                <a:cxn ang="0">
                  <a:pos x="1888" y="528"/>
                </a:cxn>
                <a:cxn ang="0">
                  <a:pos x="1908" y="482"/>
                </a:cxn>
                <a:cxn ang="0">
                  <a:pos x="1927" y="434"/>
                </a:cxn>
                <a:cxn ang="0">
                  <a:pos x="1972" y="343"/>
                </a:cxn>
                <a:cxn ang="0">
                  <a:pos x="2052" y="211"/>
                </a:cxn>
                <a:cxn ang="0">
                  <a:pos x="2112" y="127"/>
                </a:cxn>
                <a:cxn ang="0">
                  <a:pos x="2176" y="48"/>
                </a:cxn>
                <a:cxn ang="0">
                  <a:pos x="2221" y="0"/>
                </a:cxn>
              </a:cxnLst>
              <a:rect l="0" t="0" r="r" b="b"/>
              <a:pathLst>
                <a:path w="2222" h="1198">
                  <a:moveTo>
                    <a:pt x="2221" y="0"/>
                  </a:moveTo>
                  <a:lnTo>
                    <a:pt x="2193" y="0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80" y="12"/>
                  </a:lnTo>
                  <a:lnTo>
                    <a:pt x="146" y="113"/>
                  </a:lnTo>
                  <a:lnTo>
                    <a:pt x="117" y="216"/>
                  </a:lnTo>
                  <a:lnTo>
                    <a:pt x="91" y="319"/>
                  </a:lnTo>
                  <a:lnTo>
                    <a:pt x="67" y="425"/>
                  </a:lnTo>
                  <a:lnTo>
                    <a:pt x="48" y="530"/>
                  </a:lnTo>
                  <a:lnTo>
                    <a:pt x="31" y="636"/>
                  </a:lnTo>
                  <a:lnTo>
                    <a:pt x="19" y="742"/>
                  </a:lnTo>
                  <a:lnTo>
                    <a:pt x="9" y="850"/>
                  </a:lnTo>
                  <a:lnTo>
                    <a:pt x="2" y="960"/>
                  </a:lnTo>
                  <a:lnTo>
                    <a:pt x="0" y="1068"/>
                  </a:lnTo>
                  <a:lnTo>
                    <a:pt x="0" y="1183"/>
                  </a:lnTo>
                  <a:lnTo>
                    <a:pt x="2" y="1188"/>
                  </a:lnTo>
                  <a:lnTo>
                    <a:pt x="7" y="1190"/>
                  </a:lnTo>
                  <a:lnTo>
                    <a:pt x="9" y="1195"/>
                  </a:lnTo>
                  <a:lnTo>
                    <a:pt x="16" y="1198"/>
                  </a:lnTo>
                  <a:lnTo>
                    <a:pt x="21" y="1198"/>
                  </a:lnTo>
                  <a:lnTo>
                    <a:pt x="892" y="1176"/>
                  </a:lnTo>
                  <a:lnTo>
                    <a:pt x="1764" y="1154"/>
                  </a:lnTo>
                  <a:lnTo>
                    <a:pt x="1776" y="1154"/>
                  </a:lnTo>
                  <a:lnTo>
                    <a:pt x="1783" y="1147"/>
                  </a:lnTo>
                  <a:lnTo>
                    <a:pt x="1783" y="1135"/>
                  </a:lnTo>
                  <a:lnTo>
                    <a:pt x="1783" y="1116"/>
                  </a:lnTo>
                  <a:lnTo>
                    <a:pt x="1764" y="1116"/>
                  </a:lnTo>
                  <a:lnTo>
                    <a:pt x="1783" y="1116"/>
                  </a:lnTo>
                  <a:lnTo>
                    <a:pt x="1783" y="1030"/>
                  </a:lnTo>
                  <a:lnTo>
                    <a:pt x="1788" y="979"/>
                  </a:lnTo>
                  <a:lnTo>
                    <a:pt x="1792" y="926"/>
                  </a:lnTo>
                  <a:lnTo>
                    <a:pt x="1797" y="876"/>
                  </a:lnTo>
                  <a:lnTo>
                    <a:pt x="1826" y="725"/>
                  </a:lnTo>
                  <a:lnTo>
                    <a:pt x="1840" y="674"/>
                  </a:lnTo>
                  <a:lnTo>
                    <a:pt x="1855" y="626"/>
                  </a:lnTo>
                  <a:lnTo>
                    <a:pt x="1869" y="576"/>
                  </a:lnTo>
                  <a:lnTo>
                    <a:pt x="1888" y="528"/>
                  </a:lnTo>
                  <a:lnTo>
                    <a:pt x="1908" y="482"/>
                  </a:lnTo>
                  <a:lnTo>
                    <a:pt x="1927" y="434"/>
                  </a:lnTo>
                  <a:lnTo>
                    <a:pt x="1972" y="343"/>
                  </a:lnTo>
                  <a:lnTo>
                    <a:pt x="2052" y="211"/>
                  </a:lnTo>
                  <a:lnTo>
                    <a:pt x="2112" y="127"/>
                  </a:lnTo>
                  <a:lnTo>
                    <a:pt x="2176" y="48"/>
                  </a:lnTo>
                  <a:lnTo>
                    <a:pt x="2221" y="0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AutoShape 92"/>
            <p:cNvSpPr>
              <a:spLocks/>
            </p:cNvSpPr>
            <p:nvPr/>
          </p:nvSpPr>
          <p:spPr bwMode="auto">
            <a:xfrm rot="4193032">
              <a:off x="8925" y="3943"/>
              <a:ext cx="1657" cy="1260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60" y="575"/>
                </a:cxn>
                <a:cxn ang="0">
                  <a:pos x="41" y="563"/>
                </a:cxn>
                <a:cxn ang="0">
                  <a:pos x="28" y="544"/>
                </a:cxn>
                <a:cxn ang="0">
                  <a:pos x="22" y="521"/>
                </a:cxn>
                <a:cxn ang="0">
                  <a:pos x="0" y="0"/>
                </a:cxn>
                <a:cxn ang="0">
                  <a:pos x="136" y="70"/>
                </a:cxn>
                <a:cxn ang="0">
                  <a:pos x="115" y="70"/>
                </a:cxn>
                <a:cxn ang="0">
                  <a:pos x="14" y="135"/>
                </a:cxn>
                <a:cxn ang="0">
                  <a:pos x="134" y="321"/>
                </a:cxn>
                <a:cxn ang="0">
                  <a:pos x="142" y="516"/>
                </a:cxn>
                <a:cxn ang="0">
                  <a:pos x="138" y="539"/>
                </a:cxn>
                <a:cxn ang="0">
                  <a:pos x="126" y="558"/>
                </a:cxn>
                <a:cxn ang="0">
                  <a:pos x="108" y="572"/>
                </a:cxn>
                <a:cxn ang="0">
                  <a:pos x="84" y="579"/>
                </a:cxn>
                <a:cxn ang="0">
                  <a:pos x="134" y="321"/>
                </a:cxn>
                <a:cxn ang="0">
                  <a:pos x="14" y="135"/>
                </a:cxn>
                <a:cxn ang="0">
                  <a:pos x="115" y="70"/>
                </a:cxn>
                <a:cxn ang="0">
                  <a:pos x="134" y="99"/>
                </a:cxn>
                <a:cxn ang="0">
                  <a:pos x="125" y="99"/>
                </a:cxn>
                <a:cxn ang="0">
                  <a:pos x="38" y="154"/>
                </a:cxn>
                <a:cxn ang="0">
                  <a:pos x="129" y="201"/>
                </a:cxn>
                <a:cxn ang="0">
                  <a:pos x="134" y="321"/>
                </a:cxn>
                <a:cxn ang="0">
                  <a:pos x="431" y="352"/>
                </a:cxn>
                <a:cxn ang="0">
                  <a:pos x="408" y="346"/>
                </a:cxn>
                <a:cxn ang="0">
                  <a:pos x="234" y="256"/>
                </a:cxn>
                <a:cxn ang="0">
                  <a:pos x="115" y="70"/>
                </a:cxn>
                <a:cxn ang="0">
                  <a:pos x="136" y="70"/>
                </a:cxn>
                <a:cxn ang="0">
                  <a:pos x="463" y="238"/>
                </a:cxn>
                <a:cxn ang="0">
                  <a:pos x="481" y="252"/>
                </a:cxn>
                <a:cxn ang="0">
                  <a:pos x="493" y="272"/>
                </a:cxn>
                <a:cxn ang="0">
                  <a:pos x="496" y="296"/>
                </a:cxn>
                <a:cxn ang="0">
                  <a:pos x="490" y="320"/>
                </a:cxn>
                <a:cxn ang="0">
                  <a:pos x="474" y="338"/>
                </a:cxn>
                <a:cxn ang="0">
                  <a:pos x="453" y="349"/>
                </a:cxn>
                <a:cxn ang="0">
                  <a:pos x="431" y="352"/>
                </a:cxn>
                <a:cxn ang="0">
                  <a:pos x="129" y="201"/>
                </a:cxn>
                <a:cxn ang="0">
                  <a:pos x="38" y="154"/>
                </a:cxn>
                <a:cxn ang="0">
                  <a:pos x="125" y="99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29" y="201"/>
                </a:cxn>
                <a:cxn ang="0">
                  <a:pos x="125" y="99"/>
                </a:cxn>
                <a:cxn ang="0">
                  <a:pos x="134" y="99"/>
                </a:cxn>
                <a:cxn ang="0">
                  <a:pos x="234" y="256"/>
                </a:cxn>
                <a:cxn ang="0">
                  <a:pos x="1813" y="2722"/>
                </a:cxn>
                <a:cxn ang="0">
                  <a:pos x="1670" y="2722"/>
                </a:cxn>
                <a:cxn ang="0">
                  <a:pos x="134" y="321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813" y="2722"/>
                </a:cxn>
              </a:cxnLst>
              <a:rect l="0" t="0" r="r" b="b"/>
              <a:pathLst>
                <a:path w="1813" h="2722">
                  <a:moveTo>
                    <a:pt x="84" y="579"/>
                  </a:moveTo>
                  <a:lnTo>
                    <a:pt x="60" y="575"/>
                  </a:lnTo>
                  <a:lnTo>
                    <a:pt x="41" y="563"/>
                  </a:lnTo>
                  <a:lnTo>
                    <a:pt x="28" y="544"/>
                  </a:lnTo>
                  <a:lnTo>
                    <a:pt x="22" y="521"/>
                  </a:lnTo>
                  <a:lnTo>
                    <a:pt x="0" y="0"/>
                  </a:lnTo>
                  <a:lnTo>
                    <a:pt x="136" y="70"/>
                  </a:lnTo>
                  <a:lnTo>
                    <a:pt x="115" y="70"/>
                  </a:lnTo>
                  <a:lnTo>
                    <a:pt x="14" y="135"/>
                  </a:lnTo>
                  <a:lnTo>
                    <a:pt x="134" y="321"/>
                  </a:lnTo>
                  <a:lnTo>
                    <a:pt x="142" y="516"/>
                  </a:lnTo>
                  <a:lnTo>
                    <a:pt x="138" y="539"/>
                  </a:lnTo>
                  <a:lnTo>
                    <a:pt x="126" y="558"/>
                  </a:lnTo>
                  <a:lnTo>
                    <a:pt x="108" y="572"/>
                  </a:lnTo>
                  <a:lnTo>
                    <a:pt x="84" y="579"/>
                  </a:lnTo>
                  <a:close/>
                  <a:moveTo>
                    <a:pt x="134" y="321"/>
                  </a:moveTo>
                  <a:lnTo>
                    <a:pt x="14" y="135"/>
                  </a:lnTo>
                  <a:lnTo>
                    <a:pt x="115" y="70"/>
                  </a:lnTo>
                  <a:lnTo>
                    <a:pt x="134" y="99"/>
                  </a:lnTo>
                  <a:lnTo>
                    <a:pt x="125" y="99"/>
                  </a:lnTo>
                  <a:lnTo>
                    <a:pt x="38" y="154"/>
                  </a:lnTo>
                  <a:lnTo>
                    <a:pt x="129" y="201"/>
                  </a:lnTo>
                  <a:lnTo>
                    <a:pt x="134" y="321"/>
                  </a:lnTo>
                  <a:close/>
                  <a:moveTo>
                    <a:pt x="431" y="352"/>
                  </a:moveTo>
                  <a:lnTo>
                    <a:pt x="408" y="346"/>
                  </a:lnTo>
                  <a:lnTo>
                    <a:pt x="234" y="256"/>
                  </a:lnTo>
                  <a:lnTo>
                    <a:pt x="115" y="70"/>
                  </a:lnTo>
                  <a:lnTo>
                    <a:pt x="136" y="70"/>
                  </a:lnTo>
                  <a:lnTo>
                    <a:pt x="463" y="238"/>
                  </a:lnTo>
                  <a:lnTo>
                    <a:pt x="481" y="252"/>
                  </a:lnTo>
                  <a:lnTo>
                    <a:pt x="493" y="272"/>
                  </a:lnTo>
                  <a:lnTo>
                    <a:pt x="496" y="296"/>
                  </a:lnTo>
                  <a:lnTo>
                    <a:pt x="490" y="320"/>
                  </a:lnTo>
                  <a:lnTo>
                    <a:pt x="474" y="338"/>
                  </a:lnTo>
                  <a:lnTo>
                    <a:pt x="453" y="349"/>
                  </a:lnTo>
                  <a:lnTo>
                    <a:pt x="431" y="352"/>
                  </a:lnTo>
                  <a:close/>
                  <a:moveTo>
                    <a:pt x="129" y="201"/>
                  </a:moveTo>
                  <a:lnTo>
                    <a:pt x="38" y="154"/>
                  </a:lnTo>
                  <a:lnTo>
                    <a:pt x="125" y="99"/>
                  </a:lnTo>
                  <a:lnTo>
                    <a:pt x="129" y="201"/>
                  </a:lnTo>
                  <a:close/>
                  <a:moveTo>
                    <a:pt x="234" y="256"/>
                  </a:moveTo>
                  <a:lnTo>
                    <a:pt x="129" y="201"/>
                  </a:lnTo>
                  <a:lnTo>
                    <a:pt x="125" y="99"/>
                  </a:lnTo>
                  <a:lnTo>
                    <a:pt x="134" y="99"/>
                  </a:lnTo>
                  <a:lnTo>
                    <a:pt x="234" y="256"/>
                  </a:lnTo>
                  <a:close/>
                  <a:moveTo>
                    <a:pt x="1813" y="2722"/>
                  </a:moveTo>
                  <a:lnTo>
                    <a:pt x="1670" y="2722"/>
                  </a:lnTo>
                  <a:lnTo>
                    <a:pt x="134" y="321"/>
                  </a:lnTo>
                  <a:lnTo>
                    <a:pt x="129" y="201"/>
                  </a:lnTo>
                  <a:lnTo>
                    <a:pt x="234" y="256"/>
                  </a:lnTo>
                  <a:lnTo>
                    <a:pt x="1813" y="2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357158" y="1928802"/>
            <a:ext cx="46434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RECEITA  ORÇAMENTÁRIA  (LÍQUIDO)  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ARRECADADA 1º QUADRIMESTRE</a:t>
            </a: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5.771.475,65</a:t>
            </a:r>
          </a:p>
          <a:p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MÉDIA MENSAL </a:t>
            </a: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Igual 20"/>
          <p:cNvSpPr/>
          <p:nvPr/>
        </p:nvSpPr>
        <p:spPr>
          <a:xfrm>
            <a:off x="1142976" y="4643446"/>
            <a:ext cx="1343028" cy="7858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0034" y="550070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1.442.868,91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286380" y="250030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ORÇADO 16.086.000,00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429256" y="542926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35,87%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8" y="2182495"/>
          <a:ext cx="8429684" cy="1441450"/>
        </p:xfrm>
        <a:graphic>
          <a:graphicData uri="http://schemas.openxmlformats.org/drawingml/2006/table">
            <a:tbl>
              <a:tblPr/>
              <a:tblGrid>
                <a:gridCol w="6882953"/>
                <a:gridCol w="154673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Receita Corrente Líquida Arrecadada nos Últimos 12 (doze) Meses (I)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15.560.504,30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Despesa Líquida com Pessoal Realizada nos Últimos 12 (doze) Meses (II)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8.203.802.65</a:t>
                      </a: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Limite Prudencial - 57,00%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8.869.487,45</a:t>
                      </a: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Limite Máximo - 60,00%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9.336.302,58</a:t>
                      </a: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Percentual aplicado = (II) / (I) x 100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52,71</a:t>
                      </a:r>
                      <a:r>
                        <a:rPr lang="pt-BR" sz="15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57158" y="128586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DESPESA COM PESSOAL – CONSOLIDADO</a:t>
            </a:r>
          </a:p>
          <a:p>
            <a:pPr algn="ctr"/>
            <a:r>
              <a:rPr lang="pt-BR" dirty="0" smtClean="0"/>
              <a:t>Constituição Federal, Art. 169, </a:t>
            </a:r>
            <a:r>
              <a:rPr lang="pt-BR" i="1" dirty="0" smtClean="0"/>
              <a:t>caput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Lei Complementar n°101/2000, Art. 19, III e Art. 20, III </a:t>
            </a:r>
          </a:p>
          <a:p>
            <a:endParaRPr lang="pt-BR" dirty="0"/>
          </a:p>
        </p:txBody>
      </p:sp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5" y="3786190"/>
            <a:ext cx="8501123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500042"/>
            <a:ext cx="62151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cap="all" dirty="0" smtClean="0">
                <a:latin typeface="Arial" pitchFamily="34" charset="0"/>
                <a:cs typeface="Arial" pitchFamily="34" charset="0"/>
              </a:rPr>
              <a:t>RESTOS A PAGAR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Lei Complementar n°101/2000, Art. 55, III, alínea “b”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58" y="1512556"/>
          <a:ext cx="8358246" cy="5077869"/>
        </p:xfrm>
        <a:graphic>
          <a:graphicData uri="http://schemas.openxmlformats.org/drawingml/2006/table">
            <a:tbl>
              <a:tblPr/>
              <a:tblGrid>
                <a:gridCol w="6700885"/>
                <a:gridCol w="1657361"/>
              </a:tblGrid>
              <a:tr h="573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Unidade Gestora: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PREFEITURA MUNICIPAL DE MATOS COSTA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Valores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Restos A Pagar Não Processados (I)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193.447,98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(+) Inscrições do Exercício Anterior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179.753,73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(+) Inscritos em Exercícios Anteriores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96.754,23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(-) Cancelamentos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1.483,80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Restos a Pagar a Liquidar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193.447,98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Restos a Pagar em Liquidação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Restos a Pagar Liquidado a Pagar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(-) Restos a Pagar Pagos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81.576,18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Restos Processados (II)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5.909,67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(+) Inscrições do Exercício Anterior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154.270,29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(+) Inscritos em Exercícios Anteriores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2.550,00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(-) Cancelamentos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Restos a Pagar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5.909,67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(-) Restos Pagos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150.910,62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Saldo a Pagar (I+II)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199.357,65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0034" y="500036"/>
          <a:ext cx="8001055" cy="6072241"/>
        </p:xfrm>
        <a:graphic>
          <a:graphicData uri="http://schemas.openxmlformats.org/drawingml/2006/table">
            <a:tbl>
              <a:tblPr/>
              <a:tblGrid>
                <a:gridCol w="6400844"/>
                <a:gridCol w="1600211"/>
              </a:tblGrid>
              <a:tr h="717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Unidade Gestora: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pt-BR" sz="1800" b="1" dirty="0">
                          <a:latin typeface="Arial"/>
                          <a:ea typeface="Times New Roman"/>
                        </a:rPr>
                        <a:t>FUNDO MUNICIPAL DE SAUDE DE MATOS COSTA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</a:rPr>
                        <a:t>Valores</a:t>
                      </a:r>
                      <a:r>
                        <a:rPr lang="pt-BR" sz="18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Restos A Pagar Não Processados (I)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</a:rPr>
                        <a:t>8.674,21</a:t>
                      </a:r>
                      <a:r>
                        <a:rPr lang="pt-BR" sz="18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(+) Inscrições do Exercício Anterior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8.059,12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(+) Inscritos em Exercícios Anteriores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1.907,90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(-) Cancelamentos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Restos a Pagar a Liquidar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7.682,83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Restos a Pagar em Liquidação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991,38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Restos a Pagar Liquidado a Pagar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(-) Restos a Pagar Pagos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1.292,81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Restos Processados (II)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</a:rPr>
                        <a:t>450,00</a:t>
                      </a:r>
                      <a:r>
                        <a:rPr lang="pt-BR" sz="18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(+) Inscrições do Exercício Anterior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40.887,51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(+) Inscritos em Exercícios Anteriores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(-) Cancelamentos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Restos a Pagar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450,00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(-) Restos Pagos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40.437,51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Saldo a Pagar (I+II)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9.124,21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28596" y="785795"/>
          <a:ext cx="8286808" cy="5931327"/>
        </p:xfrm>
        <a:graphic>
          <a:graphicData uri="http://schemas.openxmlformats.org/drawingml/2006/table">
            <a:tbl>
              <a:tblPr/>
              <a:tblGrid>
                <a:gridCol w="6629447"/>
                <a:gridCol w="1657361"/>
              </a:tblGrid>
              <a:tr h="70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Unidade Gestora</a:t>
                      </a:r>
                      <a:r>
                        <a:rPr lang="pt-BR" sz="1800" b="0" dirty="0"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pt-BR" sz="1800" b="1" dirty="0">
                          <a:latin typeface="Arial"/>
                          <a:ea typeface="Times New Roman"/>
                        </a:rPr>
                        <a:t>FUNDO MUN. DE ASSIST. SOCIAL DE MATOS COSTA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Valores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</a:rPr>
                        <a:t>Restos A Pagar Não Processados (I)</a:t>
                      </a:r>
                      <a:r>
                        <a:rPr lang="pt-BR" sz="18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401,50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(+) Inscrições do Exercício Anterior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15.374,70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(+) Inscritos em Exercícios Anteriores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(-) Cancelamentos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Restos a Pagar a Liquidar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401,50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Restos a Pagar em Liquidação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Restos a Pagar Liquidado a Pagar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(-) Restos a Pagar Pagos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14.973,20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</a:rPr>
                        <a:t>Restos Processados (II)</a:t>
                      </a:r>
                      <a:r>
                        <a:rPr lang="pt-BR" sz="18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366,62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(+) Inscrições do Exercício Anterior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10.331,21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(+) Inscritos em Exercícios Anteriores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(-) Cancelamentos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Restos a Pagar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366,62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(-) Restos Pagos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9.964,59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</a:rPr>
                        <a:t>Saldo a Pagar (I+II)</a:t>
                      </a:r>
                      <a:r>
                        <a:rPr lang="pt-BR" sz="18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</a:rPr>
                        <a:t>768,12</a:t>
                      </a:r>
                      <a:r>
                        <a:rPr lang="pt-BR" sz="18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0300" marR="60300" marT="12060" marB="12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78579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Gastos com Divulgação e Publicidade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4348" y="1500176"/>
          <a:ext cx="7715303" cy="3857650"/>
        </p:xfrm>
        <a:graphic>
          <a:graphicData uri="http://schemas.openxmlformats.org/drawingml/2006/table">
            <a:tbl>
              <a:tblPr/>
              <a:tblGrid>
                <a:gridCol w="2939163"/>
                <a:gridCol w="2939163"/>
                <a:gridCol w="1836977"/>
              </a:tblGrid>
              <a:tr h="40330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Gastos com Publicidade e Propaganda</a:t>
                      </a:r>
                      <a:endParaRPr lang="pt-B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330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Gastos com Publicidade no 1º Semestre dos Últimos três Exercícios</a:t>
                      </a:r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3300">
                <a:tc>
                  <a:txBody>
                    <a:bodyPr/>
                    <a:lstStyle/>
                    <a:p>
                      <a:endParaRPr lang="pt-B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Média Anual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Média Semestral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18.125,20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18.028,99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73.720,17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31.222,49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77.813,16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30.515,48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925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Gasto nos Últimos Três Exercícios</a:t>
                      </a:r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169.658,53</a:t>
                      </a:r>
                      <a:endParaRPr lang="pt-B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79.766,96</a:t>
                      </a:r>
                      <a:endParaRPr lang="pt-B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925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Média dos Gastos nos Últimos Três Exercícios</a:t>
                      </a:r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56.552,84</a:t>
                      </a:r>
                      <a:endParaRPr lang="pt-B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26.588,98</a:t>
                      </a:r>
                      <a:endParaRPr lang="pt-B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00100" y="571501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VALOR APURADO ATÉ 1º QUADRIMESTRE R$: 23.447,16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52" y="92867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ACOMPANHAMENTO DAS AÇÕES DE</a:t>
            </a:r>
            <a:br>
              <a:rPr lang="pt-BR" b="1" cap="all" dirty="0" smtClean="0"/>
            </a:br>
            <a:r>
              <a:rPr lang="pt-BR" b="1" cap="all" dirty="0" smtClean="0"/>
              <a:t>INVESTIMENTOS PREVISTAS NA LDO E LOA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28728" y="1643051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Lei Complementar n° 101/2000, Art. 9°, § 4°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7" y="2714620"/>
          <a:ext cx="7286674" cy="2857520"/>
        </p:xfrm>
        <a:graphic>
          <a:graphicData uri="http://schemas.openxmlformats.org/drawingml/2006/table">
            <a:tbl>
              <a:tblPr/>
              <a:tblGrid>
                <a:gridCol w="1700224"/>
                <a:gridCol w="1800237"/>
                <a:gridCol w="1214446"/>
                <a:gridCol w="1285884"/>
                <a:gridCol w="1285883"/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Previsão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Suplementações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Anulações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Execução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Saldo atual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</a:rPr>
                        <a:t>16.086.000,00 </a:t>
                      </a:r>
                      <a:endParaRPr lang="pt-BR" sz="14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</a:rPr>
                        <a:t>3.686.708,38 </a:t>
                      </a:r>
                      <a:endParaRPr lang="pt-BR" sz="14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</a:rPr>
                        <a:t>622.850,00 </a:t>
                      </a:r>
                      <a:endParaRPr lang="pt-BR" sz="14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</a:rPr>
                        <a:t>8.106.985,07 </a:t>
                      </a:r>
                      <a:endParaRPr lang="pt-BR" sz="14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</a:rPr>
                        <a:t>11.042.873,31 </a:t>
                      </a:r>
                      <a:endParaRPr lang="pt-BR" sz="14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8662" y="714356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/>
              <a:t>ACOMPANHAMENTO DAS AÇÕES DE</a:t>
            </a:r>
            <a:br>
              <a:rPr lang="pt-BR" sz="2000" b="1" cap="all" dirty="0" smtClean="0"/>
            </a:br>
            <a:r>
              <a:rPr lang="pt-BR" sz="2000" b="1" cap="all" dirty="0" smtClean="0"/>
              <a:t>INVESTIMENTOS PREVISTAS NA LDO E LOA</a:t>
            </a:r>
          </a:p>
          <a:p>
            <a:pPr algn="ctr"/>
            <a:r>
              <a:rPr lang="pt-BR" sz="2000" b="1" cap="all" dirty="0" smtClean="0"/>
              <a:t> </a:t>
            </a:r>
            <a:endParaRPr lang="pt-BR" sz="2000" b="1" cap="all" dirty="0"/>
          </a:p>
        </p:txBody>
      </p:sp>
      <p:sp>
        <p:nvSpPr>
          <p:cNvPr id="3" name="Retângulo 2"/>
          <p:cNvSpPr/>
          <p:nvPr/>
        </p:nvSpPr>
        <p:spPr>
          <a:xfrm>
            <a:off x="1928794" y="1428736"/>
            <a:ext cx="488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Lei Complementar n° 101/2000, Art. 9°, § 4°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47" y="2143117"/>
          <a:ext cx="7858180" cy="3500460"/>
        </p:xfrm>
        <a:graphic>
          <a:graphicData uri="http://schemas.openxmlformats.org/drawingml/2006/table">
            <a:tbl>
              <a:tblPr/>
              <a:tblGrid>
                <a:gridCol w="1964545"/>
                <a:gridCol w="1178727"/>
                <a:gridCol w="1178727"/>
                <a:gridCol w="1178727"/>
                <a:gridCol w="1178727"/>
                <a:gridCol w="1178727"/>
              </a:tblGrid>
              <a:tr h="42356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Unidade Gestora: 09 - CAMARA MUNICIPAL DE MATOS COSTA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9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Projeto/Atividade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Previsão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Suplementações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Anulações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Execução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Saldo atual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6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2001 -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das Atividades Legislativas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latin typeface="Calibri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372.000,00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135.304,66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236.695,34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6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2002 - Subsídio dos Vereadores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450.000,00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137.940,00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312.060,00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Total da Unidade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822.000,00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273.244,66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548.755,34 </a:t>
                      </a:r>
                      <a:endParaRPr lang="pt-BR" sz="15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14347" y="1285860"/>
          <a:ext cx="7715306" cy="3071834"/>
        </p:xfrm>
        <a:graphic>
          <a:graphicData uri="http://schemas.openxmlformats.org/drawingml/2006/table">
            <a:tbl>
              <a:tblPr/>
              <a:tblGrid>
                <a:gridCol w="1928826"/>
                <a:gridCol w="1157296"/>
                <a:gridCol w="1157296"/>
                <a:gridCol w="1157296"/>
                <a:gridCol w="1157296"/>
                <a:gridCol w="1157296"/>
              </a:tblGrid>
              <a:tr h="50456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Unidade Gestora: 07 - FIMPREV - FUNDO MUN. ASSIST. DE MATOS COSTA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64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Projeto/Atividade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Previsão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Suplementações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Anulações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Execução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Saldo atual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2034 -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Pograma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Saúde do Servidor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3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latin typeface="Calibri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528.000,00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357.876,58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170.123,42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Total da Unidade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528.000,00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357.876,58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170.123,42 </a:t>
                      </a:r>
                      <a:endParaRPr lang="pt-BR" sz="1500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85719" y="857236"/>
          <a:ext cx="8143934" cy="5502716"/>
        </p:xfrm>
        <a:graphic>
          <a:graphicData uri="http://schemas.openxmlformats.org/drawingml/2006/table">
            <a:tbl>
              <a:tblPr/>
              <a:tblGrid>
                <a:gridCol w="2035984"/>
                <a:gridCol w="1221590"/>
                <a:gridCol w="1221590"/>
                <a:gridCol w="1221590"/>
                <a:gridCol w="1221590"/>
                <a:gridCol w="1221590"/>
              </a:tblGrid>
              <a:tr h="45953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Unidade Gestora: 03 - FUNDO MUN. DE ASSIST. SOCIAL DE MATOS COSTA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8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Projeto/Atividade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Previsão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Suplementações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Anulações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Execução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Saldo atual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2029 -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Fundo M. de Assistência Social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4316" marR="24316" marT="24316" marB="24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652.902,50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161.962,19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490.940,31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2030 -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Bloco PSB - FNAS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4316" marR="24316" marT="24316" marB="24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92.205,00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55.000,00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5.000,00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61.143,63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81.061,37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2031 -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Bloco GBF - FNAS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4316" marR="24316" marT="24316" marB="24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22.601,25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4.328,18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4.056,70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22.872,73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2032 -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Bloco GSUAS - FNAS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4316" marR="24316" marT="24316" marB="24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9.371,25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7.539,54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1.070,00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15.840,79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2033 -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dos Programas Sociais - Estado</a:t>
                      </a: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4316" marR="24316" marT="24316" marB="243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52.920,00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45.045,78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10.445,00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87.520,78</a:t>
                      </a:r>
                    </a:p>
                  </a:txBody>
                  <a:tcPr marL="24316" marR="24316" marT="24316" marB="243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Total da Unidade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830.000,00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111.913,50 </a:t>
                      </a:r>
                      <a:endParaRPr lang="pt-BR" sz="1500">
                        <a:latin typeface="Arial"/>
                        <a:ea typeface="Times New Roman"/>
                      </a:endParaRP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5.000,00 </a:t>
                      </a:r>
                      <a:endParaRPr lang="pt-BR" sz="1500" dirty="0">
                        <a:latin typeface="Arial"/>
                        <a:ea typeface="Times New Roman"/>
                      </a:endParaRP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238.677,52 </a:t>
                      </a:r>
                      <a:endParaRPr lang="pt-BR" sz="1500" dirty="0">
                        <a:latin typeface="Arial"/>
                        <a:ea typeface="Times New Roman"/>
                      </a:endParaRP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698.235,98 </a:t>
                      </a:r>
                      <a:endParaRPr lang="pt-BR" sz="1500" dirty="0">
                        <a:latin typeface="Arial"/>
                        <a:ea typeface="Times New Roman"/>
                      </a:endParaRPr>
                    </a:p>
                  </a:txBody>
                  <a:tcPr marL="40527" marR="40527" marT="8105" marB="81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117416"/>
          <a:ext cx="8715437" cy="6450008"/>
        </p:xfrm>
        <a:graphic>
          <a:graphicData uri="http://schemas.openxmlformats.org/drawingml/2006/table">
            <a:tbl>
              <a:tblPr/>
              <a:tblGrid>
                <a:gridCol w="2068072"/>
                <a:gridCol w="1329473"/>
                <a:gridCol w="1329473"/>
                <a:gridCol w="1329473"/>
                <a:gridCol w="1329473"/>
                <a:gridCol w="1329473"/>
              </a:tblGrid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Unidade Gestora: 02 - FUNDO MUNICIPAL DE SAUDE DE MATOS COSTA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0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Projeto/Atividade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Previsão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Suplementações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Anulações</a:t>
                      </a: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Execução</a:t>
                      </a: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Saldo atual</a:t>
                      </a: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1063 - Ampliação da Rede Física da Saúde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7.000,00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7.000,00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1064 - Aquisição de Veículos - Saúde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32.000,00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32.000,00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das Atividades da Saúde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2.709.701,25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914.330,84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1.795.370,41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Bloco de Atenção Básica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80.000,00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285.271,77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121.696,96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243.574,81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Bloco de Atenção Básica Variável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733.280,00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186.972,10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285.236,33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635.015,77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MAC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Amb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e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e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de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Financ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55.512,50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80.000,00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3.113,40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132.399,10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Bloco Vigilância em Saúde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40.551,25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6.914,74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33.636,51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Bloco Assistência Farmacêutica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30.551,25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14.162,99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17.528,37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27.185,87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Bloco Gestão do SUS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5.512,50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5.512,50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2028 - </a:t>
                      </a:r>
                      <a:r>
                        <a:rPr lang="pt-BR" sz="15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dos Programas do SUS - Estado</a:t>
                      </a: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043" marR="15043" marT="15043" marB="15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219.270,00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2.033,93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4.940,39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216.363,54</a:t>
                      </a:r>
                    </a:p>
                  </a:txBody>
                  <a:tcPr marL="15043" marR="15043" marT="15043" marB="150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da Unidade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3.913.378,75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568.440,79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1.353.761,03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3.128.058,51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071" marR="25071" marT="5014" marB="50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643050"/>
          <a:ext cx="6096000" cy="3759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latin typeface="Arial"/>
                          <a:ea typeface="Times New Roman"/>
                        </a:rPr>
                        <a:t>Evolução da Receita </a:t>
                      </a:r>
                      <a:r>
                        <a:rPr lang="pt-BR" sz="2000" b="1" dirty="0" smtClean="0">
                          <a:latin typeface="Arial"/>
                          <a:ea typeface="Times New Roman"/>
                        </a:rPr>
                        <a:t>Orçamentária</a:t>
                      </a:r>
                      <a:endParaRPr lang="pt-BR" sz="2000" b="1" dirty="0">
                        <a:latin typeface="Arial"/>
                        <a:ea typeface="Times New Roman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357166"/>
            <a:ext cx="85011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RECEITA ORÇAMENTÁRIA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44" y="1691116"/>
            <a:ext cx="9001155" cy="4595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71472" y="428605"/>
          <a:ext cx="8143934" cy="5256626"/>
        </p:xfrm>
        <a:graphic>
          <a:graphicData uri="http://schemas.openxmlformats.org/drawingml/2006/table">
            <a:tbl>
              <a:tblPr/>
              <a:tblGrid>
                <a:gridCol w="2035984"/>
                <a:gridCol w="1221590"/>
                <a:gridCol w="1221590"/>
                <a:gridCol w="1221590"/>
                <a:gridCol w="1221590"/>
                <a:gridCol w="1221590"/>
              </a:tblGrid>
              <a:tr h="49736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Unidade Gestora: 01 - PREFEITURA MUNICIPAL DE MATOS COSTA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Projeto/Atividade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Previsão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Suplementações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Anulações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Execução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Saldo atual</a:t>
                      </a:r>
                      <a:r>
                        <a:rPr lang="pt-BR" sz="15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9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1051 - Ampliação da Patrulha Agrícola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Calibri"/>
                        <a:ea typeface="Times New Roman"/>
                      </a:endParaRPr>
                    </a:p>
                  </a:txBody>
                  <a:tcPr marL="27880" marR="27880" marT="27880" marB="2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12.000,00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15.850,00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27.850,00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9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1052 - Ampliação da Rede Física do Ensino Fundamental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Calibri"/>
                        <a:ea typeface="Times New Roman"/>
                      </a:endParaRPr>
                    </a:p>
                  </a:txBody>
                  <a:tcPr marL="27880" marR="27880" marT="27880" marB="2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7.000,00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7.000,00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9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1053 - Aquisição de Veículos - Educação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7880" marR="27880" marT="27880" marB="2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22.000,00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22.000,00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9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1054 - Ampliação da Rede Física da Educação Infantil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7880" marR="27880" marT="27880" marB="2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17.000,00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17.000,00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9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1055 - Pavimentação de Ruas e Passeios</a:t>
                      </a:r>
                    </a:p>
                  </a:txBody>
                  <a:tcPr marL="46467" marR="46467" marT="9293" marB="9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7880" marR="27880" marT="27880" marB="2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16.000,00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2.411.869,31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1.974.417,30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453.452,01</a:t>
                      </a:r>
                    </a:p>
                  </a:txBody>
                  <a:tcPr marL="27880" marR="27880" marT="27880" marB="2788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85720" y="142852"/>
          <a:ext cx="8501124" cy="6564450"/>
        </p:xfrm>
        <a:graphic>
          <a:graphicData uri="http://schemas.openxmlformats.org/drawingml/2006/table">
            <a:tbl>
              <a:tblPr/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1056 - Obras de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Infraestrutura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Urbana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1057 -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Sanemanto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Básico Geral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1058 - Aquisição de Máquinas e Veículos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16.205,00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1.273,00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14.932,00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1059 - Obras de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Infraestrutura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Rural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1060 - Obras de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Infraestrutura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Social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1061 - Promoção da Indústria e Comércio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38.266,05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124.733,95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1062 - Apoio ao Sistema Habitacional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1065 - Ampliação de Áreas Esportivas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2003 -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das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Ativ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do Gabinete do Prefeito e Vice-Prefeito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535.000,00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164.812,29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370.187,71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2004 -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Conv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com a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Secret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de Segurança Pública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31.653,75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6.150,00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6.150,00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9.618,81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22.034,94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do Fundo de Defesa Civil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293,00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6.707,00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2006 -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do Corpo de Bombeiros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13.434,74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18.565,26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2007 -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das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Ativ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Administrativas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1.476.047,00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2.315,00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2.315,00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789.432,63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686.614,37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2008 -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das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Ativ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Financeiras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27.026,37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109.973,63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2009 -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das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Ativ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da </a:t>
                      </a:r>
                      <a:r>
                        <a:rPr lang="pt-BR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Secret</a:t>
                      </a: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de Agricultura e Abastecimento</a:t>
                      </a:r>
                    </a:p>
                  </a:txBody>
                  <a:tcPr marL="10628" marR="10628" marT="2126" marB="2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7" marR="6377" marT="6377" marB="6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449.000,00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42.000,00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239.950,97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209.049,03</a:t>
                      </a:r>
                    </a:p>
                  </a:txBody>
                  <a:tcPr marL="6377" marR="6377" marT="6377" marB="637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71472" y="1071549"/>
          <a:ext cx="7929618" cy="5443624"/>
        </p:xfrm>
        <a:graphic>
          <a:graphicData uri="http://schemas.openxmlformats.org/drawingml/2006/table">
            <a:tbl>
              <a:tblPr/>
              <a:tblGrid>
                <a:gridCol w="1321603"/>
                <a:gridCol w="1321603"/>
                <a:gridCol w="1321603"/>
                <a:gridCol w="1321603"/>
                <a:gridCol w="1321603"/>
                <a:gridCol w="1321603"/>
              </a:tblGrid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2010 -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 Merenda Escolar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dirty="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126.856,25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77,22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22.601,82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104.331,65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2011 -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das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Ativ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Ensino Fundamental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2.578.429,25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133.566,59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106.000,00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532.001,52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2.073.994,32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2012 - Apoio a Educação Especial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7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46.000,00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42.900,00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3.100,00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2013 -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do Conselho Tutelar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171.000,00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3.035,00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3.035,00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78.540,58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92.459,42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2014 -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 Educação Infantil - Creche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430.000,00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31.563,58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140.894,04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320.669,54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2015 -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Secret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de Viação, Obras e Urbanismo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1.020.728,75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85.663,68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268.000,00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474.867,61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363.524,82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2016 -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 Iluminação e Limpeza Pública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897.701,25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5.850,00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185.850,00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414.390,11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</a:rPr>
                        <a:t>303.311,14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2017 -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das </a:t>
                      </a:r>
                      <a:r>
                        <a:rPr lang="pt-BR" sz="1500" dirty="0" err="1">
                          <a:latin typeface="Arial"/>
                          <a:ea typeface="Times New Roman"/>
                        </a:rPr>
                        <a:t>Ativ</a:t>
                      </a:r>
                      <a:r>
                        <a:rPr lang="pt-BR" sz="1500" dirty="0">
                          <a:latin typeface="Arial"/>
                          <a:ea typeface="Times New Roman"/>
                        </a:rPr>
                        <a:t>. Culturais e Turísticas</a:t>
                      </a:r>
                    </a:p>
                  </a:txBody>
                  <a:tcPr marL="37623" marR="37623" marT="7525" marB="7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>
                        <a:latin typeface="Calibri"/>
                        <a:ea typeface="Times New Roman"/>
                      </a:endParaRPr>
                    </a:p>
                  </a:txBody>
                  <a:tcPr marL="22574" marR="22574" marT="22574" marB="22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137.000,00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35.150,65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</a:rPr>
                        <a:t>101.849,35</a:t>
                      </a:r>
                    </a:p>
                  </a:txBody>
                  <a:tcPr marL="22574" marR="22574" marT="22574" marB="22574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28597" y="642918"/>
          <a:ext cx="8215368" cy="5982812"/>
        </p:xfrm>
        <a:graphic>
          <a:graphicData uri="http://schemas.openxmlformats.org/drawingml/2006/table">
            <a:tbl>
              <a:tblPr/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2018 - </a:t>
                      </a:r>
                      <a:r>
                        <a:rPr lang="pt-BR" sz="13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300" dirty="0">
                          <a:latin typeface="Arial"/>
                          <a:ea typeface="Times New Roman"/>
                        </a:rPr>
                        <a:t>. das Atividades Esportivas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30.000,00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11.603,60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18.396,40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2019 - </a:t>
                      </a:r>
                      <a:r>
                        <a:rPr lang="pt-BR" sz="13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300" dirty="0">
                          <a:latin typeface="Arial"/>
                          <a:ea typeface="Times New Roman"/>
                        </a:rPr>
                        <a:t>. das Atividades do FIA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12.000,00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12.000,00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2020 - Amortização de Precatórios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69.000,00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65.787,49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3.212,51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2037 - Amortização da Dívida e Encargos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840.000,00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332.224,12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507.775,88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2038 - Reserva de Contingência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20.000,00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20.000,00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2039 - Manutenção do IPMC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162.000,00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47.480,68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114.519,32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2040 - Promoção das Festividades Municipais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35.000,00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35.000,00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2041 - Apoio ao Ensino Superior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18.000,00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12.706,03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5.293,97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2042 - </a:t>
                      </a:r>
                      <a:r>
                        <a:rPr lang="pt-BR" sz="1300" dirty="0" err="1">
                          <a:latin typeface="Arial"/>
                          <a:ea typeface="Times New Roman"/>
                        </a:rPr>
                        <a:t>Manut</a:t>
                      </a:r>
                      <a:r>
                        <a:rPr lang="pt-BR" sz="1300" dirty="0">
                          <a:latin typeface="Arial"/>
                          <a:ea typeface="Times New Roman"/>
                        </a:rPr>
                        <a:t>. da Educação Infantil - Pré Escolar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377.000,00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23.913,71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149.638,37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251.275,34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dirty="0">
                          <a:latin typeface="Arial"/>
                          <a:ea typeface="Times New Roman"/>
                        </a:rPr>
                        <a:t>2043 - MANUT. DA SECRETARIA DA EDUCAÇÃO</a:t>
                      </a: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300" dirty="0">
                        <a:latin typeface="Calibri"/>
                        <a:ea typeface="Times New Roman"/>
                      </a:endParaRPr>
                    </a:p>
                  </a:txBody>
                  <a:tcPr marL="20337" marR="20337" marT="20337" marB="203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25.000,00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4.500,00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4.500,00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24.113,50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latin typeface="Arial"/>
                          <a:ea typeface="Times New Roman"/>
                        </a:rPr>
                        <a:t>886,50</a:t>
                      </a:r>
                    </a:p>
                  </a:txBody>
                  <a:tcPr marL="20337" marR="20337" marT="20337" marB="2033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latin typeface="Arial"/>
                          <a:ea typeface="Times New Roman"/>
                        </a:rPr>
                        <a:t>Total da Unidade</a:t>
                      </a:r>
                      <a:endParaRPr lang="pt-BR" sz="1300" dirty="0">
                        <a:latin typeface="Arial"/>
                        <a:ea typeface="Times New Roman"/>
                      </a:endParaRP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latin typeface="Arial"/>
                          <a:ea typeface="Times New Roman"/>
                        </a:rPr>
                        <a:t>9.992.621,25 </a:t>
                      </a:r>
                      <a:endParaRPr lang="pt-BR" sz="1300" dirty="0">
                        <a:latin typeface="Arial"/>
                        <a:ea typeface="Times New Roman"/>
                      </a:endParaRP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latin typeface="Arial"/>
                          <a:ea typeface="Times New Roman"/>
                        </a:rPr>
                        <a:t>3.006.354,09 </a:t>
                      </a:r>
                      <a:endParaRPr lang="pt-BR" sz="1300" dirty="0">
                        <a:latin typeface="Arial"/>
                        <a:ea typeface="Times New Roman"/>
                      </a:endParaRP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latin typeface="Arial"/>
                          <a:ea typeface="Times New Roman"/>
                        </a:rPr>
                        <a:t>617.850,00 </a:t>
                      </a:r>
                      <a:endParaRPr lang="pt-BR" sz="1300" dirty="0">
                        <a:latin typeface="Arial"/>
                        <a:ea typeface="Times New Roman"/>
                      </a:endParaRP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latin typeface="Arial"/>
                          <a:ea typeface="Times New Roman"/>
                        </a:rPr>
                        <a:t>5.883.425,28 </a:t>
                      </a:r>
                      <a:endParaRPr lang="pt-BR" sz="1300" dirty="0">
                        <a:latin typeface="Arial"/>
                        <a:ea typeface="Times New Roman"/>
                      </a:endParaRP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latin typeface="Arial"/>
                          <a:ea typeface="Times New Roman"/>
                        </a:rPr>
                        <a:t>6.497.700,06 </a:t>
                      </a:r>
                      <a:endParaRPr lang="pt-BR" sz="1300" dirty="0">
                        <a:latin typeface="Arial"/>
                        <a:ea typeface="Times New Roman"/>
                      </a:endParaRPr>
                    </a:p>
                  </a:txBody>
                  <a:tcPr marL="33895" marR="33895" marT="6779" marB="6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857232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ORÇAMENTO DE  DESPESAS 2020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928926" y="2428868"/>
            <a:ext cx="5786478" cy="3216087"/>
            <a:chOff x="5025" y="3230"/>
            <a:chExt cx="7092" cy="5064"/>
          </a:xfrm>
        </p:grpSpPr>
        <p:pic>
          <p:nvPicPr>
            <p:cNvPr id="4" name="Picture 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5" y="3391"/>
              <a:ext cx="7092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2"/>
            <p:cNvSpPr>
              <a:spLocks/>
            </p:cNvSpPr>
            <p:nvPr/>
          </p:nvSpPr>
          <p:spPr bwMode="auto">
            <a:xfrm>
              <a:off x="5337" y="3684"/>
              <a:ext cx="6443" cy="2268"/>
            </a:xfrm>
            <a:custGeom>
              <a:avLst/>
              <a:gdLst/>
              <a:ahLst/>
              <a:cxnLst>
                <a:cxn ang="0">
                  <a:pos x="4" y="2257"/>
                </a:cxn>
                <a:cxn ang="0">
                  <a:pos x="84" y="2056"/>
                </a:cxn>
                <a:cxn ang="0">
                  <a:pos x="177" y="1861"/>
                </a:cxn>
                <a:cxn ang="0">
                  <a:pos x="280" y="1673"/>
                </a:cxn>
                <a:cxn ang="0">
                  <a:pos x="395" y="1493"/>
                </a:cxn>
                <a:cxn ang="0">
                  <a:pos x="521" y="1321"/>
                </a:cxn>
                <a:cxn ang="0">
                  <a:pos x="657" y="1157"/>
                </a:cxn>
                <a:cxn ang="0">
                  <a:pos x="803" y="1002"/>
                </a:cxn>
                <a:cxn ang="0">
                  <a:pos x="958" y="856"/>
                </a:cxn>
                <a:cxn ang="0">
                  <a:pos x="1122" y="720"/>
                </a:cxn>
                <a:cxn ang="0">
                  <a:pos x="1295" y="594"/>
                </a:cxn>
                <a:cxn ang="0">
                  <a:pos x="1475" y="479"/>
                </a:cxn>
                <a:cxn ang="0">
                  <a:pos x="1662" y="375"/>
                </a:cxn>
                <a:cxn ang="0">
                  <a:pos x="1857" y="283"/>
                </a:cxn>
                <a:cxn ang="0">
                  <a:pos x="2058" y="203"/>
                </a:cxn>
                <a:cxn ang="0">
                  <a:pos x="2265" y="135"/>
                </a:cxn>
                <a:cxn ang="0">
                  <a:pos x="2478" y="81"/>
                </a:cxn>
                <a:cxn ang="0">
                  <a:pos x="2696" y="40"/>
                </a:cxn>
                <a:cxn ang="0">
                  <a:pos x="2918" y="13"/>
                </a:cxn>
                <a:cxn ang="0">
                  <a:pos x="3145" y="1"/>
                </a:cxn>
                <a:cxn ang="0">
                  <a:pos x="3374" y="3"/>
                </a:cxn>
                <a:cxn ang="0">
                  <a:pos x="3599" y="21"/>
                </a:cxn>
                <a:cxn ang="0">
                  <a:pos x="3820" y="52"/>
                </a:cxn>
                <a:cxn ang="0">
                  <a:pos x="4036" y="98"/>
                </a:cxn>
                <a:cxn ang="0">
                  <a:pos x="4247" y="156"/>
                </a:cxn>
                <a:cxn ang="0">
                  <a:pos x="4452" y="228"/>
                </a:cxn>
                <a:cxn ang="0">
                  <a:pos x="4651" y="312"/>
                </a:cxn>
                <a:cxn ang="0">
                  <a:pos x="4844" y="409"/>
                </a:cxn>
                <a:cxn ang="0">
                  <a:pos x="5029" y="516"/>
                </a:cxn>
                <a:cxn ang="0">
                  <a:pos x="5207" y="635"/>
                </a:cxn>
                <a:cxn ang="0">
                  <a:pos x="5376" y="764"/>
                </a:cxn>
                <a:cxn ang="0">
                  <a:pos x="5537" y="903"/>
                </a:cxn>
                <a:cxn ang="0">
                  <a:pos x="5689" y="1052"/>
                </a:cxn>
                <a:cxn ang="0">
                  <a:pos x="5832" y="1211"/>
                </a:cxn>
                <a:cxn ang="0">
                  <a:pos x="5965" y="1377"/>
                </a:cxn>
                <a:cxn ang="0">
                  <a:pos x="6087" y="1552"/>
                </a:cxn>
                <a:cxn ang="0">
                  <a:pos x="6183" y="1709"/>
                </a:cxn>
                <a:cxn ang="0">
                  <a:pos x="3070" y="1715"/>
                </a:cxn>
                <a:cxn ang="0">
                  <a:pos x="2849" y="1749"/>
                </a:cxn>
                <a:cxn ang="0">
                  <a:pos x="2639" y="1810"/>
                </a:cxn>
                <a:cxn ang="0">
                  <a:pos x="2441" y="1896"/>
                </a:cxn>
                <a:cxn ang="0">
                  <a:pos x="2257" y="2006"/>
                </a:cxn>
                <a:cxn ang="0">
                  <a:pos x="2089" y="2137"/>
                </a:cxn>
                <a:cxn ang="0">
                  <a:pos x="1956" y="2268"/>
                </a:cxn>
                <a:cxn ang="0">
                  <a:pos x="4454" y="2235"/>
                </a:cxn>
                <a:cxn ang="0">
                  <a:pos x="4298" y="2091"/>
                </a:cxn>
                <a:cxn ang="0">
                  <a:pos x="4124" y="1967"/>
                </a:cxn>
                <a:cxn ang="0">
                  <a:pos x="3936" y="1865"/>
                </a:cxn>
                <a:cxn ang="0">
                  <a:pos x="3734" y="1787"/>
                </a:cxn>
                <a:cxn ang="0">
                  <a:pos x="3520" y="1735"/>
                </a:cxn>
                <a:cxn ang="0">
                  <a:pos x="3297" y="1710"/>
                </a:cxn>
                <a:cxn ang="0">
                  <a:pos x="6198" y="1735"/>
                </a:cxn>
                <a:cxn ang="0">
                  <a:pos x="6298" y="1925"/>
                </a:cxn>
                <a:cxn ang="0">
                  <a:pos x="6386" y="2122"/>
                </a:cxn>
                <a:cxn ang="0">
                  <a:pos x="6442" y="2268"/>
                </a:cxn>
              </a:cxnLst>
              <a:rect l="0" t="0" r="r" b="b"/>
              <a:pathLst>
                <a:path w="6443" h="2268">
                  <a:moveTo>
                    <a:pt x="1956" y="2268"/>
                  </a:moveTo>
                  <a:lnTo>
                    <a:pt x="0" y="2268"/>
                  </a:lnTo>
                  <a:lnTo>
                    <a:pt x="4" y="2257"/>
                  </a:lnTo>
                  <a:lnTo>
                    <a:pt x="30" y="2189"/>
                  </a:lnTo>
                  <a:lnTo>
                    <a:pt x="56" y="2122"/>
                  </a:lnTo>
                  <a:lnTo>
                    <a:pt x="84" y="2056"/>
                  </a:lnTo>
                  <a:lnTo>
                    <a:pt x="114" y="1990"/>
                  </a:lnTo>
                  <a:lnTo>
                    <a:pt x="145" y="1925"/>
                  </a:lnTo>
                  <a:lnTo>
                    <a:pt x="177" y="1861"/>
                  </a:lnTo>
                  <a:lnTo>
                    <a:pt x="210" y="1798"/>
                  </a:lnTo>
                  <a:lnTo>
                    <a:pt x="245" y="1735"/>
                  </a:lnTo>
                  <a:lnTo>
                    <a:pt x="280" y="1673"/>
                  </a:lnTo>
                  <a:lnTo>
                    <a:pt x="318" y="1612"/>
                  </a:lnTo>
                  <a:lnTo>
                    <a:pt x="356" y="1552"/>
                  </a:lnTo>
                  <a:lnTo>
                    <a:pt x="395" y="1493"/>
                  </a:lnTo>
                  <a:lnTo>
                    <a:pt x="436" y="1435"/>
                  </a:lnTo>
                  <a:lnTo>
                    <a:pt x="478" y="1377"/>
                  </a:lnTo>
                  <a:lnTo>
                    <a:pt x="521" y="1321"/>
                  </a:lnTo>
                  <a:lnTo>
                    <a:pt x="565" y="1265"/>
                  </a:lnTo>
                  <a:lnTo>
                    <a:pt x="611" y="1211"/>
                  </a:lnTo>
                  <a:lnTo>
                    <a:pt x="657" y="1157"/>
                  </a:lnTo>
                  <a:lnTo>
                    <a:pt x="705" y="1104"/>
                  </a:lnTo>
                  <a:lnTo>
                    <a:pt x="753" y="1052"/>
                  </a:lnTo>
                  <a:lnTo>
                    <a:pt x="803" y="1002"/>
                  </a:lnTo>
                  <a:lnTo>
                    <a:pt x="854" y="952"/>
                  </a:lnTo>
                  <a:lnTo>
                    <a:pt x="906" y="903"/>
                  </a:lnTo>
                  <a:lnTo>
                    <a:pt x="958" y="856"/>
                  </a:lnTo>
                  <a:lnTo>
                    <a:pt x="1012" y="809"/>
                  </a:lnTo>
                  <a:lnTo>
                    <a:pt x="1067" y="764"/>
                  </a:lnTo>
                  <a:lnTo>
                    <a:pt x="1122" y="720"/>
                  </a:lnTo>
                  <a:lnTo>
                    <a:pt x="1179" y="677"/>
                  </a:lnTo>
                  <a:lnTo>
                    <a:pt x="1236" y="635"/>
                  </a:lnTo>
                  <a:lnTo>
                    <a:pt x="1295" y="594"/>
                  </a:lnTo>
                  <a:lnTo>
                    <a:pt x="1354" y="555"/>
                  </a:lnTo>
                  <a:lnTo>
                    <a:pt x="1414" y="516"/>
                  </a:lnTo>
                  <a:lnTo>
                    <a:pt x="1475" y="479"/>
                  </a:lnTo>
                  <a:lnTo>
                    <a:pt x="1537" y="443"/>
                  </a:lnTo>
                  <a:lnTo>
                    <a:pt x="1599" y="409"/>
                  </a:lnTo>
                  <a:lnTo>
                    <a:pt x="1662" y="375"/>
                  </a:lnTo>
                  <a:lnTo>
                    <a:pt x="1727" y="343"/>
                  </a:lnTo>
                  <a:lnTo>
                    <a:pt x="1791" y="312"/>
                  </a:lnTo>
                  <a:lnTo>
                    <a:pt x="1857" y="283"/>
                  </a:lnTo>
                  <a:lnTo>
                    <a:pt x="1923" y="255"/>
                  </a:lnTo>
                  <a:lnTo>
                    <a:pt x="1991" y="228"/>
                  </a:lnTo>
                  <a:lnTo>
                    <a:pt x="2058" y="203"/>
                  </a:lnTo>
                  <a:lnTo>
                    <a:pt x="2127" y="179"/>
                  </a:lnTo>
                  <a:lnTo>
                    <a:pt x="2196" y="156"/>
                  </a:lnTo>
                  <a:lnTo>
                    <a:pt x="2265" y="135"/>
                  </a:lnTo>
                  <a:lnTo>
                    <a:pt x="2336" y="116"/>
                  </a:lnTo>
                  <a:lnTo>
                    <a:pt x="2407" y="98"/>
                  </a:lnTo>
                  <a:lnTo>
                    <a:pt x="2478" y="81"/>
                  </a:lnTo>
                  <a:lnTo>
                    <a:pt x="2550" y="66"/>
                  </a:lnTo>
                  <a:lnTo>
                    <a:pt x="2623" y="52"/>
                  </a:lnTo>
                  <a:lnTo>
                    <a:pt x="2696" y="40"/>
                  </a:lnTo>
                  <a:lnTo>
                    <a:pt x="2770" y="30"/>
                  </a:lnTo>
                  <a:lnTo>
                    <a:pt x="2844" y="21"/>
                  </a:lnTo>
                  <a:lnTo>
                    <a:pt x="2918" y="13"/>
                  </a:lnTo>
                  <a:lnTo>
                    <a:pt x="2994" y="7"/>
                  </a:lnTo>
                  <a:lnTo>
                    <a:pt x="3069" y="3"/>
                  </a:lnTo>
                  <a:lnTo>
                    <a:pt x="3145" y="1"/>
                  </a:lnTo>
                  <a:lnTo>
                    <a:pt x="3221" y="0"/>
                  </a:lnTo>
                  <a:lnTo>
                    <a:pt x="3298" y="1"/>
                  </a:lnTo>
                  <a:lnTo>
                    <a:pt x="3374" y="3"/>
                  </a:lnTo>
                  <a:lnTo>
                    <a:pt x="3449" y="7"/>
                  </a:lnTo>
                  <a:lnTo>
                    <a:pt x="3524" y="13"/>
                  </a:lnTo>
                  <a:lnTo>
                    <a:pt x="3599" y="21"/>
                  </a:lnTo>
                  <a:lnTo>
                    <a:pt x="3673" y="30"/>
                  </a:lnTo>
                  <a:lnTo>
                    <a:pt x="3747" y="40"/>
                  </a:lnTo>
                  <a:lnTo>
                    <a:pt x="3820" y="52"/>
                  </a:lnTo>
                  <a:lnTo>
                    <a:pt x="3893" y="66"/>
                  </a:lnTo>
                  <a:lnTo>
                    <a:pt x="3965" y="81"/>
                  </a:lnTo>
                  <a:lnTo>
                    <a:pt x="4036" y="98"/>
                  </a:lnTo>
                  <a:lnTo>
                    <a:pt x="4107" y="116"/>
                  </a:lnTo>
                  <a:lnTo>
                    <a:pt x="4177" y="135"/>
                  </a:lnTo>
                  <a:lnTo>
                    <a:pt x="4247" y="156"/>
                  </a:lnTo>
                  <a:lnTo>
                    <a:pt x="4316" y="179"/>
                  </a:lnTo>
                  <a:lnTo>
                    <a:pt x="4385" y="203"/>
                  </a:lnTo>
                  <a:lnTo>
                    <a:pt x="4452" y="228"/>
                  </a:lnTo>
                  <a:lnTo>
                    <a:pt x="4519" y="255"/>
                  </a:lnTo>
                  <a:lnTo>
                    <a:pt x="4586" y="283"/>
                  </a:lnTo>
                  <a:lnTo>
                    <a:pt x="4651" y="312"/>
                  </a:lnTo>
                  <a:lnTo>
                    <a:pt x="4716" y="343"/>
                  </a:lnTo>
                  <a:lnTo>
                    <a:pt x="4780" y="375"/>
                  </a:lnTo>
                  <a:lnTo>
                    <a:pt x="4844" y="409"/>
                  </a:lnTo>
                  <a:lnTo>
                    <a:pt x="4906" y="443"/>
                  </a:lnTo>
                  <a:lnTo>
                    <a:pt x="4968" y="479"/>
                  </a:lnTo>
                  <a:lnTo>
                    <a:pt x="5029" y="516"/>
                  </a:lnTo>
                  <a:lnTo>
                    <a:pt x="5089" y="555"/>
                  </a:lnTo>
                  <a:lnTo>
                    <a:pt x="5148" y="594"/>
                  </a:lnTo>
                  <a:lnTo>
                    <a:pt x="5207" y="635"/>
                  </a:lnTo>
                  <a:lnTo>
                    <a:pt x="5264" y="677"/>
                  </a:lnTo>
                  <a:lnTo>
                    <a:pt x="5321" y="720"/>
                  </a:lnTo>
                  <a:lnTo>
                    <a:pt x="5376" y="764"/>
                  </a:lnTo>
                  <a:lnTo>
                    <a:pt x="5431" y="809"/>
                  </a:lnTo>
                  <a:lnTo>
                    <a:pt x="5485" y="856"/>
                  </a:lnTo>
                  <a:lnTo>
                    <a:pt x="5537" y="903"/>
                  </a:lnTo>
                  <a:lnTo>
                    <a:pt x="5589" y="952"/>
                  </a:lnTo>
                  <a:lnTo>
                    <a:pt x="5640" y="1002"/>
                  </a:lnTo>
                  <a:lnTo>
                    <a:pt x="5689" y="1052"/>
                  </a:lnTo>
                  <a:lnTo>
                    <a:pt x="5738" y="1104"/>
                  </a:lnTo>
                  <a:lnTo>
                    <a:pt x="5786" y="1157"/>
                  </a:lnTo>
                  <a:lnTo>
                    <a:pt x="5832" y="1211"/>
                  </a:lnTo>
                  <a:lnTo>
                    <a:pt x="5877" y="1265"/>
                  </a:lnTo>
                  <a:lnTo>
                    <a:pt x="5922" y="1321"/>
                  </a:lnTo>
                  <a:lnTo>
                    <a:pt x="5965" y="1377"/>
                  </a:lnTo>
                  <a:lnTo>
                    <a:pt x="6007" y="1435"/>
                  </a:lnTo>
                  <a:lnTo>
                    <a:pt x="6047" y="1493"/>
                  </a:lnTo>
                  <a:lnTo>
                    <a:pt x="6087" y="1552"/>
                  </a:lnTo>
                  <a:lnTo>
                    <a:pt x="6125" y="1612"/>
                  </a:lnTo>
                  <a:lnTo>
                    <a:pt x="6162" y="1673"/>
                  </a:lnTo>
                  <a:lnTo>
                    <a:pt x="6183" y="1709"/>
                  </a:lnTo>
                  <a:lnTo>
                    <a:pt x="3221" y="1709"/>
                  </a:lnTo>
                  <a:lnTo>
                    <a:pt x="3145" y="1710"/>
                  </a:lnTo>
                  <a:lnTo>
                    <a:pt x="3070" y="1715"/>
                  </a:lnTo>
                  <a:lnTo>
                    <a:pt x="2995" y="1724"/>
                  </a:lnTo>
                  <a:lnTo>
                    <a:pt x="2922" y="1735"/>
                  </a:lnTo>
                  <a:lnTo>
                    <a:pt x="2849" y="1749"/>
                  </a:lnTo>
                  <a:lnTo>
                    <a:pt x="2778" y="1767"/>
                  </a:lnTo>
                  <a:lnTo>
                    <a:pt x="2708" y="1787"/>
                  </a:lnTo>
                  <a:lnTo>
                    <a:pt x="2639" y="1810"/>
                  </a:lnTo>
                  <a:lnTo>
                    <a:pt x="2572" y="1836"/>
                  </a:lnTo>
                  <a:lnTo>
                    <a:pt x="2506" y="1865"/>
                  </a:lnTo>
                  <a:lnTo>
                    <a:pt x="2441" y="1896"/>
                  </a:lnTo>
                  <a:lnTo>
                    <a:pt x="2378" y="1930"/>
                  </a:lnTo>
                  <a:lnTo>
                    <a:pt x="2317" y="1967"/>
                  </a:lnTo>
                  <a:lnTo>
                    <a:pt x="2257" y="2006"/>
                  </a:lnTo>
                  <a:lnTo>
                    <a:pt x="2199" y="2047"/>
                  </a:lnTo>
                  <a:lnTo>
                    <a:pt x="2143" y="2091"/>
                  </a:lnTo>
                  <a:lnTo>
                    <a:pt x="2089" y="2137"/>
                  </a:lnTo>
                  <a:lnTo>
                    <a:pt x="2037" y="2185"/>
                  </a:lnTo>
                  <a:lnTo>
                    <a:pt x="1986" y="2235"/>
                  </a:lnTo>
                  <a:lnTo>
                    <a:pt x="1956" y="2268"/>
                  </a:lnTo>
                  <a:close/>
                  <a:moveTo>
                    <a:pt x="6442" y="2268"/>
                  </a:moveTo>
                  <a:lnTo>
                    <a:pt x="4485" y="2268"/>
                  </a:lnTo>
                  <a:lnTo>
                    <a:pt x="4454" y="2235"/>
                  </a:lnTo>
                  <a:lnTo>
                    <a:pt x="4404" y="2185"/>
                  </a:lnTo>
                  <a:lnTo>
                    <a:pt x="4352" y="2137"/>
                  </a:lnTo>
                  <a:lnTo>
                    <a:pt x="4298" y="2091"/>
                  </a:lnTo>
                  <a:lnTo>
                    <a:pt x="4242" y="2047"/>
                  </a:lnTo>
                  <a:lnTo>
                    <a:pt x="4184" y="2006"/>
                  </a:lnTo>
                  <a:lnTo>
                    <a:pt x="4124" y="1967"/>
                  </a:lnTo>
                  <a:lnTo>
                    <a:pt x="4063" y="1930"/>
                  </a:lnTo>
                  <a:lnTo>
                    <a:pt x="4000" y="1896"/>
                  </a:lnTo>
                  <a:lnTo>
                    <a:pt x="3936" y="1865"/>
                  </a:lnTo>
                  <a:lnTo>
                    <a:pt x="3870" y="1836"/>
                  </a:lnTo>
                  <a:lnTo>
                    <a:pt x="3802" y="1810"/>
                  </a:lnTo>
                  <a:lnTo>
                    <a:pt x="3734" y="1787"/>
                  </a:lnTo>
                  <a:lnTo>
                    <a:pt x="3664" y="1767"/>
                  </a:lnTo>
                  <a:lnTo>
                    <a:pt x="3593" y="1749"/>
                  </a:lnTo>
                  <a:lnTo>
                    <a:pt x="3520" y="1735"/>
                  </a:lnTo>
                  <a:lnTo>
                    <a:pt x="3447" y="1724"/>
                  </a:lnTo>
                  <a:lnTo>
                    <a:pt x="3373" y="1715"/>
                  </a:lnTo>
                  <a:lnTo>
                    <a:pt x="3297" y="1710"/>
                  </a:lnTo>
                  <a:lnTo>
                    <a:pt x="3221" y="1709"/>
                  </a:lnTo>
                  <a:lnTo>
                    <a:pt x="6183" y="1709"/>
                  </a:lnTo>
                  <a:lnTo>
                    <a:pt x="6198" y="1735"/>
                  </a:lnTo>
                  <a:lnTo>
                    <a:pt x="6233" y="1798"/>
                  </a:lnTo>
                  <a:lnTo>
                    <a:pt x="6266" y="1861"/>
                  </a:lnTo>
                  <a:lnTo>
                    <a:pt x="6298" y="1925"/>
                  </a:lnTo>
                  <a:lnTo>
                    <a:pt x="6329" y="1990"/>
                  </a:lnTo>
                  <a:lnTo>
                    <a:pt x="6358" y="2056"/>
                  </a:lnTo>
                  <a:lnTo>
                    <a:pt x="6386" y="2122"/>
                  </a:lnTo>
                  <a:lnTo>
                    <a:pt x="6413" y="2189"/>
                  </a:lnTo>
                  <a:lnTo>
                    <a:pt x="6439" y="2257"/>
                  </a:lnTo>
                  <a:lnTo>
                    <a:pt x="6442" y="2268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AutoShape 83"/>
            <p:cNvSpPr>
              <a:spLocks/>
            </p:cNvSpPr>
            <p:nvPr/>
          </p:nvSpPr>
          <p:spPr bwMode="auto">
            <a:xfrm>
              <a:off x="5330" y="3676"/>
              <a:ext cx="6456" cy="2276"/>
            </a:xfrm>
            <a:custGeom>
              <a:avLst/>
              <a:gdLst/>
              <a:ahLst/>
              <a:cxnLst>
                <a:cxn ang="0">
                  <a:pos x="69" y="2093"/>
                </a:cxn>
                <a:cxn ang="0">
                  <a:pos x="386" y="1512"/>
                </a:cxn>
                <a:cxn ang="0">
                  <a:pos x="803" y="1003"/>
                </a:cxn>
                <a:cxn ang="0">
                  <a:pos x="1312" y="585"/>
                </a:cxn>
                <a:cxn ang="0">
                  <a:pos x="1893" y="269"/>
                </a:cxn>
                <a:cxn ang="0">
                  <a:pos x="2536" y="69"/>
                </a:cxn>
                <a:cxn ang="0">
                  <a:pos x="3227" y="0"/>
                </a:cxn>
                <a:cxn ang="0">
                  <a:pos x="3052" y="19"/>
                </a:cxn>
                <a:cxn ang="0">
                  <a:pos x="2375" y="122"/>
                </a:cxn>
                <a:cxn ang="0">
                  <a:pos x="1747" y="350"/>
                </a:cxn>
                <a:cxn ang="0">
                  <a:pos x="1185" y="693"/>
                </a:cxn>
                <a:cxn ang="0">
                  <a:pos x="700" y="1133"/>
                </a:cxn>
                <a:cxn ang="0">
                  <a:pos x="309" y="1658"/>
                </a:cxn>
                <a:cxn ang="0">
                  <a:pos x="21" y="2253"/>
                </a:cxn>
                <a:cxn ang="0">
                  <a:pos x="6434" y="2253"/>
                </a:cxn>
                <a:cxn ang="0">
                  <a:pos x="6146" y="1658"/>
                </a:cxn>
                <a:cxn ang="0">
                  <a:pos x="5755" y="1133"/>
                </a:cxn>
                <a:cxn ang="0">
                  <a:pos x="5270" y="691"/>
                </a:cxn>
                <a:cxn ang="0">
                  <a:pos x="4706" y="350"/>
                </a:cxn>
                <a:cxn ang="0">
                  <a:pos x="4079" y="122"/>
                </a:cxn>
                <a:cxn ang="0">
                  <a:pos x="3403" y="19"/>
                </a:cxn>
                <a:cxn ang="0">
                  <a:pos x="3751" y="38"/>
                </a:cxn>
                <a:cxn ang="0">
                  <a:pos x="4406" y="209"/>
                </a:cxn>
                <a:cxn ang="0">
                  <a:pos x="5006" y="497"/>
                </a:cxn>
                <a:cxn ang="0">
                  <a:pos x="5531" y="890"/>
                </a:cxn>
                <a:cxn ang="0">
                  <a:pos x="5973" y="1377"/>
                </a:cxn>
                <a:cxn ang="0">
                  <a:pos x="6316" y="1941"/>
                </a:cxn>
                <a:cxn ang="0">
                  <a:pos x="3271" y="1711"/>
                </a:cxn>
                <a:cxn ang="0">
                  <a:pos x="1974" y="2275"/>
                </a:cxn>
                <a:cxn ang="0">
                  <a:pos x="2073" y="2155"/>
                </a:cxn>
                <a:cxn ang="0">
                  <a:pos x="2337" y="1958"/>
                </a:cxn>
                <a:cxn ang="0">
                  <a:pos x="2558" y="1845"/>
                </a:cxn>
                <a:cxn ang="0">
                  <a:pos x="2839" y="1754"/>
                </a:cxn>
                <a:cxn ang="0">
                  <a:pos x="3139" y="1711"/>
                </a:cxn>
                <a:cxn ang="0">
                  <a:pos x="3446" y="1723"/>
                </a:cxn>
                <a:cxn ang="0">
                  <a:pos x="3095" y="1728"/>
                </a:cxn>
                <a:cxn ang="0">
                  <a:pos x="2762" y="1788"/>
                </a:cxn>
                <a:cxn ang="0">
                  <a:pos x="2603" y="1843"/>
                </a:cxn>
                <a:cxn ang="0">
                  <a:pos x="2344" y="1970"/>
                </a:cxn>
                <a:cxn ang="0">
                  <a:pos x="2083" y="2167"/>
                </a:cxn>
                <a:cxn ang="0">
                  <a:pos x="4481" y="2275"/>
                </a:cxn>
                <a:cxn ang="0">
                  <a:pos x="4180" y="2016"/>
                </a:cxn>
                <a:cxn ang="0">
                  <a:pos x="3890" y="1857"/>
                </a:cxn>
                <a:cxn ang="0">
                  <a:pos x="3571" y="1759"/>
                </a:cxn>
                <a:cxn ang="0">
                  <a:pos x="3316" y="1725"/>
                </a:cxn>
                <a:cxn ang="0">
                  <a:pos x="3573" y="1745"/>
                </a:cxn>
                <a:cxn ang="0">
                  <a:pos x="3777" y="1800"/>
                </a:cxn>
                <a:cxn ang="0">
                  <a:pos x="4046" y="1917"/>
                </a:cxn>
                <a:cxn ang="0">
                  <a:pos x="4319" y="2102"/>
                </a:cxn>
                <a:cxn ang="0">
                  <a:pos x="4501" y="2275"/>
                </a:cxn>
              </a:cxnLst>
              <a:rect l="0" t="0" r="r" b="b"/>
              <a:pathLst>
                <a:path w="6456" h="2276">
                  <a:moveTo>
                    <a:pt x="14" y="2275"/>
                  </a:moveTo>
                  <a:lnTo>
                    <a:pt x="0" y="2275"/>
                  </a:lnTo>
                  <a:lnTo>
                    <a:pt x="9" y="2249"/>
                  </a:lnTo>
                  <a:lnTo>
                    <a:pt x="69" y="2093"/>
                  </a:lnTo>
                  <a:lnTo>
                    <a:pt x="139" y="1941"/>
                  </a:lnTo>
                  <a:lnTo>
                    <a:pt x="213" y="1793"/>
                  </a:lnTo>
                  <a:lnTo>
                    <a:pt x="297" y="1649"/>
                  </a:lnTo>
                  <a:lnTo>
                    <a:pt x="386" y="1512"/>
                  </a:lnTo>
                  <a:lnTo>
                    <a:pt x="482" y="1377"/>
                  </a:lnTo>
                  <a:lnTo>
                    <a:pt x="583" y="1248"/>
                  </a:lnTo>
                  <a:lnTo>
                    <a:pt x="691" y="1123"/>
                  </a:lnTo>
                  <a:lnTo>
                    <a:pt x="803" y="1003"/>
                  </a:lnTo>
                  <a:lnTo>
                    <a:pt x="923" y="890"/>
                  </a:lnTo>
                  <a:lnTo>
                    <a:pt x="1048" y="782"/>
                  </a:lnTo>
                  <a:lnTo>
                    <a:pt x="1178" y="681"/>
                  </a:lnTo>
                  <a:lnTo>
                    <a:pt x="1312" y="585"/>
                  </a:lnTo>
                  <a:lnTo>
                    <a:pt x="1451" y="497"/>
                  </a:lnTo>
                  <a:lnTo>
                    <a:pt x="1593" y="413"/>
                  </a:lnTo>
                  <a:lnTo>
                    <a:pt x="1742" y="338"/>
                  </a:lnTo>
                  <a:lnTo>
                    <a:pt x="1893" y="269"/>
                  </a:lnTo>
                  <a:lnTo>
                    <a:pt x="2049" y="209"/>
                  </a:lnTo>
                  <a:lnTo>
                    <a:pt x="2207" y="153"/>
                  </a:lnTo>
                  <a:lnTo>
                    <a:pt x="2371" y="108"/>
                  </a:lnTo>
                  <a:lnTo>
                    <a:pt x="2536" y="69"/>
                  </a:lnTo>
                  <a:lnTo>
                    <a:pt x="2707" y="38"/>
                  </a:lnTo>
                  <a:lnTo>
                    <a:pt x="2877" y="17"/>
                  </a:lnTo>
                  <a:lnTo>
                    <a:pt x="3052" y="5"/>
                  </a:lnTo>
                  <a:lnTo>
                    <a:pt x="3227" y="0"/>
                  </a:lnTo>
                  <a:lnTo>
                    <a:pt x="3405" y="5"/>
                  </a:lnTo>
                  <a:lnTo>
                    <a:pt x="3543" y="14"/>
                  </a:lnTo>
                  <a:lnTo>
                    <a:pt x="3227" y="14"/>
                  </a:lnTo>
                  <a:lnTo>
                    <a:pt x="3052" y="19"/>
                  </a:lnTo>
                  <a:lnTo>
                    <a:pt x="2879" y="31"/>
                  </a:lnTo>
                  <a:lnTo>
                    <a:pt x="2707" y="53"/>
                  </a:lnTo>
                  <a:lnTo>
                    <a:pt x="2539" y="84"/>
                  </a:lnTo>
                  <a:lnTo>
                    <a:pt x="2375" y="122"/>
                  </a:lnTo>
                  <a:lnTo>
                    <a:pt x="2212" y="168"/>
                  </a:lnTo>
                  <a:lnTo>
                    <a:pt x="2054" y="221"/>
                  </a:lnTo>
                  <a:lnTo>
                    <a:pt x="1898" y="283"/>
                  </a:lnTo>
                  <a:lnTo>
                    <a:pt x="1747" y="350"/>
                  </a:lnTo>
                  <a:lnTo>
                    <a:pt x="1600" y="427"/>
                  </a:lnTo>
                  <a:lnTo>
                    <a:pt x="1459" y="509"/>
                  </a:lnTo>
                  <a:lnTo>
                    <a:pt x="1319" y="597"/>
                  </a:lnTo>
                  <a:lnTo>
                    <a:pt x="1185" y="693"/>
                  </a:lnTo>
                  <a:lnTo>
                    <a:pt x="1055" y="794"/>
                  </a:lnTo>
                  <a:lnTo>
                    <a:pt x="933" y="900"/>
                  </a:lnTo>
                  <a:lnTo>
                    <a:pt x="813" y="1015"/>
                  </a:lnTo>
                  <a:lnTo>
                    <a:pt x="700" y="1133"/>
                  </a:lnTo>
                  <a:lnTo>
                    <a:pt x="595" y="1257"/>
                  </a:lnTo>
                  <a:lnTo>
                    <a:pt x="491" y="1385"/>
                  </a:lnTo>
                  <a:lnTo>
                    <a:pt x="398" y="1519"/>
                  </a:lnTo>
                  <a:lnTo>
                    <a:pt x="309" y="1658"/>
                  </a:lnTo>
                  <a:lnTo>
                    <a:pt x="227" y="1800"/>
                  </a:lnTo>
                  <a:lnTo>
                    <a:pt x="151" y="1949"/>
                  </a:lnTo>
                  <a:lnTo>
                    <a:pt x="83" y="2100"/>
                  </a:lnTo>
                  <a:lnTo>
                    <a:pt x="21" y="2253"/>
                  </a:lnTo>
                  <a:lnTo>
                    <a:pt x="14" y="2275"/>
                  </a:lnTo>
                  <a:close/>
                  <a:moveTo>
                    <a:pt x="6455" y="2275"/>
                  </a:moveTo>
                  <a:lnTo>
                    <a:pt x="6441" y="2275"/>
                  </a:lnTo>
                  <a:lnTo>
                    <a:pt x="6434" y="2253"/>
                  </a:lnTo>
                  <a:lnTo>
                    <a:pt x="6371" y="2097"/>
                  </a:lnTo>
                  <a:lnTo>
                    <a:pt x="6304" y="1946"/>
                  </a:lnTo>
                  <a:lnTo>
                    <a:pt x="6227" y="1800"/>
                  </a:lnTo>
                  <a:lnTo>
                    <a:pt x="6146" y="1658"/>
                  </a:lnTo>
                  <a:lnTo>
                    <a:pt x="6057" y="1519"/>
                  </a:lnTo>
                  <a:lnTo>
                    <a:pt x="5961" y="1385"/>
                  </a:lnTo>
                  <a:lnTo>
                    <a:pt x="5860" y="1255"/>
                  </a:lnTo>
                  <a:lnTo>
                    <a:pt x="5755" y="1133"/>
                  </a:lnTo>
                  <a:lnTo>
                    <a:pt x="5639" y="1013"/>
                  </a:lnTo>
                  <a:lnTo>
                    <a:pt x="5522" y="900"/>
                  </a:lnTo>
                  <a:lnTo>
                    <a:pt x="5397" y="794"/>
                  </a:lnTo>
                  <a:lnTo>
                    <a:pt x="5270" y="691"/>
                  </a:lnTo>
                  <a:lnTo>
                    <a:pt x="5135" y="597"/>
                  </a:lnTo>
                  <a:lnTo>
                    <a:pt x="4996" y="509"/>
                  </a:lnTo>
                  <a:lnTo>
                    <a:pt x="4855" y="427"/>
                  </a:lnTo>
                  <a:lnTo>
                    <a:pt x="4706" y="350"/>
                  </a:lnTo>
                  <a:lnTo>
                    <a:pt x="4555" y="283"/>
                  </a:lnTo>
                  <a:lnTo>
                    <a:pt x="4401" y="221"/>
                  </a:lnTo>
                  <a:lnTo>
                    <a:pt x="4243" y="168"/>
                  </a:lnTo>
                  <a:lnTo>
                    <a:pt x="4079" y="122"/>
                  </a:lnTo>
                  <a:lnTo>
                    <a:pt x="3916" y="84"/>
                  </a:lnTo>
                  <a:lnTo>
                    <a:pt x="3746" y="53"/>
                  </a:lnTo>
                  <a:lnTo>
                    <a:pt x="3575" y="31"/>
                  </a:lnTo>
                  <a:lnTo>
                    <a:pt x="3403" y="19"/>
                  </a:lnTo>
                  <a:lnTo>
                    <a:pt x="3227" y="14"/>
                  </a:lnTo>
                  <a:lnTo>
                    <a:pt x="3543" y="14"/>
                  </a:lnTo>
                  <a:lnTo>
                    <a:pt x="3578" y="17"/>
                  </a:lnTo>
                  <a:lnTo>
                    <a:pt x="3751" y="38"/>
                  </a:lnTo>
                  <a:lnTo>
                    <a:pt x="3919" y="69"/>
                  </a:lnTo>
                  <a:lnTo>
                    <a:pt x="4084" y="108"/>
                  </a:lnTo>
                  <a:lnTo>
                    <a:pt x="4247" y="153"/>
                  </a:lnTo>
                  <a:lnTo>
                    <a:pt x="4406" y="209"/>
                  </a:lnTo>
                  <a:lnTo>
                    <a:pt x="4562" y="269"/>
                  </a:lnTo>
                  <a:lnTo>
                    <a:pt x="4713" y="338"/>
                  </a:lnTo>
                  <a:lnTo>
                    <a:pt x="4862" y="413"/>
                  </a:lnTo>
                  <a:lnTo>
                    <a:pt x="5006" y="497"/>
                  </a:lnTo>
                  <a:lnTo>
                    <a:pt x="5143" y="585"/>
                  </a:lnTo>
                  <a:lnTo>
                    <a:pt x="5277" y="681"/>
                  </a:lnTo>
                  <a:lnTo>
                    <a:pt x="5407" y="782"/>
                  </a:lnTo>
                  <a:lnTo>
                    <a:pt x="5531" y="890"/>
                  </a:lnTo>
                  <a:lnTo>
                    <a:pt x="5651" y="1003"/>
                  </a:lnTo>
                  <a:lnTo>
                    <a:pt x="5764" y="1123"/>
                  </a:lnTo>
                  <a:lnTo>
                    <a:pt x="5872" y="1248"/>
                  </a:lnTo>
                  <a:lnTo>
                    <a:pt x="5973" y="1377"/>
                  </a:lnTo>
                  <a:lnTo>
                    <a:pt x="6069" y="1512"/>
                  </a:lnTo>
                  <a:lnTo>
                    <a:pt x="6158" y="1651"/>
                  </a:lnTo>
                  <a:lnTo>
                    <a:pt x="6242" y="1793"/>
                  </a:lnTo>
                  <a:lnTo>
                    <a:pt x="6316" y="1941"/>
                  </a:lnTo>
                  <a:lnTo>
                    <a:pt x="6386" y="2093"/>
                  </a:lnTo>
                  <a:lnTo>
                    <a:pt x="6446" y="2249"/>
                  </a:lnTo>
                  <a:lnTo>
                    <a:pt x="6455" y="2275"/>
                  </a:lnTo>
                  <a:close/>
                  <a:moveTo>
                    <a:pt x="3271" y="1711"/>
                  </a:moveTo>
                  <a:lnTo>
                    <a:pt x="3182" y="1711"/>
                  </a:lnTo>
                  <a:lnTo>
                    <a:pt x="3227" y="1709"/>
                  </a:lnTo>
                  <a:lnTo>
                    <a:pt x="3271" y="1711"/>
                  </a:lnTo>
                  <a:close/>
                  <a:moveTo>
                    <a:pt x="1974" y="2275"/>
                  </a:moveTo>
                  <a:lnTo>
                    <a:pt x="1953" y="2275"/>
                  </a:lnTo>
                  <a:lnTo>
                    <a:pt x="1955" y="2273"/>
                  </a:lnTo>
                  <a:lnTo>
                    <a:pt x="2013" y="2213"/>
                  </a:lnTo>
                  <a:lnTo>
                    <a:pt x="2073" y="2155"/>
                  </a:lnTo>
                  <a:lnTo>
                    <a:pt x="2135" y="2102"/>
                  </a:lnTo>
                  <a:lnTo>
                    <a:pt x="2200" y="2052"/>
                  </a:lnTo>
                  <a:lnTo>
                    <a:pt x="2267" y="2004"/>
                  </a:lnTo>
                  <a:lnTo>
                    <a:pt x="2337" y="1958"/>
                  </a:lnTo>
                  <a:lnTo>
                    <a:pt x="2409" y="1917"/>
                  </a:lnTo>
                  <a:lnTo>
                    <a:pt x="2483" y="1879"/>
                  </a:lnTo>
                  <a:lnTo>
                    <a:pt x="2519" y="1862"/>
                  </a:lnTo>
                  <a:lnTo>
                    <a:pt x="2558" y="1845"/>
                  </a:lnTo>
                  <a:lnTo>
                    <a:pt x="2599" y="1829"/>
                  </a:lnTo>
                  <a:lnTo>
                    <a:pt x="2675" y="1800"/>
                  </a:lnTo>
                  <a:lnTo>
                    <a:pt x="2798" y="1764"/>
                  </a:lnTo>
                  <a:lnTo>
                    <a:pt x="2839" y="1754"/>
                  </a:lnTo>
                  <a:lnTo>
                    <a:pt x="2882" y="1745"/>
                  </a:lnTo>
                  <a:lnTo>
                    <a:pt x="3009" y="1723"/>
                  </a:lnTo>
                  <a:lnTo>
                    <a:pt x="3095" y="1713"/>
                  </a:lnTo>
                  <a:lnTo>
                    <a:pt x="3139" y="1711"/>
                  </a:lnTo>
                  <a:lnTo>
                    <a:pt x="3316" y="1711"/>
                  </a:lnTo>
                  <a:lnTo>
                    <a:pt x="3359" y="1716"/>
                  </a:lnTo>
                  <a:lnTo>
                    <a:pt x="3403" y="1718"/>
                  </a:lnTo>
                  <a:lnTo>
                    <a:pt x="3446" y="1723"/>
                  </a:lnTo>
                  <a:lnTo>
                    <a:pt x="3227" y="1723"/>
                  </a:lnTo>
                  <a:lnTo>
                    <a:pt x="3184" y="1725"/>
                  </a:lnTo>
                  <a:lnTo>
                    <a:pt x="3139" y="1725"/>
                  </a:lnTo>
                  <a:lnTo>
                    <a:pt x="3095" y="1728"/>
                  </a:lnTo>
                  <a:lnTo>
                    <a:pt x="3011" y="1737"/>
                  </a:lnTo>
                  <a:lnTo>
                    <a:pt x="2968" y="1745"/>
                  </a:lnTo>
                  <a:lnTo>
                    <a:pt x="2925" y="1749"/>
                  </a:lnTo>
                  <a:lnTo>
                    <a:pt x="2762" y="1788"/>
                  </a:lnTo>
                  <a:lnTo>
                    <a:pt x="2721" y="1800"/>
                  </a:lnTo>
                  <a:lnTo>
                    <a:pt x="2680" y="1814"/>
                  </a:lnTo>
                  <a:lnTo>
                    <a:pt x="2642" y="1826"/>
                  </a:lnTo>
                  <a:lnTo>
                    <a:pt x="2603" y="1843"/>
                  </a:lnTo>
                  <a:lnTo>
                    <a:pt x="2565" y="1857"/>
                  </a:lnTo>
                  <a:lnTo>
                    <a:pt x="2488" y="1891"/>
                  </a:lnTo>
                  <a:lnTo>
                    <a:pt x="2416" y="1929"/>
                  </a:lnTo>
                  <a:lnTo>
                    <a:pt x="2344" y="1970"/>
                  </a:lnTo>
                  <a:lnTo>
                    <a:pt x="2275" y="2016"/>
                  </a:lnTo>
                  <a:lnTo>
                    <a:pt x="2210" y="2061"/>
                  </a:lnTo>
                  <a:lnTo>
                    <a:pt x="2145" y="2112"/>
                  </a:lnTo>
                  <a:lnTo>
                    <a:pt x="2083" y="2167"/>
                  </a:lnTo>
                  <a:lnTo>
                    <a:pt x="2023" y="2222"/>
                  </a:lnTo>
                  <a:lnTo>
                    <a:pt x="1974" y="2275"/>
                  </a:lnTo>
                  <a:close/>
                  <a:moveTo>
                    <a:pt x="4501" y="2275"/>
                  </a:moveTo>
                  <a:lnTo>
                    <a:pt x="4481" y="2275"/>
                  </a:lnTo>
                  <a:lnTo>
                    <a:pt x="4432" y="2222"/>
                  </a:lnTo>
                  <a:lnTo>
                    <a:pt x="4372" y="2167"/>
                  </a:lnTo>
                  <a:lnTo>
                    <a:pt x="4247" y="2061"/>
                  </a:lnTo>
                  <a:lnTo>
                    <a:pt x="4180" y="2016"/>
                  </a:lnTo>
                  <a:lnTo>
                    <a:pt x="4111" y="1970"/>
                  </a:lnTo>
                  <a:lnTo>
                    <a:pt x="4039" y="1929"/>
                  </a:lnTo>
                  <a:lnTo>
                    <a:pt x="3967" y="1891"/>
                  </a:lnTo>
                  <a:lnTo>
                    <a:pt x="3890" y="1857"/>
                  </a:lnTo>
                  <a:lnTo>
                    <a:pt x="3775" y="1814"/>
                  </a:lnTo>
                  <a:lnTo>
                    <a:pt x="3734" y="1800"/>
                  </a:lnTo>
                  <a:lnTo>
                    <a:pt x="3693" y="1788"/>
                  </a:lnTo>
                  <a:lnTo>
                    <a:pt x="3571" y="1759"/>
                  </a:lnTo>
                  <a:lnTo>
                    <a:pt x="3443" y="1737"/>
                  </a:lnTo>
                  <a:lnTo>
                    <a:pt x="3403" y="1733"/>
                  </a:lnTo>
                  <a:lnTo>
                    <a:pt x="3359" y="1730"/>
                  </a:lnTo>
                  <a:lnTo>
                    <a:pt x="3316" y="1725"/>
                  </a:lnTo>
                  <a:lnTo>
                    <a:pt x="3271" y="1725"/>
                  </a:lnTo>
                  <a:lnTo>
                    <a:pt x="3227" y="1723"/>
                  </a:lnTo>
                  <a:lnTo>
                    <a:pt x="3446" y="1723"/>
                  </a:lnTo>
                  <a:lnTo>
                    <a:pt x="3573" y="1745"/>
                  </a:lnTo>
                  <a:lnTo>
                    <a:pt x="3616" y="1754"/>
                  </a:lnTo>
                  <a:lnTo>
                    <a:pt x="3657" y="1764"/>
                  </a:lnTo>
                  <a:lnTo>
                    <a:pt x="3739" y="1788"/>
                  </a:lnTo>
                  <a:lnTo>
                    <a:pt x="3777" y="1800"/>
                  </a:lnTo>
                  <a:lnTo>
                    <a:pt x="3818" y="1814"/>
                  </a:lnTo>
                  <a:lnTo>
                    <a:pt x="3856" y="1829"/>
                  </a:lnTo>
                  <a:lnTo>
                    <a:pt x="3971" y="1879"/>
                  </a:lnTo>
                  <a:lnTo>
                    <a:pt x="4046" y="1917"/>
                  </a:lnTo>
                  <a:lnTo>
                    <a:pt x="4118" y="1958"/>
                  </a:lnTo>
                  <a:lnTo>
                    <a:pt x="4187" y="2004"/>
                  </a:lnTo>
                  <a:lnTo>
                    <a:pt x="4255" y="2052"/>
                  </a:lnTo>
                  <a:lnTo>
                    <a:pt x="4319" y="2102"/>
                  </a:lnTo>
                  <a:lnTo>
                    <a:pt x="4382" y="2155"/>
                  </a:lnTo>
                  <a:lnTo>
                    <a:pt x="4442" y="2213"/>
                  </a:lnTo>
                  <a:lnTo>
                    <a:pt x="4499" y="2273"/>
                  </a:lnTo>
                  <a:lnTo>
                    <a:pt x="4501" y="2275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" name="Picture 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1" y="5911"/>
              <a:ext cx="670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5293" y="4207"/>
              <a:ext cx="2360" cy="1745"/>
            </a:xfrm>
            <a:custGeom>
              <a:avLst/>
              <a:gdLst/>
              <a:ahLst/>
              <a:cxnLst>
                <a:cxn ang="0">
                  <a:pos x="2360" y="1467"/>
                </a:cxn>
                <a:cxn ang="0">
                  <a:pos x="2355" y="1457"/>
                </a:cxn>
                <a:cxn ang="0">
                  <a:pos x="2352" y="1452"/>
                </a:cxn>
                <a:cxn ang="0">
                  <a:pos x="1397" y="31"/>
                </a:cxn>
                <a:cxn ang="0">
                  <a:pos x="1383" y="10"/>
                </a:cxn>
                <a:cxn ang="0">
                  <a:pos x="1380" y="5"/>
                </a:cxn>
                <a:cxn ang="0">
                  <a:pos x="1376" y="3"/>
                </a:cxn>
                <a:cxn ang="0">
                  <a:pos x="1371" y="3"/>
                </a:cxn>
                <a:cxn ang="0">
                  <a:pos x="1366" y="0"/>
                </a:cxn>
                <a:cxn ang="0">
                  <a:pos x="1265" y="67"/>
                </a:cxn>
                <a:cxn ang="0">
                  <a:pos x="1176" y="132"/>
                </a:cxn>
                <a:cxn ang="0">
                  <a:pos x="1090" y="197"/>
                </a:cxn>
                <a:cxn ang="0">
                  <a:pos x="1006" y="267"/>
                </a:cxn>
                <a:cxn ang="0">
                  <a:pos x="924" y="339"/>
                </a:cxn>
                <a:cxn ang="0">
                  <a:pos x="845" y="413"/>
                </a:cxn>
                <a:cxn ang="0">
                  <a:pos x="768" y="490"/>
                </a:cxn>
                <a:cxn ang="0">
                  <a:pos x="694" y="569"/>
                </a:cxn>
                <a:cxn ang="0">
                  <a:pos x="624" y="651"/>
                </a:cxn>
                <a:cxn ang="0">
                  <a:pos x="557" y="732"/>
                </a:cxn>
                <a:cxn ang="0">
                  <a:pos x="490" y="816"/>
                </a:cxn>
                <a:cxn ang="0">
                  <a:pos x="428" y="903"/>
                </a:cxn>
                <a:cxn ang="0">
                  <a:pos x="368" y="991"/>
                </a:cxn>
                <a:cxn ang="0">
                  <a:pos x="310" y="1083"/>
                </a:cxn>
                <a:cxn ang="0">
                  <a:pos x="257" y="1174"/>
                </a:cxn>
                <a:cxn ang="0">
                  <a:pos x="204" y="1267"/>
                </a:cxn>
                <a:cxn ang="0">
                  <a:pos x="156" y="1363"/>
                </a:cxn>
                <a:cxn ang="0">
                  <a:pos x="70" y="1555"/>
                </a:cxn>
                <a:cxn ang="0">
                  <a:pos x="32" y="1656"/>
                </a:cxn>
                <a:cxn ang="0">
                  <a:pos x="0" y="1745"/>
                </a:cxn>
                <a:cxn ang="0">
                  <a:pos x="42" y="1745"/>
                </a:cxn>
                <a:cxn ang="0">
                  <a:pos x="1983" y="1745"/>
                </a:cxn>
                <a:cxn ang="0">
                  <a:pos x="2037" y="1745"/>
                </a:cxn>
                <a:cxn ang="0">
                  <a:pos x="2064" y="1716"/>
                </a:cxn>
                <a:cxn ang="0">
                  <a:pos x="2100" y="1680"/>
                </a:cxn>
                <a:cxn ang="0">
                  <a:pos x="2177" y="1611"/>
                </a:cxn>
                <a:cxn ang="0">
                  <a:pos x="2261" y="1546"/>
                </a:cxn>
                <a:cxn ang="0">
                  <a:pos x="2350" y="1486"/>
                </a:cxn>
                <a:cxn ang="0">
                  <a:pos x="2355" y="1483"/>
                </a:cxn>
                <a:cxn ang="0">
                  <a:pos x="2356" y="1481"/>
                </a:cxn>
                <a:cxn ang="0">
                  <a:pos x="2357" y="1479"/>
                </a:cxn>
                <a:cxn ang="0">
                  <a:pos x="2357" y="1474"/>
                </a:cxn>
                <a:cxn ang="0">
                  <a:pos x="2360" y="1467"/>
                </a:cxn>
              </a:cxnLst>
              <a:rect l="0" t="0" r="r" b="b"/>
              <a:pathLst>
                <a:path w="2360" h="1745">
                  <a:moveTo>
                    <a:pt x="2360" y="1467"/>
                  </a:moveTo>
                  <a:lnTo>
                    <a:pt x="2355" y="1457"/>
                  </a:lnTo>
                  <a:lnTo>
                    <a:pt x="2352" y="1452"/>
                  </a:lnTo>
                  <a:lnTo>
                    <a:pt x="1397" y="31"/>
                  </a:lnTo>
                  <a:lnTo>
                    <a:pt x="1383" y="10"/>
                  </a:lnTo>
                  <a:lnTo>
                    <a:pt x="1380" y="5"/>
                  </a:lnTo>
                  <a:lnTo>
                    <a:pt x="1376" y="3"/>
                  </a:lnTo>
                  <a:lnTo>
                    <a:pt x="1371" y="3"/>
                  </a:lnTo>
                  <a:lnTo>
                    <a:pt x="1366" y="0"/>
                  </a:lnTo>
                  <a:lnTo>
                    <a:pt x="1265" y="67"/>
                  </a:lnTo>
                  <a:lnTo>
                    <a:pt x="1176" y="132"/>
                  </a:lnTo>
                  <a:lnTo>
                    <a:pt x="1090" y="197"/>
                  </a:lnTo>
                  <a:lnTo>
                    <a:pt x="1006" y="267"/>
                  </a:lnTo>
                  <a:lnTo>
                    <a:pt x="924" y="339"/>
                  </a:lnTo>
                  <a:lnTo>
                    <a:pt x="845" y="413"/>
                  </a:lnTo>
                  <a:lnTo>
                    <a:pt x="768" y="490"/>
                  </a:lnTo>
                  <a:lnTo>
                    <a:pt x="694" y="569"/>
                  </a:lnTo>
                  <a:lnTo>
                    <a:pt x="624" y="651"/>
                  </a:lnTo>
                  <a:lnTo>
                    <a:pt x="557" y="732"/>
                  </a:lnTo>
                  <a:lnTo>
                    <a:pt x="490" y="816"/>
                  </a:lnTo>
                  <a:lnTo>
                    <a:pt x="428" y="903"/>
                  </a:lnTo>
                  <a:lnTo>
                    <a:pt x="368" y="991"/>
                  </a:lnTo>
                  <a:lnTo>
                    <a:pt x="310" y="1083"/>
                  </a:lnTo>
                  <a:lnTo>
                    <a:pt x="257" y="1174"/>
                  </a:lnTo>
                  <a:lnTo>
                    <a:pt x="204" y="1267"/>
                  </a:lnTo>
                  <a:lnTo>
                    <a:pt x="156" y="1363"/>
                  </a:lnTo>
                  <a:lnTo>
                    <a:pt x="70" y="1555"/>
                  </a:lnTo>
                  <a:lnTo>
                    <a:pt x="32" y="1656"/>
                  </a:lnTo>
                  <a:lnTo>
                    <a:pt x="0" y="1745"/>
                  </a:lnTo>
                  <a:lnTo>
                    <a:pt x="42" y="1745"/>
                  </a:lnTo>
                  <a:lnTo>
                    <a:pt x="1983" y="1745"/>
                  </a:lnTo>
                  <a:lnTo>
                    <a:pt x="2037" y="1745"/>
                  </a:lnTo>
                  <a:lnTo>
                    <a:pt x="2064" y="1716"/>
                  </a:lnTo>
                  <a:lnTo>
                    <a:pt x="2100" y="1680"/>
                  </a:lnTo>
                  <a:lnTo>
                    <a:pt x="2177" y="1611"/>
                  </a:lnTo>
                  <a:lnTo>
                    <a:pt x="2261" y="1546"/>
                  </a:lnTo>
                  <a:lnTo>
                    <a:pt x="2350" y="1486"/>
                  </a:lnTo>
                  <a:lnTo>
                    <a:pt x="2355" y="1483"/>
                  </a:lnTo>
                  <a:lnTo>
                    <a:pt x="2356" y="1481"/>
                  </a:lnTo>
                  <a:lnTo>
                    <a:pt x="2357" y="1479"/>
                  </a:lnTo>
                  <a:lnTo>
                    <a:pt x="2357" y="1474"/>
                  </a:lnTo>
                  <a:lnTo>
                    <a:pt x="2360" y="1467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AutoShape 92"/>
            <p:cNvSpPr>
              <a:spLocks/>
            </p:cNvSpPr>
            <p:nvPr/>
          </p:nvSpPr>
          <p:spPr bwMode="auto">
            <a:xfrm>
              <a:off x="6036" y="3230"/>
              <a:ext cx="1813" cy="2722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60" y="575"/>
                </a:cxn>
                <a:cxn ang="0">
                  <a:pos x="41" y="563"/>
                </a:cxn>
                <a:cxn ang="0">
                  <a:pos x="28" y="544"/>
                </a:cxn>
                <a:cxn ang="0">
                  <a:pos x="22" y="521"/>
                </a:cxn>
                <a:cxn ang="0">
                  <a:pos x="0" y="0"/>
                </a:cxn>
                <a:cxn ang="0">
                  <a:pos x="136" y="70"/>
                </a:cxn>
                <a:cxn ang="0">
                  <a:pos x="115" y="70"/>
                </a:cxn>
                <a:cxn ang="0">
                  <a:pos x="14" y="135"/>
                </a:cxn>
                <a:cxn ang="0">
                  <a:pos x="134" y="321"/>
                </a:cxn>
                <a:cxn ang="0">
                  <a:pos x="142" y="516"/>
                </a:cxn>
                <a:cxn ang="0">
                  <a:pos x="138" y="539"/>
                </a:cxn>
                <a:cxn ang="0">
                  <a:pos x="126" y="558"/>
                </a:cxn>
                <a:cxn ang="0">
                  <a:pos x="108" y="572"/>
                </a:cxn>
                <a:cxn ang="0">
                  <a:pos x="84" y="579"/>
                </a:cxn>
                <a:cxn ang="0">
                  <a:pos x="134" y="321"/>
                </a:cxn>
                <a:cxn ang="0">
                  <a:pos x="14" y="135"/>
                </a:cxn>
                <a:cxn ang="0">
                  <a:pos x="115" y="70"/>
                </a:cxn>
                <a:cxn ang="0">
                  <a:pos x="134" y="99"/>
                </a:cxn>
                <a:cxn ang="0">
                  <a:pos x="125" y="99"/>
                </a:cxn>
                <a:cxn ang="0">
                  <a:pos x="38" y="154"/>
                </a:cxn>
                <a:cxn ang="0">
                  <a:pos x="129" y="201"/>
                </a:cxn>
                <a:cxn ang="0">
                  <a:pos x="134" y="321"/>
                </a:cxn>
                <a:cxn ang="0">
                  <a:pos x="431" y="352"/>
                </a:cxn>
                <a:cxn ang="0">
                  <a:pos x="408" y="346"/>
                </a:cxn>
                <a:cxn ang="0">
                  <a:pos x="234" y="256"/>
                </a:cxn>
                <a:cxn ang="0">
                  <a:pos x="115" y="70"/>
                </a:cxn>
                <a:cxn ang="0">
                  <a:pos x="136" y="70"/>
                </a:cxn>
                <a:cxn ang="0">
                  <a:pos x="463" y="238"/>
                </a:cxn>
                <a:cxn ang="0">
                  <a:pos x="481" y="252"/>
                </a:cxn>
                <a:cxn ang="0">
                  <a:pos x="493" y="272"/>
                </a:cxn>
                <a:cxn ang="0">
                  <a:pos x="496" y="296"/>
                </a:cxn>
                <a:cxn ang="0">
                  <a:pos x="490" y="320"/>
                </a:cxn>
                <a:cxn ang="0">
                  <a:pos x="474" y="338"/>
                </a:cxn>
                <a:cxn ang="0">
                  <a:pos x="453" y="349"/>
                </a:cxn>
                <a:cxn ang="0">
                  <a:pos x="431" y="352"/>
                </a:cxn>
                <a:cxn ang="0">
                  <a:pos x="129" y="201"/>
                </a:cxn>
                <a:cxn ang="0">
                  <a:pos x="38" y="154"/>
                </a:cxn>
                <a:cxn ang="0">
                  <a:pos x="125" y="99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29" y="201"/>
                </a:cxn>
                <a:cxn ang="0">
                  <a:pos x="125" y="99"/>
                </a:cxn>
                <a:cxn ang="0">
                  <a:pos x="134" y="99"/>
                </a:cxn>
                <a:cxn ang="0">
                  <a:pos x="234" y="256"/>
                </a:cxn>
                <a:cxn ang="0">
                  <a:pos x="1813" y="2722"/>
                </a:cxn>
                <a:cxn ang="0">
                  <a:pos x="1670" y="2722"/>
                </a:cxn>
                <a:cxn ang="0">
                  <a:pos x="134" y="321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813" y="2722"/>
                </a:cxn>
              </a:cxnLst>
              <a:rect l="0" t="0" r="r" b="b"/>
              <a:pathLst>
                <a:path w="1813" h="2722">
                  <a:moveTo>
                    <a:pt x="84" y="579"/>
                  </a:moveTo>
                  <a:lnTo>
                    <a:pt x="60" y="575"/>
                  </a:lnTo>
                  <a:lnTo>
                    <a:pt x="41" y="563"/>
                  </a:lnTo>
                  <a:lnTo>
                    <a:pt x="28" y="544"/>
                  </a:lnTo>
                  <a:lnTo>
                    <a:pt x="22" y="521"/>
                  </a:lnTo>
                  <a:lnTo>
                    <a:pt x="0" y="0"/>
                  </a:lnTo>
                  <a:lnTo>
                    <a:pt x="136" y="70"/>
                  </a:lnTo>
                  <a:lnTo>
                    <a:pt x="115" y="70"/>
                  </a:lnTo>
                  <a:lnTo>
                    <a:pt x="14" y="135"/>
                  </a:lnTo>
                  <a:lnTo>
                    <a:pt x="134" y="321"/>
                  </a:lnTo>
                  <a:lnTo>
                    <a:pt x="142" y="516"/>
                  </a:lnTo>
                  <a:lnTo>
                    <a:pt x="138" y="539"/>
                  </a:lnTo>
                  <a:lnTo>
                    <a:pt x="126" y="558"/>
                  </a:lnTo>
                  <a:lnTo>
                    <a:pt x="108" y="572"/>
                  </a:lnTo>
                  <a:lnTo>
                    <a:pt x="84" y="579"/>
                  </a:lnTo>
                  <a:close/>
                  <a:moveTo>
                    <a:pt x="134" y="321"/>
                  </a:moveTo>
                  <a:lnTo>
                    <a:pt x="14" y="135"/>
                  </a:lnTo>
                  <a:lnTo>
                    <a:pt x="115" y="70"/>
                  </a:lnTo>
                  <a:lnTo>
                    <a:pt x="134" y="99"/>
                  </a:lnTo>
                  <a:lnTo>
                    <a:pt x="125" y="99"/>
                  </a:lnTo>
                  <a:lnTo>
                    <a:pt x="38" y="154"/>
                  </a:lnTo>
                  <a:lnTo>
                    <a:pt x="129" y="201"/>
                  </a:lnTo>
                  <a:lnTo>
                    <a:pt x="134" y="321"/>
                  </a:lnTo>
                  <a:close/>
                  <a:moveTo>
                    <a:pt x="431" y="352"/>
                  </a:moveTo>
                  <a:lnTo>
                    <a:pt x="408" y="346"/>
                  </a:lnTo>
                  <a:lnTo>
                    <a:pt x="234" y="256"/>
                  </a:lnTo>
                  <a:lnTo>
                    <a:pt x="115" y="70"/>
                  </a:lnTo>
                  <a:lnTo>
                    <a:pt x="136" y="70"/>
                  </a:lnTo>
                  <a:lnTo>
                    <a:pt x="463" y="238"/>
                  </a:lnTo>
                  <a:lnTo>
                    <a:pt x="481" y="252"/>
                  </a:lnTo>
                  <a:lnTo>
                    <a:pt x="493" y="272"/>
                  </a:lnTo>
                  <a:lnTo>
                    <a:pt x="496" y="296"/>
                  </a:lnTo>
                  <a:lnTo>
                    <a:pt x="490" y="320"/>
                  </a:lnTo>
                  <a:lnTo>
                    <a:pt x="474" y="338"/>
                  </a:lnTo>
                  <a:lnTo>
                    <a:pt x="453" y="349"/>
                  </a:lnTo>
                  <a:lnTo>
                    <a:pt x="431" y="352"/>
                  </a:lnTo>
                  <a:close/>
                  <a:moveTo>
                    <a:pt x="129" y="201"/>
                  </a:moveTo>
                  <a:lnTo>
                    <a:pt x="38" y="154"/>
                  </a:lnTo>
                  <a:lnTo>
                    <a:pt x="125" y="99"/>
                  </a:lnTo>
                  <a:lnTo>
                    <a:pt x="129" y="201"/>
                  </a:lnTo>
                  <a:close/>
                  <a:moveTo>
                    <a:pt x="234" y="256"/>
                  </a:moveTo>
                  <a:lnTo>
                    <a:pt x="129" y="201"/>
                  </a:lnTo>
                  <a:lnTo>
                    <a:pt x="125" y="99"/>
                  </a:lnTo>
                  <a:lnTo>
                    <a:pt x="134" y="99"/>
                  </a:lnTo>
                  <a:lnTo>
                    <a:pt x="234" y="256"/>
                  </a:lnTo>
                  <a:close/>
                  <a:moveTo>
                    <a:pt x="1813" y="2722"/>
                  </a:moveTo>
                  <a:lnTo>
                    <a:pt x="1670" y="2722"/>
                  </a:lnTo>
                  <a:lnTo>
                    <a:pt x="134" y="321"/>
                  </a:lnTo>
                  <a:lnTo>
                    <a:pt x="129" y="201"/>
                  </a:lnTo>
                  <a:lnTo>
                    <a:pt x="234" y="256"/>
                  </a:lnTo>
                  <a:lnTo>
                    <a:pt x="1813" y="2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AutoShape 97"/>
            <p:cNvSpPr>
              <a:spLocks/>
            </p:cNvSpPr>
            <p:nvPr/>
          </p:nvSpPr>
          <p:spPr bwMode="auto">
            <a:xfrm>
              <a:off x="5138" y="5952"/>
              <a:ext cx="6840" cy="1152"/>
            </a:xfrm>
            <a:custGeom>
              <a:avLst/>
              <a:gdLst/>
              <a:ahLst/>
              <a:cxnLst>
                <a:cxn ang="0">
                  <a:pos x="5129" y="1152"/>
                </a:cxn>
                <a:cxn ang="0">
                  <a:pos x="5123" y="1000"/>
                </a:cxn>
                <a:cxn ang="0">
                  <a:pos x="5103" y="852"/>
                </a:cxn>
                <a:cxn ang="0">
                  <a:pos x="5071" y="709"/>
                </a:cxn>
                <a:cxn ang="0">
                  <a:pos x="5028" y="570"/>
                </a:cxn>
                <a:cxn ang="0">
                  <a:pos x="4973" y="436"/>
                </a:cxn>
                <a:cxn ang="0">
                  <a:pos x="4908" y="309"/>
                </a:cxn>
                <a:cxn ang="0">
                  <a:pos x="4832" y="188"/>
                </a:cxn>
                <a:cxn ang="0">
                  <a:pos x="4747" y="74"/>
                </a:cxn>
                <a:cxn ang="0">
                  <a:pos x="4684" y="0"/>
                </a:cxn>
                <a:cxn ang="0">
                  <a:pos x="6661" y="57"/>
                </a:cxn>
                <a:cxn ang="0">
                  <a:pos x="6705" y="196"/>
                </a:cxn>
                <a:cxn ang="0">
                  <a:pos x="6743" y="337"/>
                </a:cxn>
                <a:cxn ang="0">
                  <a:pos x="6775" y="481"/>
                </a:cxn>
                <a:cxn ang="0">
                  <a:pos x="6800" y="627"/>
                </a:cxn>
                <a:cxn ang="0">
                  <a:pos x="6820" y="774"/>
                </a:cxn>
                <a:cxn ang="0">
                  <a:pos x="6833" y="924"/>
                </a:cxn>
                <a:cxn ang="0">
                  <a:pos x="6840" y="1076"/>
                </a:cxn>
                <a:cxn ang="0">
                  <a:pos x="1709" y="1152"/>
                </a:cxn>
                <a:cxn ang="0">
                  <a:pos x="1" y="1076"/>
                </a:cxn>
                <a:cxn ang="0">
                  <a:pos x="8" y="924"/>
                </a:cxn>
                <a:cxn ang="0">
                  <a:pos x="21" y="774"/>
                </a:cxn>
                <a:cxn ang="0">
                  <a:pos x="41" y="627"/>
                </a:cxn>
                <a:cxn ang="0">
                  <a:pos x="66" y="481"/>
                </a:cxn>
                <a:cxn ang="0">
                  <a:pos x="98" y="337"/>
                </a:cxn>
                <a:cxn ang="0">
                  <a:pos x="136" y="196"/>
                </a:cxn>
                <a:cxn ang="0">
                  <a:pos x="179" y="57"/>
                </a:cxn>
                <a:cxn ang="0">
                  <a:pos x="2155" y="0"/>
                </a:cxn>
                <a:cxn ang="0">
                  <a:pos x="2091" y="74"/>
                </a:cxn>
                <a:cxn ang="0">
                  <a:pos x="2006" y="188"/>
                </a:cxn>
                <a:cxn ang="0">
                  <a:pos x="1931" y="309"/>
                </a:cxn>
                <a:cxn ang="0">
                  <a:pos x="1865" y="436"/>
                </a:cxn>
                <a:cxn ang="0">
                  <a:pos x="1811" y="570"/>
                </a:cxn>
                <a:cxn ang="0">
                  <a:pos x="1767" y="709"/>
                </a:cxn>
                <a:cxn ang="0">
                  <a:pos x="1735" y="852"/>
                </a:cxn>
                <a:cxn ang="0">
                  <a:pos x="1716" y="1000"/>
                </a:cxn>
                <a:cxn ang="0">
                  <a:pos x="1709" y="1152"/>
                </a:cxn>
              </a:cxnLst>
              <a:rect l="0" t="0" r="r" b="b"/>
              <a:pathLst>
                <a:path w="6840" h="1152">
                  <a:moveTo>
                    <a:pt x="6840" y="1152"/>
                  </a:moveTo>
                  <a:lnTo>
                    <a:pt x="5129" y="1152"/>
                  </a:lnTo>
                  <a:lnTo>
                    <a:pt x="5128" y="1076"/>
                  </a:lnTo>
                  <a:lnTo>
                    <a:pt x="5123" y="1000"/>
                  </a:lnTo>
                  <a:lnTo>
                    <a:pt x="5114" y="926"/>
                  </a:lnTo>
                  <a:lnTo>
                    <a:pt x="5103" y="852"/>
                  </a:lnTo>
                  <a:lnTo>
                    <a:pt x="5089" y="780"/>
                  </a:lnTo>
                  <a:lnTo>
                    <a:pt x="5071" y="709"/>
                  </a:lnTo>
                  <a:lnTo>
                    <a:pt x="5051" y="639"/>
                  </a:lnTo>
                  <a:lnTo>
                    <a:pt x="5028" y="570"/>
                  </a:lnTo>
                  <a:lnTo>
                    <a:pt x="5002" y="502"/>
                  </a:lnTo>
                  <a:lnTo>
                    <a:pt x="4973" y="436"/>
                  </a:lnTo>
                  <a:lnTo>
                    <a:pt x="4942" y="372"/>
                  </a:lnTo>
                  <a:lnTo>
                    <a:pt x="4908" y="309"/>
                  </a:lnTo>
                  <a:lnTo>
                    <a:pt x="4871" y="247"/>
                  </a:lnTo>
                  <a:lnTo>
                    <a:pt x="4832" y="188"/>
                  </a:lnTo>
                  <a:lnTo>
                    <a:pt x="4791" y="130"/>
                  </a:lnTo>
                  <a:lnTo>
                    <a:pt x="4747" y="74"/>
                  </a:lnTo>
                  <a:lnTo>
                    <a:pt x="4701" y="19"/>
                  </a:lnTo>
                  <a:lnTo>
                    <a:pt x="4684" y="0"/>
                  </a:lnTo>
                  <a:lnTo>
                    <a:pt x="6641" y="0"/>
                  </a:lnTo>
                  <a:lnTo>
                    <a:pt x="6661" y="57"/>
                  </a:lnTo>
                  <a:lnTo>
                    <a:pt x="6684" y="126"/>
                  </a:lnTo>
                  <a:lnTo>
                    <a:pt x="6705" y="196"/>
                  </a:lnTo>
                  <a:lnTo>
                    <a:pt x="6725" y="266"/>
                  </a:lnTo>
                  <a:lnTo>
                    <a:pt x="6743" y="337"/>
                  </a:lnTo>
                  <a:lnTo>
                    <a:pt x="6759" y="409"/>
                  </a:lnTo>
                  <a:lnTo>
                    <a:pt x="6775" y="481"/>
                  </a:lnTo>
                  <a:lnTo>
                    <a:pt x="6788" y="553"/>
                  </a:lnTo>
                  <a:lnTo>
                    <a:pt x="6800" y="627"/>
                  </a:lnTo>
                  <a:lnTo>
                    <a:pt x="6811" y="700"/>
                  </a:lnTo>
                  <a:lnTo>
                    <a:pt x="6820" y="774"/>
                  </a:lnTo>
                  <a:lnTo>
                    <a:pt x="6827" y="849"/>
                  </a:lnTo>
                  <a:lnTo>
                    <a:pt x="6833" y="924"/>
                  </a:lnTo>
                  <a:lnTo>
                    <a:pt x="6837" y="1000"/>
                  </a:lnTo>
                  <a:lnTo>
                    <a:pt x="6840" y="1076"/>
                  </a:lnTo>
                  <a:lnTo>
                    <a:pt x="6840" y="1152"/>
                  </a:lnTo>
                  <a:close/>
                  <a:moveTo>
                    <a:pt x="1709" y="1152"/>
                  </a:moveTo>
                  <a:lnTo>
                    <a:pt x="0" y="1152"/>
                  </a:lnTo>
                  <a:lnTo>
                    <a:pt x="1" y="1076"/>
                  </a:lnTo>
                  <a:lnTo>
                    <a:pt x="4" y="1000"/>
                  </a:lnTo>
                  <a:lnTo>
                    <a:pt x="8" y="924"/>
                  </a:lnTo>
                  <a:lnTo>
                    <a:pt x="14" y="849"/>
                  </a:lnTo>
                  <a:lnTo>
                    <a:pt x="21" y="774"/>
                  </a:lnTo>
                  <a:lnTo>
                    <a:pt x="30" y="700"/>
                  </a:lnTo>
                  <a:lnTo>
                    <a:pt x="41" y="627"/>
                  </a:lnTo>
                  <a:lnTo>
                    <a:pt x="53" y="553"/>
                  </a:lnTo>
                  <a:lnTo>
                    <a:pt x="66" y="481"/>
                  </a:lnTo>
                  <a:lnTo>
                    <a:pt x="81" y="409"/>
                  </a:lnTo>
                  <a:lnTo>
                    <a:pt x="98" y="337"/>
                  </a:lnTo>
                  <a:lnTo>
                    <a:pt x="116" y="266"/>
                  </a:lnTo>
                  <a:lnTo>
                    <a:pt x="136" y="196"/>
                  </a:lnTo>
                  <a:lnTo>
                    <a:pt x="157" y="126"/>
                  </a:lnTo>
                  <a:lnTo>
                    <a:pt x="179" y="57"/>
                  </a:lnTo>
                  <a:lnTo>
                    <a:pt x="199" y="0"/>
                  </a:lnTo>
                  <a:lnTo>
                    <a:pt x="2155" y="0"/>
                  </a:lnTo>
                  <a:lnTo>
                    <a:pt x="2137" y="19"/>
                  </a:lnTo>
                  <a:lnTo>
                    <a:pt x="2091" y="74"/>
                  </a:lnTo>
                  <a:lnTo>
                    <a:pt x="2048" y="130"/>
                  </a:lnTo>
                  <a:lnTo>
                    <a:pt x="2006" y="188"/>
                  </a:lnTo>
                  <a:lnTo>
                    <a:pt x="1967" y="247"/>
                  </a:lnTo>
                  <a:lnTo>
                    <a:pt x="1931" y="309"/>
                  </a:lnTo>
                  <a:lnTo>
                    <a:pt x="1897" y="372"/>
                  </a:lnTo>
                  <a:lnTo>
                    <a:pt x="1865" y="436"/>
                  </a:lnTo>
                  <a:lnTo>
                    <a:pt x="1837" y="502"/>
                  </a:lnTo>
                  <a:lnTo>
                    <a:pt x="1811" y="570"/>
                  </a:lnTo>
                  <a:lnTo>
                    <a:pt x="1787" y="639"/>
                  </a:lnTo>
                  <a:lnTo>
                    <a:pt x="1767" y="709"/>
                  </a:lnTo>
                  <a:lnTo>
                    <a:pt x="1750" y="780"/>
                  </a:lnTo>
                  <a:lnTo>
                    <a:pt x="1735" y="852"/>
                  </a:lnTo>
                  <a:lnTo>
                    <a:pt x="1724" y="926"/>
                  </a:lnTo>
                  <a:lnTo>
                    <a:pt x="1716" y="1000"/>
                  </a:lnTo>
                  <a:lnTo>
                    <a:pt x="1711" y="1076"/>
                  </a:lnTo>
                  <a:lnTo>
                    <a:pt x="1709" y="1152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AutoShape 98"/>
            <p:cNvSpPr>
              <a:spLocks/>
            </p:cNvSpPr>
            <p:nvPr/>
          </p:nvSpPr>
          <p:spPr bwMode="auto">
            <a:xfrm>
              <a:off x="5131" y="5952"/>
              <a:ext cx="6855" cy="1160"/>
            </a:xfrm>
            <a:custGeom>
              <a:avLst/>
              <a:gdLst/>
              <a:ahLst/>
              <a:cxnLst>
                <a:cxn ang="0">
                  <a:pos x="5131" y="1157"/>
                </a:cxn>
                <a:cxn ang="0">
                  <a:pos x="5127" y="1063"/>
                </a:cxn>
                <a:cxn ang="0">
                  <a:pos x="5103" y="850"/>
                </a:cxn>
                <a:cxn ang="0">
                  <a:pos x="5064" y="686"/>
                </a:cxn>
                <a:cxn ang="0">
                  <a:pos x="4997" y="490"/>
                </a:cxn>
                <a:cxn ang="0">
                  <a:pos x="4884" y="269"/>
                </a:cxn>
                <a:cxn ang="0">
                  <a:pos x="4740" y="70"/>
                </a:cxn>
                <a:cxn ang="0">
                  <a:pos x="4701" y="0"/>
                </a:cxn>
                <a:cxn ang="0">
                  <a:pos x="4851" y="192"/>
                </a:cxn>
                <a:cxn ang="0">
                  <a:pos x="4975" y="408"/>
                </a:cxn>
                <a:cxn ang="0">
                  <a:pos x="5026" y="523"/>
                </a:cxn>
                <a:cxn ang="0">
                  <a:pos x="5100" y="763"/>
                </a:cxn>
                <a:cxn ang="0">
                  <a:pos x="5131" y="934"/>
                </a:cxn>
                <a:cxn ang="0">
                  <a:pos x="5143" y="1145"/>
                </a:cxn>
                <a:cxn ang="0">
                  <a:pos x="5141" y="1147"/>
                </a:cxn>
                <a:cxn ang="0">
                  <a:pos x="6852" y="1157"/>
                </a:cxn>
                <a:cxn ang="0">
                  <a:pos x="6835" y="977"/>
                </a:cxn>
                <a:cxn ang="0">
                  <a:pos x="6771" y="463"/>
                </a:cxn>
                <a:cxn ang="0">
                  <a:pos x="6641" y="0"/>
                </a:cxn>
                <a:cxn ang="0">
                  <a:pos x="6747" y="295"/>
                </a:cxn>
                <a:cxn ang="0">
                  <a:pos x="6838" y="802"/>
                </a:cxn>
                <a:cxn ang="0">
                  <a:pos x="6847" y="1145"/>
                </a:cxn>
                <a:cxn ang="0">
                  <a:pos x="5136" y="1145"/>
                </a:cxn>
                <a:cxn ang="0">
                  <a:pos x="6840" y="1152"/>
                </a:cxn>
                <a:cxn ang="0">
                  <a:pos x="6840" y="1145"/>
                </a:cxn>
                <a:cxn ang="0">
                  <a:pos x="6840" y="1152"/>
                </a:cxn>
                <a:cxn ang="0">
                  <a:pos x="6855" y="1152"/>
                </a:cxn>
                <a:cxn ang="0">
                  <a:pos x="5143" y="1147"/>
                </a:cxn>
                <a:cxn ang="0">
                  <a:pos x="7" y="1159"/>
                </a:cxn>
                <a:cxn ang="0">
                  <a:pos x="5" y="974"/>
                </a:cxn>
                <a:cxn ang="0">
                  <a:pos x="70" y="461"/>
                </a:cxn>
                <a:cxn ang="0">
                  <a:pos x="200" y="0"/>
                </a:cxn>
                <a:cxn ang="0">
                  <a:pos x="123" y="300"/>
                </a:cxn>
                <a:cxn ang="0">
                  <a:pos x="31" y="804"/>
                </a:cxn>
                <a:cxn ang="0">
                  <a:pos x="7" y="1145"/>
                </a:cxn>
                <a:cxn ang="0">
                  <a:pos x="1723" y="1157"/>
                </a:cxn>
                <a:cxn ang="0">
                  <a:pos x="1711" y="1109"/>
                </a:cxn>
                <a:cxn ang="0">
                  <a:pos x="1719" y="977"/>
                </a:cxn>
                <a:cxn ang="0">
                  <a:pos x="1745" y="806"/>
                </a:cxn>
                <a:cxn ang="0">
                  <a:pos x="1788" y="641"/>
                </a:cxn>
                <a:cxn ang="0">
                  <a:pos x="1829" y="523"/>
                </a:cxn>
                <a:cxn ang="0">
                  <a:pos x="1959" y="262"/>
                </a:cxn>
                <a:cxn ang="0">
                  <a:pos x="2103" y="60"/>
                </a:cxn>
                <a:cxn ang="0">
                  <a:pos x="2167" y="7"/>
                </a:cxn>
                <a:cxn ang="0">
                  <a:pos x="1971" y="269"/>
                </a:cxn>
                <a:cxn ang="0">
                  <a:pos x="1858" y="490"/>
                </a:cxn>
                <a:cxn ang="0">
                  <a:pos x="1788" y="686"/>
                </a:cxn>
                <a:cxn ang="0">
                  <a:pos x="1738" y="936"/>
                </a:cxn>
                <a:cxn ang="0">
                  <a:pos x="1726" y="1063"/>
                </a:cxn>
                <a:cxn ang="0">
                  <a:pos x="1716" y="1145"/>
                </a:cxn>
                <a:cxn ang="0">
                  <a:pos x="7" y="1145"/>
                </a:cxn>
                <a:cxn ang="0">
                  <a:pos x="1709" y="1152"/>
                </a:cxn>
                <a:cxn ang="0">
                  <a:pos x="1709" y="1145"/>
                </a:cxn>
                <a:cxn ang="0">
                  <a:pos x="1709" y="1152"/>
                </a:cxn>
                <a:cxn ang="0">
                  <a:pos x="1723" y="1152"/>
                </a:cxn>
              </a:cxnLst>
              <a:rect l="0" t="0" r="r" b="b"/>
              <a:pathLst>
                <a:path w="6855" h="1160">
                  <a:moveTo>
                    <a:pt x="6847" y="1159"/>
                  </a:moveTo>
                  <a:lnTo>
                    <a:pt x="5136" y="1159"/>
                  </a:lnTo>
                  <a:lnTo>
                    <a:pt x="5131" y="1157"/>
                  </a:lnTo>
                  <a:lnTo>
                    <a:pt x="5129" y="1152"/>
                  </a:lnTo>
                  <a:lnTo>
                    <a:pt x="5129" y="1106"/>
                  </a:lnTo>
                  <a:lnTo>
                    <a:pt x="5127" y="1063"/>
                  </a:lnTo>
                  <a:lnTo>
                    <a:pt x="5122" y="977"/>
                  </a:lnTo>
                  <a:lnTo>
                    <a:pt x="5117" y="936"/>
                  </a:lnTo>
                  <a:lnTo>
                    <a:pt x="5103" y="850"/>
                  </a:lnTo>
                  <a:lnTo>
                    <a:pt x="5095" y="809"/>
                  </a:lnTo>
                  <a:lnTo>
                    <a:pt x="5076" y="727"/>
                  </a:lnTo>
                  <a:lnTo>
                    <a:pt x="5064" y="686"/>
                  </a:lnTo>
                  <a:lnTo>
                    <a:pt x="5055" y="646"/>
                  </a:lnTo>
                  <a:lnTo>
                    <a:pt x="5040" y="605"/>
                  </a:lnTo>
                  <a:lnTo>
                    <a:pt x="4997" y="490"/>
                  </a:lnTo>
                  <a:lnTo>
                    <a:pt x="4963" y="413"/>
                  </a:lnTo>
                  <a:lnTo>
                    <a:pt x="4925" y="341"/>
                  </a:lnTo>
                  <a:lnTo>
                    <a:pt x="4884" y="269"/>
                  </a:lnTo>
                  <a:lnTo>
                    <a:pt x="4839" y="199"/>
                  </a:lnTo>
                  <a:lnTo>
                    <a:pt x="4793" y="134"/>
                  </a:lnTo>
                  <a:lnTo>
                    <a:pt x="4740" y="70"/>
                  </a:lnTo>
                  <a:lnTo>
                    <a:pt x="4687" y="7"/>
                  </a:lnTo>
                  <a:lnTo>
                    <a:pt x="4681" y="0"/>
                  </a:lnTo>
                  <a:lnTo>
                    <a:pt x="4701" y="0"/>
                  </a:lnTo>
                  <a:lnTo>
                    <a:pt x="4752" y="60"/>
                  </a:lnTo>
                  <a:lnTo>
                    <a:pt x="4803" y="125"/>
                  </a:lnTo>
                  <a:lnTo>
                    <a:pt x="4851" y="192"/>
                  </a:lnTo>
                  <a:lnTo>
                    <a:pt x="4896" y="262"/>
                  </a:lnTo>
                  <a:lnTo>
                    <a:pt x="4937" y="334"/>
                  </a:lnTo>
                  <a:lnTo>
                    <a:pt x="4975" y="408"/>
                  </a:lnTo>
                  <a:lnTo>
                    <a:pt x="4992" y="444"/>
                  </a:lnTo>
                  <a:lnTo>
                    <a:pt x="5009" y="482"/>
                  </a:lnTo>
                  <a:lnTo>
                    <a:pt x="5026" y="523"/>
                  </a:lnTo>
                  <a:lnTo>
                    <a:pt x="5055" y="600"/>
                  </a:lnTo>
                  <a:lnTo>
                    <a:pt x="5091" y="722"/>
                  </a:lnTo>
                  <a:lnTo>
                    <a:pt x="5100" y="763"/>
                  </a:lnTo>
                  <a:lnTo>
                    <a:pt x="5110" y="806"/>
                  </a:lnTo>
                  <a:lnTo>
                    <a:pt x="5117" y="847"/>
                  </a:lnTo>
                  <a:lnTo>
                    <a:pt x="5131" y="934"/>
                  </a:lnTo>
                  <a:lnTo>
                    <a:pt x="5136" y="977"/>
                  </a:lnTo>
                  <a:lnTo>
                    <a:pt x="5143" y="1106"/>
                  </a:lnTo>
                  <a:lnTo>
                    <a:pt x="5143" y="1145"/>
                  </a:lnTo>
                  <a:lnTo>
                    <a:pt x="5136" y="1145"/>
                  </a:lnTo>
                  <a:lnTo>
                    <a:pt x="5143" y="1147"/>
                  </a:lnTo>
                  <a:lnTo>
                    <a:pt x="5141" y="1147"/>
                  </a:lnTo>
                  <a:lnTo>
                    <a:pt x="5143" y="1152"/>
                  </a:lnTo>
                  <a:lnTo>
                    <a:pt x="6855" y="1152"/>
                  </a:lnTo>
                  <a:lnTo>
                    <a:pt x="6852" y="1157"/>
                  </a:lnTo>
                  <a:lnTo>
                    <a:pt x="6847" y="1159"/>
                  </a:lnTo>
                  <a:close/>
                  <a:moveTo>
                    <a:pt x="6840" y="1152"/>
                  </a:moveTo>
                  <a:lnTo>
                    <a:pt x="6835" y="977"/>
                  </a:lnTo>
                  <a:lnTo>
                    <a:pt x="6823" y="804"/>
                  </a:lnTo>
                  <a:lnTo>
                    <a:pt x="6802" y="631"/>
                  </a:lnTo>
                  <a:lnTo>
                    <a:pt x="6771" y="463"/>
                  </a:lnTo>
                  <a:lnTo>
                    <a:pt x="6732" y="300"/>
                  </a:lnTo>
                  <a:lnTo>
                    <a:pt x="6687" y="137"/>
                  </a:lnTo>
                  <a:lnTo>
                    <a:pt x="6641" y="0"/>
                  </a:lnTo>
                  <a:lnTo>
                    <a:pt x="6655" y="0"/>
                  </a:lnTo>
                  <a:lnTo>
                    <a:pt x="6701" y="132"/>
                  </a:lnTo>
                  <a:lnTo>
                    <a:pt x="6747" y="295"/>
                  </a:lnTo>
                  <a:lnTo>
                    <a:pt x="6785" y="461"/>
                  </a:lnTo>
                  <a:lnTo>
                    <a:pt x="6816" y="631"/>
                  </a:lnTo>
                  <a:lnTo>
                    <a:pt x="6838" y="802"/>
                  </a:lnTo>
                  <a:lnTo>
                    <a:pt x="6850" y="977"/>
                  </a:lnTo>
                  <a:lnTo>
                    <a:pt x="6854" y="1145"/>
                  </a:lnTo>
                  <a:lnTo>
                    <a:pt x="6847" y="1145"/>
                  </a:lnTo>
                  <a:lnTo>
                    <a:pt x="6840" y="1152"/>
                  </a:lnTo>
                  <a:close/>
                  <a:moveTo>
                    <a:pt x="5143" y="1147"/>
                  </a:moveTo>
                  <a:lnTo>
                    <a:pt x="5136" y="1145"/>
                  </a:lnTo>
                  <a:lnTo>
                    <a:pt x="5143" y="1145"/>
                  </a:lnTo>
                  <a:lnTo>
                    <a:pt x="5143" y="1147"/>
                  </a:lnTo>
                  <a:close/>
                  <a:moveTo>
                    <a:pt x="6840" y="1152"/>
                  </a:moveTo>
                  <a:lnTo>
                    <a:pt x="5143" y="1152"/>
                  </a:lnTo>
                  <a:lnTo>
                    <a:pt x="5143" y="1145"/>
                  </a:lnTo>
                  <a:lnTo>
                    <a:pt x="6840" y="1145"/>
                  </a:lnTo>
                  <a:lnTo>
                    <a:pt x="6840" y="1152"/>
                  </a:lnTo>
                  <a:close/>
                  <a:moveTo>
                    <a:pt x="6855" y="1152"/>
                  </a:moveTo>
                  <a:lnTo>
                    <a:pt x="6840" y="1152"/>
                  </a:lnTo>
                  <a:lnTo>
                    <a:pt x="6847" y="1145"/>
                  </a:lnTo>
                  <a:lnTo>
                    <a:pt x="6854" y="1145"/>
                  </a:lnTo>
                  <a:lnTo>
                    <a:pt x="6855" y="1152"/>
                  </a:lnTo>
                  <a:close/>
                  <a:moveTo>
                    <a:pt x="5143" y="1152"/>
                  </a:moveTo>
                  <a:lnTo>
                    <a:pt x="5141" y="1147"/>
                  </a:lnTo>
                  <a:lnTo>
                    <a:pt x="5143" y="1147"/>
                  </a:lnTo>
                  <a:lnTo>
                    <a:pt x="5143" y="1152"/>
                  </a:lnTo>
                  <a:close/>
                  <a:moveTo>
                    <a:pt x="1716" y="1159"/>
                  </a:moveTo>
                  <a:lnTo>
                    <a:pt x="7" y="1159"/>
                  </a:lnTo>
                  <a:lnTo>
                    <a:pt x="3" y="1157"/>
                  </a:lnTo>
                  <a:lnTo>
                    <a:pt x="0" y="1152"/>
                  </a:lnTo>
                  <a:lnTo>
                    <a:pt x="5" y="974"/>
                  </a:lnTo>
                  <a:lnTo>
                    <a:pt x="17" y="802"/>
                  </a:lnTo>
                  <a:lnTo>
                    <a:pt x="39" y="629"/>
                  </a:lnTo>
                  <a:lnTo>
                    <a:pt x="70" y="461"/>
                  </a:lnTo>
                  <a:lnTo>
                    <a:pt x="108" y="295"/>
                  </a:lnTo>
                  <a:lnTo>
                    <a:pt x="154" y="132"/>
                  </a:lnTo>
                  <a:lnTo>
                    <a:pt x="200" y="0"/>
                  </a:lnTo>
                  <a:lnTo>
                    <a:pt x="214" y="0"/>
                  </a:lnTo>
                  <a:lnTo>
                    <a:pt x="168" y="137"/>
                  </a:lnTo>
                  <a:lnTo>
                    <a:pt x="123" y="300"/>
                  </a:lnTo>
                  <a:lnTo>
                    <a:pt x="84" y="463"/>
                  </a:lnTo>
                  <a:lnTo>
                    <a:pt x="53" y="634"/>
                  </a:lnTo>
                  <a:lnTo>
                    <a:pt x="31" y="804"/>
                  </a:lnTo>
                  <a:lnTo>
                    <a:pt x="19" y="977"/>
                  </a:lnTo>
                  <a:lnTo>
                    <a:pt x="15" y="1145"/>
                  </a:lnTo>
                  <a:lnTo>
                    <a:pt x="7" y="1145"/>
                  </a:lnTo>
                  <a:lnTo>
                    <a:pt x="15" y="1152"/>
                  </a:lnTo>
                  <a:lnTo>
                    <a:pt x="1723" y="1152"/>
                  </a:lnTo>
                  <a:lnTo>
                    <a:pt x="1723" y="1157"/>
                  </a:lnTo>
                  <a:lnTo>
                    <a:pt x="1716" y="1159"/>
                  </a:lnTo>
                  <a:close/>
                  <a:moveTo>
                    <a:pt x="1709" y="1152"/>
                  </a:moveTo>
                  <a:lnTo>
                    <a:pt x="1711" y="1109"/>
                  </a:lnTo>
                  <a:lnTo>
                    <a:pt x="1711" y="1063"/>
                  </a:lnTo>
                  <a:lnTo>
                    <a:pt x="1716" y="1020"/>
                  </a:lnTo>
                  <a:lnTo>
                    <a:pt x="1719" y="977"/>
                  </a:lnTo>
                  <a:lnTo>
                    <a:pt x="1723" y="934"/>
                  </a:lnTo>
                  <a:lnTo>
                    <a:pt x="1738" y="847"/>
                  </a:lnTo>
                  <a:lnTo>
                    <a:pt x="1745" y="806"/>
                  </a:lnTo>
                  <a:lnTo>
                    <a:pt x="1755" y="763"/>
                  </a:lnTo>
                  <a:lnTo>
                    <a:pt x="1764" y="722"/>
                  </a:lnTo>
                  <a:lnTo>
                    <a:pt x="1788" y="641"/>
                  </a:lnTo>
                  <a:lnTo>
                    <a:pt x="1800" y="602"/>
                  </a:lnTo>
                  <a:lnTo>
                    <a:pt x="1815" y="562"/>
                  </a:lnTo>
                  <a:lnTo>
                    <a:pt x="1829" y="523"/>
                  </a:lnTo>
                  <a:lnTo>
                    <a:pt x="1879" y="408"/>
                  </a:lnTo>
                  <a:lnTo>
                    <a:pt x="1918" y="334"/>
                  </a:lnTo>
                  <a:lnTo>
                    <a:pt x="1959" y="262"/>
                  </a:lnTo>
                  <a:lnTo>
                    <a:pt x="2004" y="192"/>
                  </a:lnTo>
                  <a:lnTo>
                    <a:pt x="2052" y="125"/>
                  </a:lnTo>
                  <a:lnTo>
                    <a:pt x="2103" y="60"/>
                  </a:lnTo>
                  <a:lnTo>
                    <a:pt x="2153" y="0"/>
                  </a:lnTo>
                  <a:lnTo>
                    <a:pt x="2174" y="0"/>
                  </a:lnTo>
                  <a:lnTo>
                    <a:pt x="2167" y="7"/>
                  </a:lnTo>
                  <a:lnTo>
                    <a:pt x="2062" y="132"/>
                  </a:lnTo>
                  <a:lnTo>
                    <a:pt x="2016" y="199"/>
                  </a:lnTo>
                  <a:lnTo>
                    <a:pt x="1971" y="269"/>
                  </a:lnTo>
                  <a:lnTo>
                    <a:pt x="1930" y="341"/>
                  </a:lnTo>
                  <a:lnTo>
                    <a:pt x="1891" y="413"/>
                  </a:lnTo>
                  <a:lnTo>
                    <a:pt x="1858" y="490"/>
                  </a:lnTo>
                  <a:lnTo>
                    <a:pt x="1815" y="605"/>
                  </a:lnTo>
                  <a:lnTo>
                    <a:pt x="1800" y="646"/>
                  </a:lnTo>
                  <a:lnTo>
                    <a:pt x="1788" y="686"/>
                  </a:lnTo>
                  <a:lnTo>
                    <a:pt x="1759" y="809"/>
                  </a:lnTo>
                  <a:lnTo>
                    <a:pt x="1752" y="850"/>
                  </a:lnTo>
                  <a:lnTo>
                    <a:pt x="1738" y="936"/>
                  </a:lnTo>
                  <a:lnTo>
                    <a:pt x="1733" y="977"/>
                  </a:lnTo>
                  <a:lnTo>
                    <a:pt x="1731" y="1020"/>
                  </a:lnTo>
                  <a:lnTo>
                    <a:pt x="1726" y="1063"/>
                  </a:lnTo>
                  <a:lnTo>
                    <a:pt x="1726" y="1109"/>
                  </a:lnTo>
                  <a:lnTo>
                    <a:pt x="1724" y="1145"/>
                  </a:lnTo>
                  <a:lnTo>
                    <a:pt x="1716" y="1145"/>
                  </a:lnTo>
                  <a:lnTo>
                    <a:pt x="1709" y="1152"/>
                  </a:lnTo>
                  <a:close/>
                  <a:moveTo>
                    <a:pt x="15" y="1152"/>
                  </a:moveTo>
                  <a:lnTo>
                    <a:pt x="7" y="1145"/>
                  </a:lnTo>
                  <a:lnTo>
                    <a:pt x="15" y="1145"/>
                  </a:lnTo>
                  <a:lnTo>
                    <a:pt x="15" y="1152"/>
                  </a:lnTo>
                  <a:close/>
                  <a:moveTo>
                    <a:pt x="1709" y="1152"/>
                  </a:moveTo>
                  <a:lnTo>
                    <a:pt x="15" y="1152"/>
                  </a:lnTo>
                  <a:lnTo>
                    <a:pt x="15" y="1145"/>
                  </a:lnTo>
                  <a:lnTo>
                    <a:pt x="1709" y="1145"/>
                  </a:lnTo>
                  <a:lnTo>
                    <a:pt x="1709" y="1152"/>
                  </a:lnTo>
                  <a:close/>
                  <a:moveTo>
                    <a:pt x="1723" y="1152"/>
                  </a:moveTo>
                  <a:lnTo>
                    <a:pt x="1709" y="1152"/>
                  </a:lnTo>
                  <a:lnTo>
                    <a:pt x="1716" y="1145"/>
                  </a:lnTo>
                  <a:lnTo>
                    <a:pt x="1724" y="1145"/>
                  </a:lnTo>
                  <a:lnTo>
                    <a:pt x="1723" y="1152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2" name="Picture 9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1" y="5952"/>
              <a:ext cx="670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28" y="5954"/>
              <a:ext cx="2715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5109" y="5952"/>
              <a:ext cx="2222" cy="1198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2193" y="0"/>
                </a:cxn>
                <a:cxn ang="0">
                  <a:pos x="204" y="0"/>
                </a:cxn>
                <a:cxn ang="0">
                  <a:pos x="184" y="0"/>
                </a:cxn>
                <a:cxn ang="0">
                  <a:pos x="180" y="12"/>
                </a:cxn>
                <a:cxn ang="0">
                  <a:pos x="146" y="113"/>
                </a:cxn>
                <a:cxn ang="0">
                  <a:pos x="117" y="216"/>
                </a:cxn>
                <a:cxn ang="0">
                  <a:pos x="91" y="319"/>
                </a:cxn>
                <a:cxn ang="0">
                  <a:pos x="67" y="425"/>
                </a:cxn>
                <a:cxn ang="0">
                  <a:pos x="48" y="530"/>
                </a:cxn>
                <a:cxn ang="0">
                  <a:pos x="31" y="636"/>
                </a:cxn>
                <a:cxn ang="0">
                  <a:pos x="19" y="742"/>
                </a:cxn>
                <a:cxn ang="0">
                  <a:pos x="9" y="850"/>
                </a:cxn>
                <a:cxn ang="0">
                  <a:pos x="2" y="960"/>
                </a:cxn>
                <a:cxn ang="0">
                  <a:pos x="0" y="1068"/>
                </a:cxn>
                <a:cxn ang="0">
                  <a:pos x="0" y="1183"/>
                </a:cxn>
                <a:cxn ang="0">
                  <a:pos x="2" y="1188"/>
                </a:cxn>
                <a:cxn ang="0">
                  <a:pos x="7" y="1190"/>
                </a:cxn>
                <a:cxn ang="0">
                  <a:pos x="9" y="1195"/>
                </a:cxn>
                <a:cxn ang="0">
                  <a:pos x="16" y="1198"/>
                </a:cxn>
                <a:cxn ang="0">
                  <a:pos x="21" y="1198"/>
                </a:cxn>
                <a:cxn ang="0">
                  <a:pos x="892" y="1176"/>
                </a:cxn>
                <a:cxn ang="0">
                  <a:pos x="1764" y="1154"/>
                </a:cxn>
                <a:cxn ang="0">
                  <a:pos x="1776" y="1154"/>
                </a:cxn>
                <a:cxn ang="0">
                  <a:pos x="1783" y="1147"/>
                </a:cxn>
                <a:cxn ang="0">
                  <a:pos x="1783" y="1135"/>
                </a:cxn>
                <a:cxn ang="0">
                  <a:pos x="1783" y="1116"/>
                </a:cxn>
                <a:cxn ang="0">
                  <a:pos x="1764" y="1116"/>
                </a:cxn>
                <a:cxn ang="0">
                  <a:pos x="1764" y="1116"/>
                </a:cxn>
                <a:cxn ang="0">
                  <a:pos x="1783" y="1116"/>
                </a:cxn>
                <a:cxn ang="0">
                  <a:pos x="1783" y="1030"/>
                </a:cxn>
                <a:cxn ang="0">
                  <a:pos x="1788" y="979"/>
                </a:cxn>
                <a:cxn ang="0">
                  <a:pos x="1792" y="926"/>
                </a:cxn>
                <a:cxn ang="0">
                  <a:pos x="1797" y="876"/>
                </a:cxn>
                <a:cxn ang="0">
                  <a:pos x="1826" y="725"/>
                </a:cxn>
                <a:cxn ang="0">
                  <a:pos x="1840" y="674"/>
                </a:cxn>
                <a:cxn ang="0">
                  <a:pos x="1855" y="626"/>
                </a:cxn>
                <a:cxn ang="0">
                  <a:pos x="1869" y="576"/>
                </a:cxn>
                <a:cxn ang="0">
                  <a:pos x="1888" y="528"/>
                </a:cxn>
                <a:cxn ang="0">
                  <a:pos x="1908" y="482"/>
                </a:cxn>
                <a:cxn ang="0">
                  <a:pos x="1927" y="434"/>
                </a:cxn>
                <a:cxn ang="0">
                  <a:pos x="1972" y="343"/>
                </a:cxn>
                <a:cxn ang="0">
                  <a:pos x="2052" y="211"/>
                </a:cxn>
                <a:cxn ang="0">
                  <a:pos x="2112" y="127"/>
                </a:cxn>
                <a:cxn ang="0">
                  <a:pos x="2176" y="48"/>
                </a:cxn>
                <a:cxn ang="0">
                  <a:pos x="2221" y="0"/>
                </a:cxn>
              </a:cxnLst>
              <a:rect l="0" t="0" r="r" b="b"/>
              <a:pathLst>
                <a:path w="2222" h="1198">
                  <a:moveTo>
                    <a:pt x="2221" y="0"/>
                  </a:moveTo>
                  <a:lnTo>
                    <a:pt x="2193" y="0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80" y="12"/>
                  </a:lnTo>
                  <a:lnTo>
                    <a:pt x="146" y="113"/>
                  </a:lnTo>
                  <a:lnTo>
                    <a:pt x="117" y="216"/>
                  </a:lnTo>
                  <a:lnTo>
                    <a:pt x="91" y="319"/>
                  </a:lnTo>
                  <a:lnTo>
                    <a:pt x="67" y="425"/>
                  </a:lnTo>
                  <a:lnTo>
                    <a:pt x="48" y="530"/>
                  </a:lnTo>
                  <a:lnTo>
                    <a:pt x="31" y="636"/>
                  </a:lnTo>
                  <a:lnTo>
                    <a:pt x="19" y="742"/>
                  </a:lnTo>
                  <a:lnTo>
                    <a:pt x="9" y="850"/>
                  </a:lnTo>
                  <a:lnTo>
                    <a:pt x="2" y="960"/>
                  </a:lnTo>
                  <a:lnTo>
                    <a:pt x="0" y="1068"/>
                  </a:lnTo>
                  <a:lnTo>
                    <a:pt x="0" y="1183"/>
                  </a:lnTo>
                  <a:lnTo>
                    <a:pt x="2" y="1188"/>
                  </a:lnTo>
                  <a:lnTo>
                    <a:pt x="7" y="1190"/>
                  </a:lnTo>
                  <a:lnTo>
                    <a:pt x="9" y="1195"/>
                  </a:lnTo>
                  <a:lnTo>
                    <a:pt x="16" y="1198"/>
                  </a:lnTo>
                  <a:lnTo>
                    <a:pt x="21" y="1198"/>
                  </a:lnTo>
                  <a:lnTo>
                    <a:pt x="892" y="1176"/>
                  </a:lnTo>
                  <a:lnTo>
                    <a:pt x="1764" y="1154"/>
                  </a:lnTo>
                  <a:lnTo>
                    <a:pt x="1776" y="1154"/>
                  </a:lnTo>
                  <a:lnTo>
                    <a:pt x="1783" y="1147"/>
                  </a:lnTo>
                  <a:lnTo>
                    <a:pt x="1783" y="1135"/>
                  </a:lnTo>
                  <a:lnTo>
                    <a:pt x="1783" y="1116"/>
                  </a:lnTo>
                  <a:lnTo>
                    <a:pt x="1764" y="1116"/>
                  </a:lnTo>
                  <a:lnTo>
                    <a:pt x="1783" y="1116"/>
                  </a:lnTo>
                  <a:lnTo>
                    <a:pt x="1783" y="1030"/>
                  </a:lnTo>
                  <a:lnTo>
                    <a:pt x="1788" y="979"/>
                  </a:lnTo>
                  <a:lnTo>
                    <a:pt x="1792" y="926"/>
                  </a:lnTo>
                  <a:lnTo>
                    <a:pt x="1797" y="876"/>
                  </a:lnTo>
                  <a:lnTo>
                    <a:pt x="1826" y="725"/>
                  </a:lnTo>
                  <a:lnTo>
                    <a:pt x="1840" y="674"/>
                  </a:lnTo>
                  <a:lnTo>
                    <a:pt x="1855" y="626"/>
                  </a:lnTo>
                  <a:lnTo>
                    <a:pt x="1869" y="576"/>
                  </a:lnTo>
                  <a:lnTo>
                    <a:pt x="1888" y="528"/>
                  </a:lnTo>
                  <a:lnTo>
                    <a:pt x="1908" y="482"/>
                  </a:lnTo>
                  <a:lnTo>
                    <a:pt x="1927" y="434"/>
                  </a:lnTo>
                  <a:lnTo>
                    <a:pt x="1972" y="343"/>
                  </a:lnTo>
                  <a:lnTo>
                    <a:pt x="2052" y="211"/>
                  </a:lnTo>
                  <a:lnTo>
                    <a:pt x="2112" y="127"/>
                  </a:lnTo>
                  <a:lnTo>
                    <a:pt x="2176" y="48"/>
                  </a:lnTo>
                  <a:lnTo>
                    <a:pt x="2221" y="0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7706" y="5952"/>
              <a:ext cx="195" cy="147"/>
            </a:xfrm>
            <a:custGeom>
              <a:avLst/>
              <a:gdLst/>
              <a:ahLst/>
              <a:cxnLst>
                <a:cxn ang="0">
                  <a:pos x="94" y="146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95" y="82"/>
                </a:cxn>
                <a:cxn ang="0">
                  <a:pos x="94" y="146"/>
                </a:cxn>
              </a:cxnLst>
              <a:rect l="0" t="0" r="r" b="b"/>
              <a:pathLst>
                <a:path w="195" h="147">
                  <a:moveTo>
                    <a:pt x="94" y="146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95" y="82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357158" y="1714488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DOTAÇÃO INICIAL R$: 16.086.000,00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7158" y="3143248"/>
            <a:ext cx="2214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CREDITOS ADICIONAIS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8596" y="5572140"/>
            <a:ext cx="6429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DESPESSA AUTORIZADA</a:t>
            </a:r>
          </a:p>
          <a:p>
            <a:pPr algn="ctr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R$: 19.149.858,38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Mais 19"/>
          <p:cNvSpPr/>
          <p:nvPr/>
        </p:nvSpPr>
        <p:spPr>
          <a:xfrm>
            <a:off x="714348" y="2500306"/>
            <a:ext cx="1143008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Igual 20"/>
          <p:cNvSpPr/>
          <p:nvPr/>
        </p:nvSpPr>
        <p:spPr>
          <a:xfrm>
            <a:off x="428596" y="4643446"/>
            <a:ext cx="1343028" cy="7858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AutoShape 92"/>
          <p:cNvSpPr>
            <a:spLocks/>
          </p:cNvSpPr>
          <p:nvPr/>
        </p:nvSpPr>
        <p:spPr bwMode="auto">
          <a:xfrm flipV="1">
            <a:off x="5072066" y="4572008"/>
            <a:ext cx="3000395" cy="1428760"/>
          </a:xfrm>
          <a:custGeom>
            <a:avLst/>
            <a:gdLst/>
            <a:ahLst/>
            <a:cxnLst>
              <a:cxn ang="0">
                <a:pos x="84" y="579"/>
              </a:cxn>
              <a:cxn ang="0">
                <a:pos x="60" y="575"/>
              </a:cxn>
              <a:cxn ang="0">
                <a:pos x="41" y="563"/>
              </a:cxn>
              <a:cxn ang="0">
                <a:pos x="28" y="544"/>
              </a:cxn>
              <a:cxn ang="0">
                <a:pos x="22" y="521"/>
              </a:cxn>
              <a:cxn ang="0">
                <a:pos x="0" y="0"/>
              </a:cxn>
              <a:cxn ang="0">
                <a:pos x="136" y="70"/>
              </a:cxn>
              <a:cxn ang="0">
                <a:pos x="115" y="70"/>
              </a:cxn>
              <a:cxn ang="0">
                <a:pos x="14" y="135"/>
              </a:cxn>
              <a:cxn ang="0">
                <a:pos x="134" y="321"/>
              </a:cxn>
              <a:cxn ang="0">
                <a:pos x="142" y="516"/>
              </a:cxn>
              <a:cxn ang="0">
                <a:pos x="138" y="539"/>
              </a:cxn>
              <a:cxn ang="0">
                <a:pos x="126" y="558"/>
              </a:cxn>
              <a:cxn ang="0">
                <a:pos x="108" y="572"/>
              </a:cxn>
              <a:cxn ang="0">
                <a:pos x="84" y="579"/>
              </a:cxn>
              <a:cxn ang="0">
                <a:pos x="134" y="321"/>
              </a:cxn>
              <a:cxn ang="0">
                <a:pos x="14" y="135"/>
              </a:cxn>
              <a:cxn ang="0">
                <a:pos x="115" y="70"/>
              </a:cxn>
              <a:cxn ang="0">
                <a:pos x="134" y="99"/>
              </a:cxn>
              <a:cxn ang="0">
                <a:pos x="125" y="99"/>
              </a:cxn>
              <a:cxn ang="0">
                <a:pos x="38" y="154"/>
              </a:cxn>
              <a:cxn ang="0">
                <a:pos x="129" y="201"/>
              </a:cxn>
              <a:cxn ang="0">
                <a:pos x="134" y="321"/>
              </a:cxn>
              <a:cxn ang="0">
                <a:pos x="431" y="352"/>
              </a:cxn>
              <a:cxn ang="0">
                <a:pos x="408" y="346"/>
              </a:cxn>
              <a:cxn ang="0">
                <a:pos x="234" y="256"/>
              </a:cxn>
              <a:cxn ang="0">
                <a:pos x="115" y="70"/>
              </a:cxn>
              <a:cxn ang="0">
                <a:pos x="136" y="70"/>
              </a:cxn>
              <a:cxn ang="0">
                <a:pos x="463" y="238"/>
              </a:cxn>
              <a:cxn ang="0">
                <a:pos x="481" y="252"/>
              </a:cxn>
              <a:cxn ang="0">
                <a:pos x="493" y="272"/>
              </a:cxn>
              <a:cxn ang="0">
                <a:pos x="496" y="296"/>
              </a:cxn>
              <a:cxn ang="0">
                <a:pos x="490" y="320"/>
              </a:cxn>
              <a:cxn ang="0">
                <a:pos x="474" y="338"/>
              </a:cxn>
              <a:cxn ang="0">
                <a:pos x="453" y="349"/>
              </a:cxn>
              <a:cxn ang="0">
                <a:pos x="431" y="352"/>
              </a:cxn>
              <a:cxn ang="0">
                <a:pos x="129" y="201"/>
              </a:cxn>
              <a:cxn ang="0">
                <a:pos x="38" y="154"/>
              </a:cxn>
              <a:cxn ang="0">
                <a:pos x="125" y="99"/>
              </a:cxn>
              <a:cxn ang="0">
                <a:pos x="129" y="201"/>
              </a:cxn>
              <a:cxn ang="0">
                <a:pos x="234" y="256"/>
              </a:cxn>
              <a:cxn ang="0">
                <a:pos x="129" y="201"/>
              </a:cxn>
              <a:cxn ang="0">
                <a:pos x="125" y="99"/>
              </a:cxn>
              <a:cxn ang="0">
                <a:pos x="134" y="99"/>
              </a:cxn>
              <a:cxn ang="0">
                <a:pos x="234" y="256"/>
              </a:cxn>
              <a:cxn ang="0">
                <a:pos x="1813" y="2722"/>
              </a:cxn>
              <a:cxn ang="0">
                <a:pos x="1670" y="2722"/>
              </a:cxn>
              <a:cxn ang="0">
                <a:pos x="134" y="321"/>
              </a:cxn>
              <a:cxn ang="0">
                <a:pos x="129" y="201"/>
              </a:cxn>
              <a:cxn ang="0">
                <a:pos x="234" y="256"/>
              </a:cxn>
              <a:cxn ang="0">
                <a:pos x="1813" y="2722"/>
              </a:cxn>
            </a:cxnLst>
            <a:rect l="0" t="0" r="r" b="b"/>
            <a:pathLst>
              <a:path w="1813" h="2722">
                <a:moveTo>
                  <a:pt x="84" y="579"/>
                </a:moveTo>
                <a:lnTo>
                  <a:pt x="60" y="575"/>
                </a:lnTo>
                <a:lnTo>
                  <a:pt x="41" y="563"/>
                </a:lnTo>
                <a:lnTo>
                  <a:pt x="28" y="544"/>
                </a:lnTo>
                <a:lnTo>
                  <a:pt x="22" y="521"/>
                </a:lnTo>
                <a:lnTo>
                  <a:pt x="0" y="0"/>
                </a:lnTo>
                <a:lnTo>
                  <a:pt x="136" y="70"/>
                </a:lnTo>
                <a:lnTo>
                  <a:pt x="115" y="70"/>
                </a:lnTo>
                <a:lnTo>
                  <a:pt x="14" y="135"/>
                </a:lnTo>
                <a:lnTo>
                  <a:pt x="134" y="321"/>
                </a:lnTo>
                <a:lnTo>
                  <a:pt x="142" y="516"/>
                </a:lnTo>
                <a:lnTo>
                  <a:pt x="138" y="539"/>
                </a:lnTo>
                <a:lnTo>
                  <a:pt x="126" y="558"/>
                </a:lnTo>
                <a:lnTo>
                  <a:pt x="108" y="572"/>
                </a:lnTo>
                <a:lnTo>
                  <a:pt x="84" y="579"/>
                </a:lnTo>
                <a:close/>
                <a:moveTo>
                  <a:pt x="134" y="321"/>
                </a:moveTo>
                <a:lnTo>
                  <a:pt x="14" y="135"/>
                </a:lnTo>
                <a:lnTo>
                  <a:pt x="115" y="70"/>
                </a:lnTo>
                <a:lnTo>
                  <a:pt x="134" y="99"/>
                </a:lnTo>
                <a:lnTo>
                  <a:pt x="125" y="99"/>
                </a:lnTo>
                <a:lnTo>
                  <a:pt x="38" y="154"/>
                </a:lnTo>
                <a:lnTo>
                  <a:pt x="129" y="201"/>
                </a:lnTo>
                <a:lnTo>
                  <a:pt x="134" y="321"/>
                </a:lnTo>
                <a:close/>
                <a:moveTo>
                  <a:pt x="431" y="352"/>
                </a:moveTo>
                <a:lnTo>
                  <a:pt x="408" y="346"/>
                </a:lnTo>
                <a:lnTo>
                  <a:pt x="234" y="256"/>
                </a:lnTo>
                <a:lnTo>
                  <a:pt x="115" y="70"/>
                </a:lnTo>
                <a:lnTo>
                  <a:pt x="136" y="70"/>
                </a:lnTo>
                <a:lnTo>
                  <a:pt x="463" y="238"/>
                </a:lnTo>
                <a:lnTo>
                  <a:pt x="481" y="252"/>
                </a:lnTo>
                <a:lnTo>
                  <a:pt x="493" y="272"/>
                </a:lnTo>
                <a:lnTo>
                  <a:pt x="496" y="296"/>
                </a:lnTo>
                <a:lnTo>
                  <a:pt x="490" y="320"/>
                </a:lnTo>
                <a:lnTo>
                  <a:pt x="474" y="338"/>
                </a:lnTo>
                <a:lnTo>
                  <a:pt x="453" y="349"/>
                </a:lnTo>
                <a:lnTo>
                  <a:pt x="431" y="352"/>
                </a:lnTo>
                <a:close/>
                <a:moveTo>
                  <a:pt x="129" y="201"/>
                </a:moveTo>
                <a:lnTo>
                  <a:pt x="38" y="154"/>
                </a:lnTo>
                <a:lnTo>
                  <a:pt x="125" y="99"/>
                </a:lnTo>
                <a:lnTo>
                  <a:pt x="129" y="201"/>
                </a:lnTo>
                <a:close/>
                <a:moveTo>
                  <a:pt x="234" y="256"/>
                </a:moveTo>
                <a:lnTo>
                  <a:pt x="129" y="201"/>
                </a:lnTo>
                <a:lnTo>
                  <a:pt x="125" y="99"/>
                </a:lnTo>
                <a:lnTo>
                  <a:pt x="134" y="99"/>
                </a:lnTo>
                <a:lnTo>
                  <a:pt x="234" y="256"/>
                </a:lnTo>
                <a:close/>
                <a:moveTo>
                  <a:pt x="1813" y="2722"/>
                </a:moveTo>
                <a:lnTo>
                  <a:pt x="1670" y="2722"/>
                </a:lnTo>
                <a:lnTo>
                  <a:pt x="134" y="321"/>
                </a:lnTo>
                <a:lnTo>
                  <a:pt x="129" y="201"/>
                </a:lnTo>
                <a:lnTo>
                  <a:pt x="234" y="256"/>
                </a:lnTo>
                <a:lnTo>
                  <a:pt x="1813" y="27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00034" y="4000504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$: 3.063.858,38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714356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DESPESA POR ÓRGÃO GOVERNO ORÇADO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rojetos\Desktop\anexo35GraficoOrcado-pm_matos_costa2020-05-22T13_09_34.213Z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6143668" cy="4572032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500034" y="1428736"/>
            <a:ext cx="2000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102-Gabinete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103-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.Administração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104-Finanças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105-Agricultura 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Abast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106-</a:t>
            </a:r>
            <a:r>
              <a:rPr lang="pt-BR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De Educação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107- Viação,Obas E Urbanismo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108-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Desp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, Cultura e Turismo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109-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E Comércio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110-Fundo Criança Inf. e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Adolesc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111-Fundo de Habitação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112-Encargos Gerais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113-Reserva de Contingência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118-IPMC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214-Fundo de Saúde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315-Fundo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Assistencia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Social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717-FIMPREV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901-Poder legislativo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1272603"/>
          <a:ext cx="8643998" cy="5447954"/>
        </p:xfrm>
        <a:graphic>
          <a:graphicData uri="http://schemas.openxmlformats.org/drawingml/2006/table">
            <a:tbl>
              <a:tblPr/>
              <a:tblGrid>
                <a:gridCol w="6915198"/>
                <a:gridCol w="1728800"/>
              </a:tblGrid>
              <a:tr h="2898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Receitas Arrecadadas</a:t>
                      </a:r>
                      <a:r>
                        <a:rPr lang="pt-BR" sz="16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Receitas Correntes (I)</a:t>
                      </a:r>
                      <a:r>
                        <a:rPr lang="pt-BR" sz="16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>
                          <a:latin typeface="Arial"/>
                          <a:ea typeface="Times New Roman"/>
                        </a:rPr>
                        <a:t>5.105.945,65</a:t>
                      </a:r>
                      <a:r>
                        <a:rPr lang="pt-BR" sz="16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Receita Tributária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195.276,04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Receita de Contribuições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165.630,69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Receita Patrimonial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13.755,29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Receita Agropecuária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Receita Industrial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Receita de Serviços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Transferências Correntes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5.549.836,08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(-) Deduções das Transferências Correntes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-821.170,28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Outras Receitas Correntes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2.617,83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Receitas de Capital (II)</a:t>
                      </a:r>
                      <a:r>
                        <a:rPr lang="pt-BR" sz="16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>
                          <a:latin typeface="Arial"/>
                          <a:ea typeface="Times New Roman"/>
                        </a:rPr>
                        <a:t>665.530,00</a:t>
                      </a:r>
                      <a:r>
                        <a:rPr lang="pt-BR" sz="160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Operações de Crédito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496.780,00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Alienação de Bens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Amortização de Empréstimos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Transferências de Capital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168.750,00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</a:rPr>
                        <a:t>Outras Receitas de Capital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latin typeface="Arial"/>
                          <a:ea typeface="Times New Roman"/>
                        </a:rPr>
                        <a:t>0,00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Total (III) = (I+II)</a:t>
                      </a:r>
                      <a:r>
                        <a:rPr lang="pt-BR" sz="16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5.771.475,65</a:t>
                      </a:r>
                      <a:r>
                        <a:rPr lang="pt-BR" sz="1600" dirty="0">
                          <a:latin typeface="Arial"/>
                          <a:ea typeface="Times New Roman"/>
                        </a:rPr>
                        <a:t> </a:t>
                      </a:r>
                    </a:p>
                  </a:txBody>
                  <a:tcPr marL="43170" marR="43170" marT="8634" marB="8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00034" y="50004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EXECUÇÃO ORÇAMENTÁRIA 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Lei Complementar nº 101/2000, Art. 52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714357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EXECUÇÃO ORÇAMENTÁRIA -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Lei Complementar nº 101/2000, Art. 52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C:\Users\Projetos\Desktop\anexo31receita-pm_matos_costa2020-05-22T14_45_30.416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28800"/>
            <a:ext cx="7072362" cy="32004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71538" y="128586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Receita Arrecadada mês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7224" y="528638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Receitas Correntes ( 5.105.945,65) + Receitas de Capital (665.330,00) = 5.771.475,65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57148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EXECUÇÃO ORÇAMENTÁRIA -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Lei Complementar nº 101/2000, Art. 52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C:\Users\Projetos\Desktop\anexo31comparativo-pm_matos_costa2020-05-22T14_45_47.50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28800"/>
            <a:ext cx="7786742" cy="395765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42976" y="121442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DESPESA EMPENHADA, LIQUIDADA E PAGA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1312</TotalTime>
  <Words>2553</Words>
  <Application>Microsoft Office PowerPoint</Application>
  <PresentationFormat>Apresentação na tela (4:3)</PresentationFormat>
  <Paragraphs>843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Projetos</dc:creator>
  <cp:lastModifiedBy>Projetos</cp:lastModifiedBy>
  <cp:revision>178</cp:revision>
  <dcterms:created xsi:type="dcterms:W3CDTF">2020-05-21T11:15:23Z</dcterms:created>
  <dcterms:modified xsi:type="dcterms:W3CDTF">2020-05-29T11:50:19Z</dcterms:modified>
</cp:coreProperties>
</file>