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62" r:id="rId4"/>
    <p:sldId id="260" r:id="rId5"/>
    <p:sldId id="265" r:id="rId6"/>
    <p:sldId id="325" r:id="rId7"/>
    <p:sldId id="316" r:id="rId8"/>
    <p:sldId id="327" r:id="rId9"/>
    <p:sldId id="313" r:id="rId10"/>
    <p:sldId id="328" r:id="rId11"/>
    <p:sldId id="269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298" r:id="rId20"/>
    <p:sldId id="276" r:id="rId21"/>
    <p:sldId id="336" r:id="rId22"/>
    <p:sldId id="337" r:id="rId23"/>
    <p:sldId id="280" r:id="rId24"/>
    <p:sldId id="311" r:id="rId25"/>
    <p:sldId id="283" r:id="rId26"/>
    <p:sldId id="284" r:id="rId27"/>
    <p:sldId id="338" r:id="rId28"/>
    <p:sldId id="286" r:id="rId29"/>
    <p:sldId id="306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0E1D5-3C82-432E-8405-2223E37AD7B0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526C9-850C-4DF7-98D5-920436D5C7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8FE07-81C3-4970-99ED-02345B29A47C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580E-F50D-46F1-AFFA-C03895544C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DFA4-DD2C-433B-A2B1-074EB4BC1EC7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2947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DFA4-DD2C-433B-A2B1-074EB4BC1EC7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2947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21CB-6A6B-46D0-B166-3FE99DD4372E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13BE-5F2B-4542-BF5A-B4A3B50B3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21CB-6A6B-46D0-B166-3FE99DD4372E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13BE-5F2B-4542-BF5A-B4A3B50B3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21CB-6A6B-46D0-B166-3FE99DD4372E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13BE-5F2B-4542-BF5A-B4A3B50B3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21CB-6A6B-46D0-B166-3FE99DD4372E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13BE-5F2B-4542-BF5A-B4A3B50B3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21CB-6A6B-46D0-B166-3FE99DD4372E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13BE-5F2B-4542-BF5A-B4A3B50B3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21CB-6A6B-46D0-B166-3FE99DD4372E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13BE-5F2B-4542-BF5A-B4A3B50B3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21CB-6A6B-46D0-B166-3FE99DD4372E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13BE-5F2B-4542-BF5A-B4A3B50B3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21CB-6A6B-46D0-B166-3FE99DD4372E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13BE-5F2B-4542-BF5A-B4A3B50B3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21CB-6A6B-46D0-B166-3FE99DD4372E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13BE-5F2B-4542-BF5A-B4A3B50B3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21CB-6A6B-46D0-B166-3FE99DD4372E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13BE-5F2B-4542-BF5A-B4A3B50B3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21CB-6A6B-46D0-B166-3FE99DD4372E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2613BE-5F2B-4542-BF5A-B4A3B50B3E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6221CB-6A6B-46D0-B166-3FE99DD4372E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2613BE-5F2B-4542-BF5A-B4A3B50B3E45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571480"/>
            <a:ext cx="8501122" cy="5986254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5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ESTADO DE SANTA CATARINA</a:t>
            </a:r>
            <a:br>
              <a:rPr kumimoji="0" lang="pt-BR" sz="35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sz="35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MUNICÍPIO DE MATOS COSTA</a:t>
            </a:r>
            <a:endParaRPr kumimoji="0" lang="pt-BR" sz="8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pt-BR" sz="11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11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pt-BR" sz="11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pt-BR" sz="8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5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5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AUDIÊNCIA PÚBLICA</a:t>
            </a:r>
            <a:br>
              <a:rPr kumimoji="0" lang="pt-BR" sz="35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sz="35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DE AVALIAÇÃO DO CUMPRIMENTO</a:t>
            </a:r>
            <a:br>
              <a:rPr kumimoji="0" lang="pt-BR" sz="35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sz="35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DAS METAS FISCAIS</a:t>
            </a:r>
            <a:endParaRPr kumimoji="0" lang="pt-BR" sz="8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pt-BR" sz="11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11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pt-BR" sz="11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pt-BR" sz="8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5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2º QUADRIMESTRE/2020</a:t>
            </a:r>
            <a:endParaRPr kumimoji="0" lang="pt-BR" sz="8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0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Lei Complementar n°101, de 04 de Maio de 2000, Art. 9°, § 4°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714357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execução orçamentária</a:t>
            </a:r>
          </a:p>
          <a:p>
            <a:r>
              <a:rPr lang="pt-BR" dirty="0" smtClean="0"/>
              <a:t>Lei Complementar nº 101/2000, Art. 52</a:t>
            </a:r>
            <a:endParaRPr lang="pt-BR" dirty="0"/>
          </a:p>
        </p:txBody>
      </p:sp>
      <p:pic>
        <p:nvPicPr>
          <p:cNvPr id="3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642910" y="1905430"/>
            <a:ext cx="8286808" cy="409533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571472" y="642917"/>
          <a:ext cx="7929618" cy="2876940"/>
        </p:xfrm>
        <a:graphic>
          <a:graphicData uri="http://schemas.openxmlformats.org/drawingml/2006/table">
            <a:tbl>
              <a:tblPr/>
              <a:tblGrid>
                <a:gridCol w="5500726"/>
                <a:gridCol w="2428892"/>
              </a:tblGrid>
              <a:tr h="6976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Execução Orçamentária e Financeira </a:t>
                      </a:r>
                    </a:p>
                  </a:txBody>
                  <a:tcPr marL="63500" marR="635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08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Superávit Financeiro do Exercício </a:t>
                      </a: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Anterior</a:t>
                      </a:r>
                      <a:endParaRPr lang="pt-BR" sz="24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3.059.909,00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Superávit Financeiro Apurado Até </a:t>
                      </a: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2º Quadrimestre</a:t>
                      </a:r>
                      <a:endParaRPr lang="pt-BR" sz="24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4.003.491,01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4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Superávit</a:t>
                      </a:r>
                      <a:endParaRPr lang="pt-BR" sz="24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7.063.400,01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71537" y="3929066"/>
          <a:ext cx="7143801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67"/>
                <a:gridCol w="2381267"/>
                <a:gridCol w="2381267"/>
              </a:tblGrid>
              <a:tr h="428628">
                <a:tc>
                  <a:txBody>
                    <a:bodyPr/>
                    <a:lstStyle/>
                    <a:p>
                      <a:r>
                        <a:rPr lang="pt-BR" dirty="0" smtClean="0"/>
                        <a:t>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pt-BR" dirty="0" smtClean="0"/>
                        <a:t>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1.358.143,31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1.849.157,91</a:t>
                      </a:r>
                      <a:endParaRPr lang="pt-BR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1.532.463,83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1.895.451,67</a:t>
                      </a:r>
                      <a:endParaRPr lang="pt-BR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pt-BR" dirty="0" smtClean="0"/>
                        <a:t>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169.301,86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258.881,43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57290" y="785794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metas de arrecadação</a:t>
            </a:r>
          </a:p>
          <a:p>
            <a:r>
              <a:rPr lang="pt-BR" dirty="0" smtClean="0"/>
              <a:t>Lei Complementar nº 101/2000, Art. 8º e Art. 13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428595" y="1493975"/>
          <a:ext cx="8143932" cy="5292019"/>
        </p:xfrm>
        <a:graphic>
          <a:graphicData uri="http://schemas.openxmlformats.org/drawingml/2006/table">
            <a:tbl>
              <a:tblPr/>
              <a:tblGrid>
                <a:gridCol w="3257574"/>
                <a:gridCol w="1628786"/>
                <a:gridCol w="1628786"/>
                <a:gridCol w="1628786"/>
              </a:tblGrid>
              <a:tr h="24213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400" dirty="0">
                        <a:latin typeface="Calibri"/>
                        <a:ea typeface="Times New Roman"/>
                      </a:endParaRPr>
                    </a:p>
                  </a:txBody>
                  <a:tcPr marL="33198" marR="33198" marT="6640" marB="66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7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Receitas Orçamentárias</a:t>
                      </a:r>
                      <a:r>
                        <a:rPr lang="pt-B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400" b="1">
                          <a:latin typeface="Arial"/>
                          <a:ea typeface="Times New Roman"/>
                        </a:rPr>
                        <a:t>Previsão</a:t>
                      </a:r>
                      <a:r>
                        <a:rPr lang="pt-BR" sz="14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400" b="1">
                          <a:latin typeface="Arial"/>
                          <a:ea typeface="Times New Roman"/>
                        </a:rPr>
                        <a:t>Arrecadação</a:t>
                      </a:r>
                      <a:r>
                        <a:rPr lang="pt-BR" sz="14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400" b="1">
                          <a:latin typeface="Arial"/>
                          <a:ea typeface="Times New Roman"/>
                        </a:rPr>
                        <a:t>Diferença</a:t>
                      </a:r>
                      <a:r>
                        <a:rPr lang="pt-BR" sz="14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Receitas Correntes (I)</a:t>
                      </a:r>
                      <a:r>
                        <a:rPr lang="pt-B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>
                          <a:latin typeface="Arial"/>
                          <a:ea typeface="Times New Roman"/>
                        </a:rPr>
                        <a:t>10.373.127,00</a:t>
                      </a:r>
                      <a:r>
                        <a:rPr lang="pt-BR" sz="14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10.784.350,13</a:t>
                      </a:r>
                      <a:r>
                        <a:rPr lang="pt-B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>
                          <a:latin typeface="Arial"/>
                          <a:ea typeface="Times New Roman"/>
                        </a:rPr>
                        <a:t>411.223,13</a:t>
                      </a:r>
                      <a:r>
                        <a:rPr lang="pt-BR" sz="14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Receita Tributária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440.000,00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388.716,60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-51.283,40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Receita de Contribuições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376.000,00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335.679,45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-40.320,55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Receita Patrimonial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143.067,50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20.634,21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-122.433,29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Receita Agropecuária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8.000,00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-8.000,00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Receita Industrial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Receita de Serviços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43.000,00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-43.000,00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Transferências Correntes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4.463.000,00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11.493.412,61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7.030.412,61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(-) Deduções das </a:t>
                      </a:r>
                      <a:r>
                        <a:rPr lang="pt-BR" sz="1400" dirty="0" err="1">
                          <a:latin typeface="Arial"/>
                          <a:ea typeface="Times New Roman"/>
                        </a:rPr>
                        <a:t>Trasnrências</a:t>
                      </a:r>
                      <a:r>
                        <a:rPr lang="pt-BR" sz="1400" dirty="0">
                          <a:latin typeface="Arial"/>
                          <a:ea typeface="Times New Roman"/>
                        </a:rPr>
                        <a:t> Correntes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4.853.000,00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-1.474.266,95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-6.327.266,95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Outras Receitas Correntes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47.059,50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20.174,21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-26.885,29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Receitas de Capital (II)</a:t>
                      </a:r>
                      <a:r>
                        <a:rPr lang="pt-B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>
                          <a:latin typeface="Arial"/>
                          <a:ea typeface="Times New Roman"/>
                        </a:rPr>
                        <a:t>18.000,00</a:t>
                      </a:r>
                      <a:r>
                        <a:rPr lang="pt-BR" sz="14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>
                          <a:latin typeface="Arial"/>
                          <a:ea typeface="Times New Roman"/>
                        </a:rPr>
                        <a:t>1.646.750,28</a:t>
                      </a:r>
                      <a:r>
                        <a:rPr lang="pt-BR" sz="14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>
                          <a:latin typeface="Arial"/>
                          <a:ea typeface="Times New Roman"/>
                        </a:rPr>
                        <a:t>1.628.750,28</a:t>
                      </a:r>
                      <a:r>
                        <a:rPr lang="pt-BR" sz="14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Operações de Crédito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607.600,28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607.600,28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Alienação de Bens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Amortização de Empréstimos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Transferências de Capital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1.039.150,00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1.039.150,00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Outras Receitas de Capital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18.000,00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-18.000,00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b="1">
                          <a:latin typeface="Arial"/>
                          <a:ea typeface="Times New Roman"/>
                        </a:rPr>
                        <a:t>Total (III) = (I+II)</a:t>
                      </a:r>
                      <a:r>
                        <a:rPr lang="pt-BR" sz="14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10.391.127,00</a:t>
                      </a:r>
                      <a:r>
                        <a:rPr lang="pt-B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12.431.100,41</a:t>
                      </a:r>
                      <a:r>
                        <a:rPr lang="pt-B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2.039.973,41</a:t>
                      </a:r>
                      <a:r>
                        <a:rPr lang="pt-B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3198" marR="33198" marT="6640" marB="66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00166" y="785794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metas de arrecadação</a:t>
            </a:r>
          </a:p>
          <a:p>
            <a:r>
              <a:rPr lang="pt-BR" dirty="0" smtClean="0"/>
              <a:t>Lei Complementar nº 101/2000, Art. 8º e Art. 13</a:t>
            </a:r>
            <a:endParaRPr lang="pt-BR" dirty="0"/>
          </a:p>
        </p:txBody>
      </p:sp>
      <p:pic>
        <p:nvPicPr>
          <p:cNvPr id="3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357159" y="1691116"/>
            <a:ext cx="8143932" cy="423821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14414" y="714356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cronograma de desembolso</a:t>
            </a:r>
          </a:p>
          <a:p>
            <a:r>
              <a:rPr lang="pt-BR" dirty="0" smtClean="0"/>
              <a:t>Lei Complementar nº 101/2000, Art. 8º e Art. 13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500035" y="1395292"/>
          <a:ext cx="8286806" cy="4656348"/>
        </p:xfrm>
        <a:graphic>
          <a:graphicData uri="http://schemas.openxmlformats.org/drawingml/2006/table">
            <a:tbl>
              <a:tblPr/>
              <a:tblGrid>
                <a:gridCol w="3314723"/>
                <a:gridCol w="1657361"/>
                <a:gridCol w="1657361"/>
                <a:gridCol w="1657361"/>
              </a:tblGrid>
              <a:tr h="1349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700">
                        <a:latin typeface="Calibri"/>
                        <a:ea typeface="Times New Roman"/>
                      </a:endParaRPr>
                    </a:p>
                  </a:txBody>
                  <a:tcPr marL="39282" marR="39282" marT="7856" marB="78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8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 b="1" dirty="0">
                          <a:latin typeface="Arial"/>
                          <a:ea typeface="Times New Roman"/>
                        </a:rPr>
                        <a:t>Despesas Orçamentárias</a:t>
                      </a:r>
                      <a:r>
                        <a:rPr lang="pt-BR" sz="16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 b="1">
                          <a:latin typeface="Arial"/>
                          <a:ea typeface="Times New Roman"/>
                        </a:rPr>
                        <a:t>Fixadas</a:t>
                      </a:r>
                      <a:r>
                        <a:rPr lang="pt-BR" sz="16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 b="1">
                          <a:latin typeface="Arial"/>
                          <a:ea typeface="Times New Roman"/>
                        </a:rPr>
                        <a:t>Realizadas</a:t>
                      </a:r>
                      <a:r>
                        <a:rPr lang="pt-BR" sz="16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 b="1">
                          <a:latin typeface="Arial"/>
                          <a:ea typeface="Times New Roman"/>
                        </a:rPr>
                        <a:t>Diferença</a:t>
                      </a:r>
                      <a:r>
                        <a:rPr lang="pt-BR" sz="16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b="1" dirty="0">
                          <a:latin typeface="Arial"/>
                          <a:ea typeface="Times New Roman"/>
                        </a:rPr>
                        <a:t>Despesas Correntes (I)</a:t>
                      </a:r>
                      <a:r>
                        <a:rPr lang="pt-BR" sz="16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>
                          <a:latin typeface="Arial"/>
                          <a:ea typeface="Times New Roman"/>
                        </a:rPr>
                        <a:t>9.668.316,25</a:t>
                      </a:r>
                      <a:r>
                        <a:rPr lang="pt-BR" sz="16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>
                          <a:latin typeface="Arial"/>
                          <a:ea typeface="Times New Roman"/>
                        </a:rPr>
                        <a:t>8.188.536,73</a:t>
                      </a:r>
                      <a:r>
                        <a:rPr lang="pt-BR" sz="16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>
                          <a:latin typeface="Arial"/>
                          <a:ea typeface="Times New Roman"/>
                        </a:rPr>
                        <a:t>1.479.779,52</a:t>
                      </a:r>
                      <a:r>
                        <a:rPr lang="pt-BR" sz="16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Pessoal e Encargos Sociais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5.340.000,00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5.243.958,41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96.041,59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0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Juros e Amortização da Dívida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160.000,00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84.041,25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75.958,75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Outras Despesas Correntes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4.168.316,25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2.860.537,07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1.307.779,18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b="1">
                          <a:latin typeface="Arial"/>
                          <a:ea typeface="Times New Roman"/>
                        </a:rPr>
                        <a:t>Despesas de Capital (II)</a:t>
                      </a:r>
                      <a:r>
                        <a:rPr lang="pt-BR" sz="16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>
                          <a:latin typeface="Arial"/>
                          <a:ea typeface="Times New Roman"/>
                        </a:rPr>
                        <a:t>592.500,00</a:t>
                      </a:r>
                      <a:r>
                        <a:rPr lang="pt-BR" sz="16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 dirty="0">
                          <a:latin typeface="Arial"/>
                          <a:ea typeface="Times New Roman"/>
                        </a:rPr>
                        <a:t>2.123.519,23</a:t>
                      </a:r>
                      <a:r>
                        <a:rPr lang="pt-BR" sz="16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>
                          <a:latin typeface="Arial"/>
                          <a:ea typeface="Times New Roman"/>
                        </a:rPr>
                        <a:t>-1.531.019,23</a:t>
                      </a:r>
                      <a:r>
                        <a:rPr lang="pt-BR" sz="16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Investimentos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305.000,00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1.868.299,41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-1.563.299,41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Inversões Financeiras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7.500,00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7.500,00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Amortização da Dívida Fundada Interna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280.000,00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255.219,82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24.780,18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b="1">
                          <a:latin typeface="Arial"/>
                          <a:ea typeface="Times New Roman"/>
                        </a:rPr>
                        <a:t>Reserva de contingência (III)</a:t>
                      </a:r>
                      <a:r>
                        <a:rPr lang="pt-BR" sz="16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>
                          <a:latin typeface="Arial"/>
                          <a:ea typeface="Times New Roman"/>
                        </a:rPr>
                        <a:t>0,00</a:t>
                      </a:r>
                      <a:r>
                        <a:rPr lang="pt-BR" sz="16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 dirty="0">
                          <a:latin typeface="Arial"/>
                          <a:ea typeface="Times New Roman"/>
                        </a:rPr>
                        <a:t>0,00</a:t>
                      </a:r>
                      <a:r>
                        <a:rPr lang="pt-BR" sz="16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 dirty="0">
                          <a:latin typeface="Arial"/>
                          <a:ea typeface="Times New Roman"/>
                        </a:rPr>
                        <a:t>0,00</a:t>
                      </a:r>
                      <a:r>
                        <a:rPr lang="pt-BR" sz="16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Reserva de contingência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b="1">
                          <a:latin typeface="Arial"/>
                          <a:ea typeface="Times New Roman"/>
                        </a:rPr>
                        <a:t>Total (IV) = (I+II+III)</a:t>
                      </a:r>
                      <a:r>
                        <a:rPr lang="pt-BR" sz="16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>
                          <a:latin typeface="Arial"/>
                          <a:ea typeface="Times New Roman"/>
                        </a:rPr>
                        <a:t>10.260.816,25</a:t>
                      </a:r>
                      <a:r>
                        <a:rPr lang="pt-BR" sz="16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>
                          <a:latin typeface="Arial"/>
                          <a:ea typeface="Times New Roman"/>
                        </a:rPr>
                        <a:t>10.312.055,96</a:t>
                      </a:r>
                      <a:r>
                        <a:rPr lang="pt-BR" sz="16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 dirty="0">
                          <a:latin typeface="Arial"/>
                          <a:ea typeface="Times New Roman"/>
                        </a:rPr>
                        <a:t>-51.239,71</a:t>
                      </a:r>
                      <a:r>
                        <a:rPr lang="pt-BR" sz="16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9282" marR="39282" marT="7856" marB="7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42976" y="785794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cronograma de desembolso</a:t>
            </a:r>
          </a:p>
          <a:p>
            <a:r>
              <a:rPr lang="pt-BR" dirty="0" smtClean="0"/>
              <a:t>Lei Complementar nº 101/2000, Art. 8º e Art. 13</a:t>
            </a:r>
            <a:endParaRPr lang="pt-BR" dirty="0"/>
          </a:p>
        </p:txBody>
      </p:sp>
      <p:pic>
        <p:nvPicPr>
          <p:cNvPr id="3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785787" y="1691116"/>
            <a:ext cx="7572428" cy="416677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85852" y="857232"/>
            <a:ext cx="6643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meta fiscal do resultado primário</a:t>
            </a:r>
          </a:p>
          <a:p>
            <a:r>
              <a:rPr lang="pt-BR" dirty="0" smtClean="0"/>
              <a:t>Lei Complementar nº 101/2000, Art. 53, III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500034" y="1500175"/>
          <a:ext cx="8001056" cy="1928826"/>
        </p:xfrm>
        <a:graphic>
          <a:graphicData uri="http://schemas.openxmlformats.org/drawingml/2006/table">
            <a:tbl>
              <a:tblPr/>
              <a:tblGrid>
                <a:gridCol w="6000792"/>
                <a:gridCol w="2000264"/>
              </a:tblGrid>
              <a:tr h="6363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Resultado Primário</a:t>
                      </a:r>
                      <a:r>
                        <a:rPr lang="pt-B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Até Quadrimestre</a:t>
                      </a:r>
                      <a:r>
                        <a:rPr lang="pt-B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Receitas Fiscais (A)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dirty="0" smtClean="0">
                          <a:latin typeface="Arial"/>
                          <a:ea typeface="Times New Roman"/>
                        </a:rPr>
                        <a:t>11.802.865,92</a:t>
                      </a:r>
                      <a:endParaRPr lang="pt-BR" sz="1400" dirty="0">
                        <a:latin typeface="Arial"/>
                        <a:ea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08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Despesas Fiscais (B)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9.972.794,89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(A-B) = Resultado Primário</a:t>
                      </a:r>
                      <a:r>
                        <a:rPr lang="pt-B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1.830.071,03</a:t>
                      </a:r>
                      <a:endParaRPr lang="pt-BR" sz="1400" dirty="0">
                        <a:latin typeface="Arial"/>
                        <a:ea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3742580"/>
          <a:ext cx="8215370" cy="2104958"/>
        </p:xfrm>
        <a:graphic>
          <a:graphicData uri="http://schemas.openxmlformats.org/drawingml/2006/table">
            <a:tbl>
              <a:tblPr/>
              <a:tblGrid>
                <a:gridCol w="6572296"/>
                <a:gridCol w="1643074"/>
              </a:tblGrid>
              <a:tr h="51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Discriminação da Meta Fiscal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Valor Corrente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</a:rPr>
                        <a:t>Meta Fiscal do Resultado Primário Prevista na LDO para o Exercício de Referência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</a:rPr>
                        <a:t>447.932,50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500" dirty="0">
                        <a:latin typeface="Arial"/>
                        <a:ea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pt-BR" sz="1500" dirty="0">
                        <a:latin typeface="Arial"/>
                        <a:ea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</a:rPr>
                        <a:t>Meta Fiscal do Resultado Primário Realizada Até o quadrimestre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1.830.071,03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85852" y="714356"/>
            <a:ext cx="650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meta fiscal do resultado primário</a:t>
            </a:r>
          </a:p>
          <a:p>
            <a:r>
              <a:rPr lang="pt-BR" dirty="0" smtClean="0"/>
              <a:t>Lei Complementar nº 101/2000, Art. 53, III</a:t>
            </a:r>
            <a:endParaRPr lang="pt-BR" dirty="0"/>
          </a:p>
        </p:txBody>
      </p:sp>
      <p:pic>
        <p:nvPicPr>
          <p:cNvPr id="3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428597" y="1691116"/>
            <a:ext cx="8358246" cy="423821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57290" y="714356"/>
            <a:ext cx="614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meta fiscal do resultado nominal</a:t>
            </a:r>
          </a:p>
          <a:p>
            <a:r>
              <a:rPr lang="pt-BR" dirty="0" smtClean="0"/>
              <a:t>Lei Complementar nº 101/2000, Art. 53, III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85787" y="1369657"/>
          <a:ext cx="7858179" cy="2453178"/>
        </p:xfrm>
        <a:graphic>
          <a:graphicData uri="http://schemas.openxmlformats.org/drawingml/2006/table">
            <a:tbl>
              <a:tblPr/>
              <a:tblGrid>
                <a:gridCol w="4714907"/>
                <a:gridCol w="1571636"/>
                <a:gridCol w="1571636"/>
              </a:tblGrid>
              <a:tr h="416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Dívida Fiscal Líquida</a:t>
                      </a:r>
                      <a:r>
                        <a:rPr lang="pt-B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400" b="1">
                          <a:latin typeface="Arial"/>
                          <a:ea typeface="Times New Roman"/>
                        </a:rPr>
                        <a:t>Exercício Anterior</a:t>
                      </a:r>
                      <a:r>
                        <a:rPr lang="pt-BR" sz="14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400" b="1">
                          <a:latin typeface="Arial"/>
                          <a:ea typeface="Times New Roman"/>
                        </a:rPr>
                        <a:t>Até Quadrimestre</a:t>
                      </a:r>
                      <a:r>
                        <a:rPr lang="pt-BR" sz="14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Dívida Consolidada (I)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1.046.440,91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1.623.212,75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1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Deduções (II)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4.014.804,17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5.959.940,46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Dívida Consolidada Líquida (III)=(I-II)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-2.968.363,26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-4.336.727,71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Receitas De Privatizações (IV)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Passivos Reconhecidos (V)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b="1">
                          <a:latin typeface="Arial"/>
                          <a:ea typeface="Times New Roman"/>
                        </a:rPr>
                        <a:t>Dívida Fiscal Liquidada (VI)=(III+IV-V)</a:t>
                      </a:r>
                      <a:r>
                        <a:rPr lang="pt-BR" sz="14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>
                          <a:latin typeface="Arial"/>
                          <a:ea typeface="Times New Roman"/>
                        </a:rPr>
                        <a:t>-2.968.363,26</a:t>
                      </a:r>
                      <a:r>
                        <a:rPr lang="pt-BR" sz="14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-4.336.727,71</a:t>
                      </a:r>
                      <a:r>
                        <a:rPr lang="pt-B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2619" marR="62619" marT="12524" marB="125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85786" y="4071943"/>
          <a:ext cx="7786742" cy="2086548"/>
        </p:xfrm>
        <a:graphic>
          <a:graphicData uri="http://schemas.openxmlformats.org/drawingml/2006/table">
            <a:tbl>
              <a:tblPr/>
              <a:tblGrid>
                <a:gridCol w="6229393"/>
                <a:gridCol w="1557349"/>
              </a:tblGrid>
              <a:tr h="695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Discriminação da Meta Fiscal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Valor Corrente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Meta Fiscal do Resultado Nominal Prevista na LDO para o Exercício de Referência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</a:rPr>
                        <a:t>Meta Fiscal do Resultado Nominal Realizada Até o Quadrimestre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-1.368.364,45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14356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cap="all" dirty="0" smtClean="0">
                <a:latin typeface="Arial" pitchFamily="34" charset="0"/>
                <a:cs typeface="Arial" pitchFamily="34" charset="0"/>
              </a:rPr>
              <a:t>APLICAÇÃO DE RECURSOS EM AÇÕES E SERVIÇOS PÚBLICOS DE SAÚDE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ADCT, Art. 77, III e Emenda Constitucional n°29 de 13/09/2000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000100" y="4429131"/>
          <a:ext cx="7500990" cy="2018030"/>
        </p:xfrm>
        <a:graphic>
          <a:graphicData uri="http://schemas.openxmlformats.org/drawingml/2006/table">
            <a:tbl>
              <a:tblPr/>
              <a:tblGrid>
                <a:gridCol w="6000792"/>
                <a:gridCol w="1500198"/>
              </a:tblGrid>
              <a:tr h="225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Receita bruta de Impostos e Transferências (I)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7.672.181,65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Despesas por função/subfunção (II)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2.406.351,83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Deduções (III)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1.247.530,13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Despesas para efeito de cálculo (IV) = (II-III)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1.158.821,70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Mínimo a ser aplicado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1.150.827,25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Aplicado </a:t>
                      </a:r>
                      <a:r>
                        <a:rPr lang="pt-BR" sz="1500" b="1">
                          <a:latin typeface="Arial"/>
                          <a:ea typeface="Times New Roman"/>
                        </a:rPr>
                        <a:t>à </a:t>
                      </a:r>
                      <a:r>
                        <a:rPr lang="pt-BR" sz="1500" b="1" smtClean="0">
                          <a:latin typeface="Arial"/>
                          <a:ea typeface="Times New Roman"/>
                        </a:rPr>
                        <a:t>maior</a:t>
                      </a:r>
                      <a:endParaRPr lang="pt-BR" sz="1500">
                        <a:latin typeface="Arial"/>
                        <a:ea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7.994,45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Percentual aplicado = (IV) / (I) x 100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15,10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285720" y="1691116"/>
            <a:ext cx="8429683" cy="2523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428728" y="928670"/>
            <a:ext cx="678661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b="1" dirty="0" smtClean="0">
                <a:latin typeface="Arial" pitchFamily="34" charset="0"/>
                <a:cs typeface="Arial" pitchFamily="34" charset="0"/>
              </a:rPr>
              <a:t>PUBLICAÇÕES LEGAIS</a:t>
            </a:r>
            <a:endParaRPr lang="pt-BR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71472" y="2285992"/>
            <a:ext cx="78581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Relatório Resumido da Execução Orçamentária- 4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º Bimestre 2020- DOM Nº  3258, em 11/09/2020. 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Relatório Gestão Fiscal- (Executivo)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2º  Quadrimestre 2020- DOM Nº 3258, de 11/09/2020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Flytransparência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: www.matoscosta.sc.gov.br</a:t>
            </a:r>
          </a:p>
          <a:p>
            <a:pPr algn="just"/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857232"/>
            <a:ext cx="82868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APLICAÇÃO DE RECURSOS NA</a:t>
            </a:r>
            <a:br>
              <a:rPr lang="en-US" sz="2600" b="1" dirty="0" smtClean="0">
                <a:latin typeface="Arial" pitchFamily="34" charset="0"/>
                <a:cs typeface="Arial" pitchFamily="34" charset="0"/>
              </a:rPr>
            </a:b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MANUT. E DESENVOLVIMENTO DO ENSINO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643042" y="1785926"/>
            <a:ext cx="628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Constituição Federal, Art. 212 e LDB, Art. 72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928662" y="4214818"/>
          <a:ext cx="7358114" cy="2306320"/>
        </p:xfrm>
        <a:graphic>
          <a:graphicData uri="http://schemas.openxmlformats.org/drawingml/2006/table">
            <a:tbl>
              <a:tblPr/>
              <a:tblGrid>
                <a:gridCol w="5886491"/>
                <a:gridCol w="1471623"/>
              </a:tblGrid>
              <a:tr h="20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Receita bruta de Impostos e Transferências (I)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7.989.944,58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Despesas por função/</a:t>
                      </a:r>
                      <a:r>
                        <a:rPr lang="pt-BR" sz="1500" b="1" dirty="0" err="1">
                          <a:latin typeface="Arial"/>
                          <a:ea typeface="Times New Roman"/>
                        </a:rPr>
                        <a:t>subfunção</a:t>
                      </a:r>
                      <a:r>
                        <a:rPr lang="pt-BR" sz="1500" b="1" dirty="0">
                          <a:latin typeface="Arial"/>
                          <a:ea typeface="Times New Roman"/>
                        </a:rPr>
                        <a:t> (II)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1.381.784,90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Deduções (III)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152.727,88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Resultado líquido da </a:t>
                      </a:r>
                      <a:r>
                        <a:rPr lang="pt-BR" sz="1500" b="1" dirty="0" err="1">
                          <a:latin typeface="Arial"/>
                          <a:ea typeface="Times New Roman"/>
                        </a:rPr>
                        <a:t>transf</a:t>
                      </a:r>
                      <a:r>
                        <a:rPr lang="pt-BR" sz="1500" b="1" dirty="0">
                          <a:latin typeface="Arial"/>
                          <a:ea typeface="Times New Roman"/>
                        </a:rPr>
                        <a:t>. do FUNDEB (IV)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-521.502,73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Despesas para efeito de cálculo (V) = (II-III-IV)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1.750.559,75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Mínimo a ser aplicado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1.997.486,12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Aplicado à Menor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-246.926,38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Percentual aplicado = (V) / (I) x 100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21,91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785785" y="1691116"/>
            <a:ext cx="7358115" cy="2452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571480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APLICAÇÃO DE 60% DOS RECURSOS DO FUNDEB NA REMUNERAÇÃO DOS PROFISSIONAIS DO MAGISTÉRIO DA EDUCAÇÃO BÁSICA </a:t>
            </a:r>
          </a:p>
          <a:p>
            <a:r>
              <a:rPr lang="pt-BR" dirty="0" smtClean="0"/>
              <a:t>ADCT, Art. 60, XII, MP 339/2006, EC 53/2006 e Lei Federal n°9.424/96</a:t>
            </a:r>
            <a:endParaRPr lang="pt-BR" dirty="0"/>
          </a:p>
        </p:txBody>
      </p:sp>
      <p:pic>
        <p:nvPicPr>
          <p:cNvPr id="3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357159" y="1691116"/>
            <a:ext cx="7858180" cy="2595140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14348" y="4714884"/>
          <a:ext cx="7786742" cy="1857388"/>
        </p:xfrm>
        <a:graphic>
          <a:graphicData uri="http://schemas.openxmlformats.org/drawingml/2006/table">
            <a:tbl>
              <a:tblPr/>
              <a:tblGrid>
                <a:gridCol w="6229394"/>
                <a:gridCol w="1557348"/>
              </a:tblGrid>
              <a:tr h="600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Receita do FUNDEB (I)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1.006.318,48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Despesas (II)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704.028,16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Mínimo a ser Aplicado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603.791,12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Aplicado à Maior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100.237,04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Percentual Aplicado = (II) / (I) x 100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69,96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14414" y="571480"/>
            <a:ext cx="66437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DESPESAS COM PESSOAL DO PODER EXECUTIVO</a:t>
            </a:r>
          </a:p>
          <a:p>
            <a:r>
              <a:rPr lang="pt-BR" dirty="0" smtClean="0"/>
              <a:t>Constituição Federal, Art. 169, </a:t>
            </a:r>
            <a:r>
              <a:rPr lang="pt-BR" i="1" dirty="0" smtClean="0"/>
              <a:t>caput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Lei Complementar n°101/2000, Art. 19, III e Art. 20, III </a:t>
            </a:r>
            <a:endParaRPr lang="pt-BR" dirty="0"/>
          </a:p>
        </p:txBody>
      </p:sp>
      <p:pic>
        <p:nvPicPr>
          <p:cNvPr id="3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428597" y="1691116"/>
            <a:ext cx="8358246" cy="2880892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71472" y="4643445"/>
          <a:ext cx="7858180" cy="1928826"/>
        </p:xfrm>
        <a:graphic>
          <a:graphicData uri="http://schemas.openxmlformats.org/drawingml/2006/table">
            <a:tbl>
              <a:tblPr/>
              <a:tblGrid>
                <a:gridCol w="6286544"/>
                <a:gridCol w="1571636"/>
              </a:tblGrid>
              <a:tr h="549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Receita Corrente Líquida Arrecadada nos Últimos 12 (doze) </a:t>
                      </a:r>
                      <a:r>
                        <a:rPr lang="pt-BR" sz="1500" b="1" dirty="0" smtClean="0">
                          <a:latin typeface="Arial"/>
                          <a:ea typeface="Times New Roman"/>
                        </a:rPr>
                        <a:t>Meses I </a:t>
                      </a:r>
                      <a:endParaRPr lang="pt-BR" sz="1500" dirty="0">
                        <a:latin typeface="Arial"/>
                        <a:ea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16.247.558,48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9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Despesa Líquida com Pessoal Realizada nos Últimos 12 (doze) Meses (II)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7.704.016,37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4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Limite Prudencial - 51,30%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8.334.997,50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4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Limite Máximo - 54,00%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8.773.681,58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4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Percentual aplicado = (II) / (I) x 100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47,42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642918"/>
            <a:ext cx="478633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latin typeface="Arial" pitchFamily="34" charset="0"/>
                <a:cs typeface="Arial" pitchFamily="34" charset="0"/>
              </a:rPr>
              <a:t>DESPESAS COM PESSOAL DO PODER LEGISLATIVO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85786" y="1500174"/>
            <a:ext cx="6929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Constituição Federal, Art. 169,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caput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Lei Complementar n°101/2000, Art. 19, III e Art. 20, III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4714883"/>
          <a:ext cx="8215370" cy="1916439"/>
        </p:xfrm>
        <a:graphic>
          <a:graphicData uri="http://schemas.openxmlformats.org/drawingml/2006/table">
            <a:tbl>
              <a:tblPr/>
              <a:tblGrid>
                <a:gridCol w="6572297"/>
                <a:gridCol w="1643073"/>
              </a:tblGrid>
              <a:tr h="500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Receita Corrente Líquida Arrecadada nos Últimos 12 (doze) Meses (I)</a:t>
                      </a:r>
                      <a:r>
                        <a:rPr lang="pt-BR" sz="15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16.247.558,48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0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Despesa Líquida com Pessoal Realizada nos Últimos 12 (doze) Meses (II)</a:t>
                      </a:r>
                      <a:r>
                        <a:rPr lang="pt-BR" sz="15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576.380,23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Limite Prudencial - 5,70%</a:t>
                      </a:r>
                      <a:r>
                        <a:rPr lang="pt-BR" sz="15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926.110,83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Limite Máximo - 6,00%</a:t>
                      </a:r>
                      <a:r>
                        <a:rPr lang="pt-BR" sz="15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974.853,51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Percentual aplicado = (II) / (I) x 100</a:t>
                      </a:r>
                      <a:r>
                        <a:rPr lang="pt-BR" sz="15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3,55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642911" y="2428868"/>
            <a:ext cx="7858180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57158" y="2182495"/>
          <a:ext cx="8429684" cy="1441450"/>
        </p:xfrm>
        <a:graphic>
          <a:graphicData uri="http://schemas.openxmlformats.org/drawingml/2006/table">
            <a:tbl>
              <a:tblPr/>
              <a:tblGrid>
                <a:gridCol w="6882953"/>
                <a:gridCol w="154673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  <a:cs typeface="Times New Roman"/>
                        </a:rPr>
                        <a:t>Receita Corrente Líquida Arrecadada nos Últimos 12 (doze) Meses (I)</a:t>
                      </a: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16.247.558,48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Despesa Líquida com Pessoal Realizada nos Últimos 12 (doze) Meses (II)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8.280.396,60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Limite Prudencial - 57,00%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9.261.108,33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Limite Máximo - 60,00%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9.748.535,09</a:t>
                      </a:r>
                      <a:r>
                        <a:rPr lang="pt-BR" sz="15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  <a:cs typeface="Times New Roman"/>
                        </a:rPr>
                        <a:t>Percentual aplicado = (II) / (I) x 100</a:t>
                      </a: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50,96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00034" y="357166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DESPESA COM PESSOAL – CONSOLIDADO</a:t>
            </a:r>
          </a:p>
          <a:p>
            <a:pPr algn="ctr"/>
            <a:r>
              <a:rPr lang="pt-BR" sz="2600" dirty="0" smtClean="0">
                <a:latin typeface="Arial" pitchFamily="34" charset="0"/>
                <a:cs typeface="Arial" pitchFamily="34" charset="0"/>
              </a:rPr>
              <a:t>Constituição Federal, Art. 169, </a:t>
            </a:r>
            <a:r>
              <a:rPr lang="pt-BR" sz="2600" i="1" dirty="0" smtClean="0">
                <a:latin typeface="Arial" pitchFamily="34" charset="0"/>
                <a:cs typeface="Arial" pitchFamily="34" charset="0"/>
              </a:rPr>
              <a:t>caput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600" dirty="0" smtClean="0">
                <a:latin typeface="Arial" pitchFamily="34" charset="0"/>
                <a:cs typeface="Arial" pitchFamily="34" charset="0"/>
              </a:rPr>
            </a:br>
            <a:r>
              <a:rPr lang="pt-BR" sz="2600" dirty="0" smtClean="0">
                <a:latin typeface="Arial" pitchFamily="34" charset="0"/>
                <a:cs typeface="Arial" pitchFamily="34" charset="0"/>
              </a:rPr>
              <a:t>Lei Complementar n°101/2000, Art. 19, III e Art. 20, III </a:t>
            </a:r>
          </a:p>
          <a:p>
            <a:endParaRPr lang="pt-BR" dirty="0"/>
          </a:p>
        </p:txBody>
      </p:sp>
      <p:pic>
        <p:nvPicPr>
          <p:cNvPr id="5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500034" y="3714752"/>
            <a:ext cx="8215369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00166" y="500042"/>
            <a:ext cx="621510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b="1" cap="all" dirty="0" smtClean="0">
                <a:latin typeface="Arial" pitchFamily="34" charset="0"/>
                <a:cs typeface="Arial" pitchFamily="34" charset="0"/>
              </a:rPr>
              <a:t>RESTOS A PAGAR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Lei Complementar n°101/2000, Art. 55, III, alínea “b”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57158" y="1512556"/>
          <a:ext cx="8358246" cy="5160396"/>
        </p:xfrm>
        <a:graphic>
          <a:graphicData uri="http://schemas.openxmlformats.org/drawingml/2006/table">
            <a:tbl>
              <a:tblPr/>
              <a:tblGrid>
                <a:gridCol w="6700885"/>
                <a:gridCol w="1657361"/>
              </a:tblGrid>
              <a:tr h="573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Unidade Gestora: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PREFEITURA MUNICIPAL DE MATOS COSTA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Valores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Restos A Pagar Não Processados (I)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714,45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(+) Inscrições do Exercício Anterior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179.753,73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(+) Inscritos em Exercícios Anteriores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96.754,23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(-) Cancelamentos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98.238,28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Restos a Pagar a Liquidar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714,45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Restos a Pagar em Liquidação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Restos a Pagar Liquidado a Pagar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(-) Restos a Pagar Pagos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177.555,23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Restos Processados (II)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5.019,48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9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(+) Inscrições do Exercício Anterior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154.270,29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(+) Inscritos em Exercícios Anteriores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2.550,00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(-) Cancelamentos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890,19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Restos a Pagar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5.019,48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(-) Restos Pagos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150.910,62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</a:rPr>
                        <a:t>Saldo a Pagar (I+II)</a:t>
                      </a:r>
                      <a:r>
                        <a:rPr lang="pt-BR" sz="18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5.733,93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500034" y="214290"/>
          <a:ext cx="8286808" cy="6072241"/>
        </p:xfrm>
        <a:graphic>
          <a:graphicData uri="http://schemas.openxmlformats.org/drawingml/2006/table">
            <a:tbl>
              <a:tblPr/>
              <a:tblGrid>
                <a:gridCol w="5845160"/>
                <a:gridCol w="2441648"/>
              </a:tblGrid>
              <a:tr h="717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</a:rPr>
                        <a:t>Unidade Gestora:</a:t>
                      </a:r>
                      <a:r>
                        <a:rPr lang="pt-BR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pt-BR" sz="1800" b="1" dirty="0">
                          <a:latin typeface="Arial"/>
                          <a:ea typeface="Times New Roman"/>
                        </a:rPr>
                        <a:t>FUNDO MUNICIPAL DE SAUDE DE MATOS COSTA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b="1">
                          <a:latin typeface="Arial"/>
                          <a:ea typeface="Times New Roman"/>
                        </a:rPr>
                        <a:t>Valores</a:t>
                      </a:r>
                      <a:r>
                        <a:rPr lang="pt-BR" sz="18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</a:rPr>
                        <a:t>Restos A Pagar Não Processados (I)</a:t>
                      </a:r>
                      <a:r>
                        <a:rPr lang="pt-BR" sz="18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</a:rPr>
                        <a:t>0,00</a:t>
                      </a:r>
                      <a:r>
                        <a:rPr lang="pt-BR" sz="18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(+) Inscrições do Exercício Anterior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8.059,12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(+) Inscritos em Exercícios Anteriores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1.907,90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(-) Cancelamentos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6.663,66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Restos a Pagar a Liquidar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Restos a Pagar em Liquidação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Restos a Pagar Liquidado a Pagar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(-) Restos a Pagar Pagos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3.303,36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</a:rPr>
                        <a:t>Restos Processados (II)</a:t>
                      </a:r>
                      <a:r>
                        <a:rPr lang="pt-BR" sz="18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</a:rPr>
                        <a:t>0,00</a:t>
                      </a:r>
                      <a:r>
                        <a:rPr lang="pt-BR" sz="18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(+) Inscrições do Exercício Anterior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40.887,51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(+) Inscritos em Exercícios Anteriores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(-) Cancelamentos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280,00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Restos a Pagar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(-) Restos Pagos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40.607,51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</a:rPr>
                        <a:t>Saldo a Pagar (I+II)</a:t>
                      </a:r>
                      <a:r>
                        <a:rPr lang="pt-BR" sz="18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</a:rPr>
                        <a:t>0,00</a:t>
                      </a:r>
                      <a:r>
                        <a:rPr lang="pt-BR" sz="18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43042" y="285728"/>
            <a:ext cx="614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RESTOS A PAGAR</a:t>
            </a:r>
          </a:p>
          <a:p>
            <a:r>
              <a:rPr lang="pt-BR" dirty="0" smtClean="0"/>
              <a:t>Lei Complementar n°101/2000, Art. 55, III, alínea “b”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428596" y="1000105"/>
          <a:ext cx="8429684" cy="5643610"/>
        </p:xfrm>
        <a:graphic>
          <a:graphicData uri="http://schemas.openxmlformats.org/drawingml/2006/table">
            <a:tbl>
              <a:tblPr/>
              <a:tblGrid>
                <a:gridCol w="6743748"/>
                <a:gridCol w="1685936"/>
              </a:tblGrid>
              <a:tr h="666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</a:rPr>
                        <a:t>Unidade Gestora:</a:t>
                      </a:r>
                      <a:r>
                        <a:rPr lang="pt-BR" sz="1800" dirty="0">
                          <a:latin typeface="Arial"/>
                          <a:ea typeface="Times New Roman"/>
                        </a:rPr>
                        <a:t> FUNDO MUN. DE ASSIST. SOCIAL DE MATOS COSTA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b="1">
                          <a:latin typeface="Arial"/>
                          <a:ea typeface="Times New Roman"/>
                        </a:rPr>
                        <a:t>Valores</a:t>
                      </a:r>
                      <a:r>
                        <a:rPr lang="pt-BR" sz="18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</a:rPr>
                        <a:t>Restos A Pagar Não Processados (I)</a:t>
                      </a:r>
                      <a:r>
                        <a:rPr lang="pt-BR" sz="18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>
                          <a:latin typeface="Arial"/>
                          <a:ea typeface="Times New Roman"/>
                        </a:rPr>
                        <a:t>0,00</a:t>
                      </a:r>
                      <a:r>
                        <a:rPr lang="pt-BR" sz="18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(+) Inscrições do Exercício Anterior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>
                          <a:latin typeface="Arial"/>
                          <a:ea typeface="Times New Roman"/>
                        </a:rPr>
                        <a:t>15.374,70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(+) Inscritos em Exercícios Anteriores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(-) Cancelamentos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>
                          <a:latin typeface="Arial"/>
                          <a:ea typeface="Times New Roman"/>
                        </a:rPr>
                        <a:t>401,50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Restos a Pagar a Liquidar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>
                          <a:latin typeface="Arial"/>
                          <a:ea typeface="Times New Roman"/>
                        </a:rPr>
                        <a:t>Restos a Pagar em Liquidação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>
                          <a:latin typeface="Arial"/>
                          <a:ea typeface="Times New Roman"/>
                        </a:rPr>
                        <a:t>Restos a Pagar Liquidado a Pagar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>
                          <a:latin typeface="Arial"/>
                          <a:ea typeface="Times New Roman"/>
                        </a:rPr>
                        <a:t>(-) Restos a Pagar Pagos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14.973,20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b="1">
                          <a:latin typeface="Arial"/>
                          <a:ea typeface="Times New Roman"/>
                        </a:rPr>
                        <a:t>Restos Processados (II)</a:t>
                      </a:r>
                      <a:r>
                        <a:rPr lang="pt-BR" sz="18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</a:rPr>
                        <a:t>0,00</a:t>
                      </a:r>
                      <a:r>
                        <a:rPr lang="pt-BR" sz="18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>
                          <a:latin typeface="Arial"/>
                          <a:ea typeface="Times New Roman"/>
                        </a:rPr>
                        <a:t>(+) Inscrições do Exercício Anterior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10.331,21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>
                          <a:latin typeface="Arial"/>
                          <a:ea typeface="Times New Roman"/>
                        </a:rPr>
                        <a:t>(+) Inscritos em Exercícios Anteriores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(-) Cancelamentos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366,62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>
                          <a:latin typeface="Arial"/>
                          <a:ea typeface="Times New Roman"/>
                        </a:rPr>
                        <a:t>Restos a Pagar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>
                          <a:latin typeface="Arial"/>
                          <a:ea typeface="Times New Roman"/>
                        </a:rPr>
                        <a:t>(-) Restos Pagos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latin typeface="Arial"/>
                          <a:ea typeface="Times New Roman"/>
                        </a:rPr>
                        <a:t>9.964,59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b="1">
                          <a:latin typeface="Arial"/>
                          <a:ea typeface="Times New Roman"/>
                        </a:rPr>
                        <a:t>Saldo a Pagar (I+II)</a:t>
                      </a:r>
                      <a:r>
                        <a:rPr lang="pt-BR" sz="180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</a:rPr>
                        <a:t>0,00</a:t>
                      </a:r>
                      <a:r>
                        <a:rPr lang="pt-BR" sz="18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0300" marR="60300" marT="12060" marB="120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785794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Gastos com Divulgação e Publicidade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14348" y="1500176"/>
          <a:ext cx="7715303" cy="3857650"/>
        </p:xfrm>
        <a:graphic>
          <a:graphicData uri="http://schemas.openxmlformats.org/drawingml/2006/table">
            <a:tbl>
              <a:tblPr/>
              <a:tblGrid>
                <a:gridCol w="2939163"/>
                <a:gridCol w="2939163"/>
                <a:gridCol w="1836977"/>
              </a:tblGrid>
              <a:tr h="40330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Gastos com Publicidade e Propaganda</a:t>
                      </a:r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330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Gastos com Publicidade no 1º Semestre dos Últimos três Exercícios</a:t>
                      </a:r>
                      <a:r>
                        <a:rPr lang="pt-BR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3300">
                <a:tc>
                  <a:txBody>
                    <a:bodyPr/>
                    <a:lstStyle/>
                    <a:p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Média Anual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Média Semestral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30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2017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18.125,20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18.028,99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30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2018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73.720,17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31.222,49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30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77.813,16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30.515,48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925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Gasto nos Últimos Três Exercícios</a:t>
                      </a:r>
                      <a:r>
                        <a:rPr lang="pt-BR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169.658,53</a:t>
                      </a:r>
                      <a:endParaRPr lang="pt-BR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r"/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79.766,96</a:t>
                      </a:r>
                      <a:endParaRPr lang="pt-BR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925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Média dos Gastos nos Últimos Três Exercícios</a:t>
                      </a:r>
                      <a:r>
                        <a:rPr lang="pt-BR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56.552,84</a:t>
                      </a:r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r"/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26.588,98</a:t>
                      </a:r>
                      <a:endParaRPr lang="pt-BR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000100" y="5715016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VALOR APURADO ATÉ 2º QUADRIMESTRE R$: 31.743,12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85852" y="928670"/>
            <a:ext cx="6643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cap="all" dirty="0" smtClean="0"/>
              <a:t>ACOMPANHAMENTO DAS AÇÕES DE</a:t>
            </a:r>
            <a:br>
              <a:rPr lang="pt-BR" b="1" cap="all" dirty="0" smtClean="0"/>
            </a:br>
            <a:r>
              <a:rPr lang="pt-BR" b="1" cap="all" dirty="0" smtClean="0"/>
              <a:t>INVESTIMENTOS PREVISTAS NA LDO E LOA</a:t>
            </a:r>
          </a:p>
        </p:txBody>
      </p:sp>
      <p:sp>
        <p:nvSpPr>
          <p:cNvPr id="3" name="Retângulo 2"/>
          <p:cNvSpPr/>
          <p:nvPr/>
        </p:nvSpPr>
        <p:spPr>
          <a:xfrm>
            <a:off x="1428728" y="1643051"/>
            <a:ext cx="585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Lei Complementar n° 101/2000, Art. 9°, § 4°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85785" y="2714620"/>
          <a:ext cx="7643866" cy="2857520"/>
        </p:xfrm>
        <a:graphic>
          <a:graphicData uri="http://schemas.openxmlformats.org/drawingml/2006/table">
            <a:tbl>
              <a:tblPr/>
              <a:tblGrid>
                <a:gridCol w="1783569"/>
                <a:gridCol w="1663665"/>
                <a:gridCol w="1498797"/>
                <a:gridCol w="1423858"/>
                <a:gridCol w="1273977"/>
              </a:tblGrid>
              <a:tr h="1428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Previsão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Suplementações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Anulações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Execução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Saldo atual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16.086.000,00 </a:t>
                      </a:r>
                      <a:endParaRPr lang="pt-BR" sz="1400" dirty="0">
                        <a:latin typeface="Arial"/>
                        <a:ea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7.374.633,97 </a:t>
                      </a:r>
                      <a:endParaRPr lang="pt-BR" sz="1500" dirty="0">
                        <a:latin typeface="Arial"/>
                        <a:ea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1.608.231,40 </a:t>
                      </a:r>
                      <a:endParaRPr lang="pt-BR" sz="1500">
                        <a:latin typeface="Arial"/>
                        <a:ea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13.140.149,29 </a:t>
                      </a:r>
                      <a:endParaRPr lang="pt-BR" sz="1500">
                        <a:latin typeface="Arial"/>
                        <a:ea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8.712.253,28 </a:t>
                      </a:r>
                      <a:endParaRPr lang="pt-BR" sz="1500" dirty="0">
                        <a:latin typeface="Arial"/>
                        <a:ea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1538" y="857232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b="1" dirty="0" smtClean="0">
                <a:latin typeface="Arial" pitchFamily="34" charset="0"/>
                <a:cs typeface="Arial" pitchFamily="34" charset="0"/>
              </a:rPr>
              <a:t>RECEITA ORÇAMENTARIA  2020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3214678" y="3214686"/>
            <a:ext cx="5786329" cy="3389172"/>
            <a:chOff x="4675" y="3391"/>
            <a:chExt cx="7442" cy="4903"/>
          </a:xfrm>
        </p:grpSpPr>
        <p:pic>
          <p:nvPicPr>
            <p:cNvPr id="4" name="Picture 8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25" y="3391"/>
              <a:ext cx="7092" cy="2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AutoShape 82"/>
            <p:cNvSpPr>
              <a:spLocks/>
            </p:cNvSpPr>
            <p:nvPr/>
          </p:nvSpPr>
          <p:spPr bwMode="auto">
            <a:xfrm>
              <a:off x="5337" y="3684"/>
              <a:ext cx="6443" cy="2268"/>
            </a:xfrm>
            <a:custGeom>
              <a:avLst/>
              <a:gdLst/>
              <a:ahLst/>
              <a:cxnLst>
                <a:cxn ang="0">
                  <a:pos x="4" y="2257"/>
                </a:cxn>
                <a:cxn ang="0">
                  <a:pos x="84" y="2056"/>
                </a:cxn>
                <a:cxn ang="0">
                  <a:pos x="177" y="1861"/>
                </a:cxn>
                <a:cxn ang="0">
                  <a:pos x="280" y="1673"/>
                </a:cxn>
                <a:cxn ang="0">
                  <a:pos x="395" y="1493"/>
                </a:cxn>
                <a:cxn ang="0">
                  <a:pos x="521" y="1321"/>
                </a:cxn>
                <a:cxn ang="0">
                  <a:pos x="657" y="1157"/>
                </a:cxn>
                <a:cxn ang="0">
                  <a:pos x="803" y="1002"/>
                </a:cxn>
                <a:cxn ang="0">
                  <a:pos x="958" y="856"/>
                </a:cxn>
                <a:cxn ang="0">
                  <a:pos x="1122" y="720"/>
                </a:cxn>
                <a:cxn ang="0">
                  <a:pos x="1295" y="594"/>
                </a:cxn>
                <a:cxn ang="0">
                  <a:pos x="1475" y="479"/>
                </a:cxn>
                <a:cxn ang="0">
                  <a:pos x="1662" y="375"/>
                </a:cxn>
                <a:cxn ang="0">
                  <a:pos x="1857" y="283"/>
                </a:cxn>
                <a:cxn ang="0">
                  <a:pos x="2058" y="203"/>
                </a:cxn>
                <a:cxn ang="0">
                  <a:pos x="2265" y="135"/>
                </a:cxn>
                <a:cxn ang="0">
                  <a:pos x="2478" y="81"/>
                </a:cxn>
                <a:cxn ang="0">
                  <a:pos x="2696" y="40"/>
                </a:cxn>
                <a:cxn ang="0">
                  <a:pos x="2918" y="13"/>
                </a:cxn>
                <a:cxn ang="0">
                  <a:pos x="3145" y="1"/>
                </a:cxn>
                <a:cxn ang="0">
                  <a:pos x="3374" y="3"/>
                </a:cxn>
                <a:cxn ang="0">
                  <a:pos x="3599" y="21"/>
                </a:cxn>
                <a:cxn ang="0">
                  <a:pos x="3820" y="52"/>
                </a:cxn>
                <a:cxn ang="0">
                  <a:pos x="4036" y="98"/>
                </a:cxn>
                <a:cxn ang="0">
                  <a:pos x="4247" y="156"/>
                </a:cxn>
                <a:cxn ang="0">
                  <a:pos x="4452" y="228"/>
                </a:cxn>
                <a:cxn ang="0">
                  <a:pos x="4651" y="312"/>
                </a:cxn>
                <a:cxn ang="0">
                  <a:pos x="4844" y="409"/>
                </a:cxn>
                <a:cxn ang="0">
                  <a:pos x="5029" y="516"/>
                </a:cxn>
                <a:cxn ang="0">
                  <a:pos x="5207" y="635"/>
                </a:cxn>
                <a:cxn ang="0">
                  <a:pos x="5376" y="764"/>
                </a:cxn>
                <a:cxn ang="0">
                  <a:pos x="5537" y="903"/>
                </a:cxn>
                <a:cxn ang="0">
                  <a:pos x="5689" y="1052"/>
                </a:cxn>
                <a:cxn ang="0">
                  <a:pos x="5832" y="1211"/>
                </a:cxn>
                <a:cxn ang="0">
                  <a:pos x="5965" y="1377"/>
                </a:cxn>
                <a:cxn ang="0">
                  <a:pos x="6087" y="1552"/>
                </a:cxn>
                <a:cxn ang="0">
                  <a:pos x="6183" y="1709"/>
                </a:cxn>
                <a:cxn ang="0">
                  <a:pos x="3070" y="1715"/>
                </a:cxn>
                <a:cxn ang="0">
                  <a:pos x="2849" y="1749"/>
                </a:cxn>
                <a:cxn ang="0">
                  <a:pos x="2639" y="1810"/>
                </a:cxn>
                <a:cxn ang="0">
                  <a:pos x="2441" y="1896"/>
                </a:cxn>
                <a:cxn ang="0">
                  <a:pos x="2257" y="2006"/>
                </a:cxn>
                <a:cxn ang="0">
                  <a:pos x="2089" y="2137"/>
                </a:cxn>
                <a:cxn ang="0">
                  <a:pos x="1956" y="2268"/>
                </a:cxn>
                <a:cxn ang="0">
                  <a:pos x="4454" y="2235"/>
                </a:cxn>
                <a:cxn ang="0">
                  <a:pos x="4298" y="2091"/>
                </a:cxn>
                <a:cxn ang="0">
                  <a:pos x="4124" y="1967"/>
                </a:cxn>
                <a:cxn ang="0">
                  <a:pos x="3936" y="1865"/>
                </a:cxn>
                <a:cxn ang="0">
                  <a:pos x="3734" y="1787"/>
                </a:cxn>
                <a:cxn ang="0">
                  <a:pos x="3520" y="1735"/>
                </a:cxn>
                <a:cxn ang="0">
                  <a:pos x="3297" y="1710"/>
                </a:cxn>
                <a:cxn ang="0">
                  <a:pos x="6198" y="1735"/>
                </a:cxn>
                <a:cxn ang="0">
                  <a:pos x="6298" y="1925"/>
                </a:cxn>
                <a:cxn ang="0">
                  <a:pos x="6386" y="2122"/>
                </a:cxn>
                <a:cxn ang="0">
                  <a:pos x="6442" y="2268"/>
                </a:cxn>
              </a:cxnLst>
              <a:rect l="0" t="0" r="r" b="b"/>
              <a:pathLst>
                <a:path w="6443" h="2268">
                  <a:moveTo>
                    <a:pt x="1956" y="2268"/>
                  </a:moveTo>
                  <a:lnTo>
                    <a:pt x="0" y="2268"/>
                  </a:lnTo>
                  <a:lnTo>
                    <a:pt x="4" y="2257"/>
                  </a:lnTo>
                  <a:lnTo>
                    <a:pt x="30" y="2189"/>
                  </a:lnTo>
                  <a:lnTo>
                    <a:pt x="56" y="2122"/>
                  </a:lnTo>
                  <a:lnTo>
                    <a:pt x="84" y="2056"/>
                  </a:lnTo>
                  <a:lnTo>
                    <a:pt x="114" y="1990"/>
                  </a:lnTo>
                  <a:lnTo>
                    <a:pt x="145" y="1925"/>
                  </a:lnTo>
                  <a:lnTo>
                    <a:pt x="177" y="1861"/>
                  </a:lnTo>
                  <a:lnTo>
                    <a:pt x="210" y="1798"/>
                  </a:lnTo>
                  <a:lnTo>
                    <a:pt x="245" y="1735"/>
                  </a:lnTo>
                  <a:lnTo>
                    <a:pt x="280" y="1673"/>
                  </a:lnTo>
                  <a:lnTo>
                    <a:pt x="318" y="1612"/>
                  </a:lnTo>
                  <a:lnTo>
                    <a:pt x="356" y="1552"/>
                  </a:lnTo>
                  <a:lnTo>
                    <a:pt x="395" y="1493"/>
                  </a:lnTo>
                  <a:lnTo>
                    <a:pt x="436" y="1435"/>
                  </a:lnTo>
                  <a:lnTo>
                    <a:pt x="478" y="1377"/>
                  </a:lnTo>
                  <a:lnTo>
                    <a:pt x="521" y="1321"/>
                  </a:lnTo>
                  <a:lnTo>
                    <a:pt x="565" y="1265"/>
                  </a:lnTo>
                  <a:lnTo>
                    <a:pt x="611" y="1211"/>
                  </a:lnTo>
                  <a:lnTo>
                    <a:pt x="657" y="1157"/>
                  </a:lnTo>
                  <a:lnTo>
                    <a:pt x="705" y="1104"/>
                  </a:lnTo>
                  <a:lnTo>
                    <a:pt x="753" y="1052"/>
                  </a:lnTo>
                  <a:lnTo>
                    <a:pt x="803" y="1002"/>
                  </a:lnTo>
                  <a:lnTo>
                    <a:pt x="854" y="952"/>
                  </a:lnTo>
                  <a:lnTo>
                    <a:pt x="906" y="903"/>
                  </a:lnTo>
                  <a:lnTo>
                    <a:pt x="958" y="856"/>
                  </a:lnTo>
                  <a:lnTo>
                    <a:pt x="1012" y="809"/>
                  </a:lnTo>
                  <a:lnTo>
                    <a:pt x="1067" y="764"/>
                  </a:lnTo>
                  <a:lnTo>
                    <a:pt x="1122" y="720"/>
                  </a:lnTo>
                  <a:lnTo>
                    <a:pt x="1179" y="677"/>
                  </a:lnTo>
                  <a:lnTo>
                    <a:pt x="1236" y="635"/>
                  </a:lnTo>
                  <a:lnTo>
                    <a:pt x="1295" y="594"/>
                  </a:lnTo>
                  <a:lnTo>
                    <a:pt x="1354" y="555"/>
                  </a:lnTo>
                  <a:lnTo>
                    <a:pt x="1414" y="516"/>
                  </a:lnTo>
                  <a:lnTo>
                    <a:pt x="1475" y="479"/>
                  </a:lnTo>
                  <a:lnTo>
                    <a:pt x="1537" y="443"/>
                  </a:lnTo>
                  <a:lnTo>
                    <a:pt x="1599" y="409"/>
                  </a:lnTo>
                  <a:lnTo>
                    <a:pt x="1662" y="375"/>
                  </a:lnTo>
                  <a:lnTo>
                    <a:pt x="1727" y="343"/>
                  </a:lnTo>
                  <a:lnTo>
                    <a:pt x="1791" y="312"/>
                  </a:lnTo>
                  <a:lnTo>
                    <a:pt x="1857" y="283"/>
                  </a:lnTo>
                  <a:lnTo>
                    <a:pt x="1923" y="255"/>
                  </a:lnTo>
                  <a:lnTo>
                    <a:pt x="1991" y="228"/>
                  </a:lnTo>
                  <a:lnTo>
                    <a:pt x="2058" y="203"/>
                  </a:lnTo>
                  <a:lnTo>
                    <a:pt x="2127" y="179"/>
                  </a:lnTo>
                  <a:lnTo>
                    <a:pt x="2196" y="156"/>
                  </a:lnTo>
                  <a:lnTo>
                    <a:pt x="2265" y="135"/>
                  </a:lnTo>
                  <a:lnTo>
                    <a:pt x="2336" y="116"/>
                  </a:lnTo>
                  <a:lnTo>
                    <a:pt x="2407" y="98"/>
                  </a:lnTo>
                  <a:lnTo>
                    <a:pt x="2478" y="81"/>
                  </a:lnTo>
                  <a:lnTo>
                    <a:pt x="2550" y="66"/>
                  </a:lnTo>
                  <a:lnTo>
                    <a:pt x="2623" y="52"/>
                  </a:lnTo>
                  <a:lnTo>
                    <a:pt x="2696" y="40"/>
                  </a:lnTo>
                  <a:lnTo>
                    <a:pt x="2770" y="30"/>
                  </a:lnTo>
                  <a:lnTo>
                    <a:pt x="2844" y="21"/>
                  </a:lnTo>
                  <a:lnTo>
                    <a:pt x="2918" y="13"/>
                  </a:lnTo>
                  <a:lnTo>
                    <a:pt x="2994" y="7"/>
                  </a:lnTo>
                  <a:lnTo>
                    <a:pt x="3069" y="3"/>
                  </a:lnTo>
                  <a:lnTo>
                    <a:pt x="3145" y="1"/>
                  </a:lnTo>
                  <a:lnTo>
                    <a:pt x="3221" y="0"/>
                  </a:lnTo>
                  <a:lnTo>
                    <a:pt x="3298" y="1"/>
                  </a:lnTo>
                  <a:lnTo>
                    <a:pt x="3374" y="3"/>
                  </a:lnTo>
                  <a:lnTo>
                    <a:pt x="3449" y="7"/>
                  </a:lnTo>
                  <a:lnTo>
                    <a:pt x="3524" y="13"/>
                  </a:lnTo>
                  <a:lnTo>
                    <a:pt x="3599" y="21"/>
                  </a:lnTo>
                  <a:lnTo>
                    <a:pt x="3673" y="30"/>
                  </a:lnTo>
                  <a:lnTo>
                    <a:pt x="3747" y="40"/>
                  </a:lnTo>
                  <a:lnTo>
                    <a:pt x="3820" y="52"/>
                  </a:lnTo>
                  <a:lnTo>
                    <a:pt x="3893" y="66"/>
                  </a:lnTo>
                  <a:lnTo>
                    <a:pt x="3965" y="81"/>
                  </a:lnTo>
                  <a:lnTo>
                    <a:pt x="4036" y="98"/>
                  </a:lnTo>
                  <a:lnTo>
                    <a:pt x="4107" y="116"/>
                  </a:lnTo>
                  <a:lnTo>
                    <a:pt x="4177" y="135"/>
                  </a:lnTo>
                  <a:lnTo>
                    <a:pt x="4247" y="156"/>
                  </a:lnTo>
                  <a:lnTo>
                    <a:pt x="4316" y="179"/>
                  </a:lnTo>
                  <a:lnTo>
                    <a:pt x="4385" y="203"/>
                  </a:lnTo>
                  <a:lnTo>
                    <a:pt x="4452" y="228"/>
                  </a:lnTo>
                  <a:lnTo>
                    <a:pt x="4519" y="255"/>
                  </a:lnTo>
                  <a:lnTo>
                    <a:pt x="4586" y="283"/>
                  </a:lnTo>
                  <a:lnTo>
                    <a:pt x="4651" y="312"/>
                  </a:lnTo>
                  <a:lnTo>
                    <a:pt x="4716" y="343"/>
                  </a:lnTo>
                  <a:lnTo>
                    <a:pt x="4780" y="375"/>
                  </a:lnTo>
                  <a:lnTo>
                    <a:pt x="4844" y="409"/>
                  </a:lnTo>
                  <a:lnTo>
                    <a:pt x="4906" y="443"/>
                  </a:lnTo>
                  <a:lnTo>
                    <a:pt x="4968" y="479"/>
                  </a:lnTo>
                  <a:lnTo>
                    <a:pt x="5029" y="516"/>
                  </a:lnTo>
                  <a:lnTo>
                    <a:pt x="5089" y="555"/>
                  </a:lnTo>
                  <a:lnTo>
                    <a:pt x="5148" y="594"/>
                  </a:lnTo>
                  <a:lnTo>
                    <a:pt x="5207" y="635"/>
                  </a:lnTo>
                  <a:lnTo>
                    <a:pt x="5264" y="677"/>
                  </a:lnTo>
                  <a:lnTo>
                    <a:pt x="5321" y="720"/>
                  </a:lnTo>
                  <a:lnTo>
                    <a:pt x="5376" y="764"/>
                  </a:lnTo>
                  <a:lnTo>
                    <a:pt x="5431" y="809"/>
                  </a:lnTo>
                  <a:lnTo>
                    <a:pt x="5485" y="856"/>
                  </a:lnTo>
                  <a:lnTo>
                    <a:pt x="5537" y="903"/>
                  </a:lnTo>
                  <a:lnTo>
                    <a:pt x="5589" y="952"/>
                  </a:lnTo>
                  <a:lnTo>
                    <a:pt x="5640" y="1002"/>
                  </a:lnTo>
                  <a:lnTo>
                    <a:pt x="5689" y="1052"/>
                  </a:lnTo>
                  <a:lnTo>
                    <a:pt x="5738" y="1104"/>
                  </a:lnTo>
                  <a:lnTo>
                    <a:pt x="5786" y="1157"/>
                  </a:lnTo>
                  <a:lnTo>
                    <a:pt x="5832" y="1211"/>
                  </a:lnTo>
                  <a:lnTo>
                    <a:pt x="5877" y="1265"/>
                  </a:lnTo>
                  <a:lnTo>
                    <a:pt x="5922" y="1321"/>
                  </a:lnTo>
                  <a:lnTo>
                    <a:pt x="5965" y="1377"/>
                  </a:lnTo>
                  <a:lnTo>
                    <a:pt x="6007" y="1435"/>
                  </a:lnTo>
                  <a:lnTo>
                    <a:pt x="6047" y="1493"/>
                  </a:lnTo>
                  <a:lnTo>
                    <a:pt x="6087" y="1552"/>
                  </a:lnTo>
                  <a:lnTo>
                    <a:pt x="6125" y="1612"/>
                  </a:lnTo>
                  <a:lnTo>
                    <a:pt x="6162" y="1673"/>
                  </a:lnTo>
                  <a:lnTo>
                    <a:pt x="6183" y="1709"/>
                  </a:lnTo>
                  <a:lnTo>
                    <a:pt x="3221" y="1709"/>
                  </a:lnTo>
                  <a:lnTo>
                    <a:pt x="3145" y="1710"/>
                  </a:lnTo>
                  <a:lnTo>
                    <a:pt x="3070" y="1715"/>
                  </a:lnTo>
                  <a:lnTo>
                    <a:pt x="2995" y="1724"/>
                  </a:lnTo>
                  <a:lnTo>
                    <a:pt x="2922" y="1735"/>
                  </a:lnTo>
                  <a:lnTo>
                    <a:pt x="2849" y="1749"/>
                  </a:lnTo>
                  <a:lnTo>
                    <a:pt x="2778" y="1767"/>
                  </a:lnTo>
                  <a:lnTo>
                    <a:pt x="2708" y="1787"/>
                  </a:lnTo>
                  <a:lnTo>
                    <a:pt x="2639" y="1810"/>
                  </a:lnTo>
                  <a:lnTo>
                    <a:pt x="2572" y="1836"/>
                  </a:lnTo>
                  <a:lnTo>
                    <a:pt x="2506" y="1865"/>
                  </a:lnTo>
                  <a:lnTo>
                    <a:pt x="2441" y="1896"/>
                  </a:lnTo>
                  <a:lnTo>
                    <a:pt x="2378" y="1930"/>
                  </a:lnTo>
                  <a:lnTo>
                    <a:pt x="2317" y="1967"/>
                  </a:lnTo>
                  <a:lnTo>
                    <a:pt x="2257" y="2006"/>
                  </a:lnTo>
                  <a:lnTo>
                    <a:pt x="2199" y="2047"/>
                  </a:lnTo>
                  <a:lnTo>
                    <a:pt x="2143" y="2091"/>
                  </a:lnTo>
                  <a:lnTo>
                    <a:pt x="2089" y="2137"/>
                  </a:lnTo>
                  <a:lnTo>
                    <a:pt x="2037" y="2185"/>
                  </a:lnTo>
                  <a:lnTo>
                    <a:pt x="1986" y="2235"/>
                  </a:lnTo>
                  <a:lnTo>
                    <a:pt x="1956" y="2268"/>
                  </a:lnTo>
                  <a:close/>
                  <a:moveTo>
                    <a:pt x="6442" y="2268"/>
                  </a:moveTo>
                  <a:lnTo>
                    <a:pt x="4485" y="2268"/>
                  </a:lnTo>
                  <a:lnTo>
                    <a:pt x="4454" y="2235"/>
                  </a:lnTo>
                  <a:lnTo>
                    <a:pt x="4404" y="2185"/>
                  </a:lnTo>
                  <a:lnTo>
                    <a:pt x="4352" y="2137"/>
                  </a:lnTo>
                  <a:lnTo>
                    <a:pt x="4298" y="2091"/>
                  </a:lnTo>
                  <a:lnTo>
                    <a:pt x="4242" y="2047"/>
                  </a:lnTo>
                  <a:lnTo>
                    <a:pt x="4184" y="2006"/>
                  </a:lnTo>
                  <a:lnTo>
                    <a:pt x="4124" y="1967"/>
                  </a:lnTo>
                  <a:lnTo>
                    <a:pt x="4063" y="1930"/>
                  </a:lnTo>
                  <a:lnTo>
                    <a:pt x="4000" y="1896"/>
                  </a:lnTo>
                  <a:lnTo>
                    <a:pt x="3936" y="1865"/>
                  </a:lnTo>
                  <a:lnTo>
                    <a:pt x="3870" y="1836"/>
                  </a:lnTo>
                  <a:lnTo>
                    <a:pt x="3802" y="1810"/>
                  </a:lnTo>
                  <a:lnTo>
                    <a:pt x="3734" y="1787"/>
                  </a:lnTo>
                  <a:lnTo>
                    <a:pt x="3664" y="1767"/>
                  </a:lnTo>
                  <a:lnTo>
                    <a:pt x="3593" y="1749"/>
                  </a:lnTo>
                  <a:lnTo>
                    <a:pt x="3520" y="1735"/>
                  </a:lnTo>
                  <a:lnTo>
                    <a:pt x="3447" y="1724"/>
                  </a:lnTo>
                  <a:lnTo>
                    <a:pt x="3373" y="1715"/>
                  </a:lnTo>
                  <a:lnTo>
                    <a:pt x="3297" y="1710"/>
                  </a:lnTo>
                  <a:lnTo>
                    <a:pt x="3221" y="1709"/>
                  </a:lnTo>
                  <a:lnTo>
                    <a:pt x="6183" y="1709"/>
                  </a:lnTo>
                  <a:lnTo>
                    <a:pt x="6198" y="1735"/>
                  </a:lnTo>
                  <a:lnTo>
                    <a:pt x="6233" y="1798"/>
                  </a:lnTo>
                  <a:lnTo>
                    <a:pt x="6266" y="1861"/>
                  </a:lnTo>
                  <a:lnTo>
                    <a:pt x="6298" y="1925"/>
                  </a:lnTo>
                  <a:lnTo>
                    <a:pt x="6329" y="1990"/>
                  </a:lnTo>
                  <a:lnTo>
                    <a:pt x="6358" y="2056"/>
                  </a:lnTo>
                  <a:lnTo>
                    <a:pt x="6386" y="2122"/>
                  </a:lnTo>
                  <a:lnTo>
                    <a:pt x="6413" y="2189"/>
                  </a:lnTo>
                  <a:lnTo>
                    <a:pt x="6439" y="2257"/>
                  </a:lnTo>
                  <a:lnTo>
                    <a:pt x="6442" y="2268"/>
                  </a:lnTo>
                  <a:close/>
                </a:path>
              </a:pathLst>
            </a:custGeom>
            <a:solidFill>
              <a:srgbClr val="16365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" name="AutoShape 83"/>
            <p:cNvSpPr>
              <a:spLocks/>
            </p:cNvSpPr>
            <p:nvPr/>
          </p:nvSpPr>
          <p:spPr bwMode="auto">
            <a:xfrm>
              <a:off x="5330" y="3676"/>
              <a:ext cx="6456" cy="2276"/>
            </a:xfrm>
            <a:custGeom>
              <a:avLst/>
              <a:gdLst/>
              <a:ahLst/>
              <a:cxnLst>
                <a:cxn ang="0">
                  <a:pos x="69" y="2093"/>
                </a:cxn>
                <a:cxn ang="0">
                  <a:pos x="386" y="1512"/>
                </a:cxn>
                <a:cxn ang="0">
                  <a:pos x="803" y="1003"/>
                </a:cxn>
                <a:cxn ang="0">
                  <a:pos x="1312" y="585"/>
                </a:cxn>
                <a:cxn ang="0">
                  <a:pos x="1893" y="269"/>
                </a:cxn>
                <a:cxn ang="0">
                  <a:pos x="2536" y="69"/>
                </a:cxn>
                <a:cxn ang="0">
                  <a:pos x="3227" y="0"/>
                </a:cxn>
                <a:cxn ang="0">
                  <a:pos x="3052" y="19"/>
                </a:cxn>
                <a:cxn ang="0">
                  <a:pos x="2375" y="122"/>
                </a:cxn>
                <a:cxn ang="0">
                  <a:pos x="1747" y="350"/>
                </a:cxn>
                <a:cxn ang="0">
                  <a:pos x="1185" y="693"/>
                </a:cxn>
                <a:cxn ang="0">
                  <a:pos x="700" y="1133"/>
                </a:cxn>
                <a:cxn ang="0">
                  <a:pos x="309" y="1658"/>
                </a:cxn>
                <a:cxn ang="0">
                  <a:pos x="21" y="2253"/>
                </a:cxn>
                <a:cxn ang="0">
                  <a:pos x="6434" y="2253"/>
                </a:cxn>
                <a:cxn ang="0">
                  <a:pos x="6146" y="1658"/>
                </a:cxn>
                <a:cxn ang="0">
                  <a:pos x="5755" y="1133"/>
                </a:cxn>
                <a:cxn ang="0">
                  <a:pos x="5270" y="691"/>
                </a:cxn>
                <a:cxn ang="0">
                  <a:pos x="4706" y="350"/>
                </a:cxn>
                <a:cxn ang="0">
                  <a:pos x="4079" y="122"/>
                </a:cxn>
                <a:cxn ang="0">
                  <a:pos x="3403" y="19"/>
                </a:cxn>
                <a:cxn ang="0">
                  <a:pos x="3751" y="38"/>
                </a:cxn>
                <a:cxn ang="0">
                  <a:pos x="4406" y="209"/>
                </a:cxn>
                <a:cxn ang="0">
                  <a:pos x="5006" y="497"/>
                </a:cxn>
                <a:cxn ang="0">
                  <a:pos x="5531" y="890"/>
                </a:cxn>
                <a:cxn ang="0">
                  <a:pos x="5973" y="1377"/>
                </a:cxn>
                <a:cxn ang="0">
                  <a:pos x="6316" y="1941"/>
                </a:cxn>
                <a:cxn ang="0">
                  <a:pos x="3271" y="1711"/>
                </a:cxn>
                <a:cxn ang="0">
                  <a:pos x="1974" y="2275"/>
                </a:cxn>
                <a:cxn ang="0">
                  <a:pos x="2073" y="2155"/>
                </a:cxn>
                <a:cxn ang="0">
                  <a:pos x="2337" y="1958"/>
                </a:cxn>
                <a:cxn ang="0">
                  <a:pos x="2558" y="1845"/>
                </a:cxn>
                <a:cxn ang="0">
                  <a:pos x="2839" y="1754"/>
                </a:cxn>
                <a:cxn ang="0">
                  <a:pos x="3139" y="1711"/>
                </a:cxn>
                <a:cxn ang="0">
                  <a:pos x="3446" y="1723"/>
                </a:cxn>
                <a:cxn ang="0">
                  <a:pos x="3095" y="1728"/>
                </a:cxn>
                <a:cxn ang="0">
                  <a:pos x="2762" y="1788"/>
                </a:cxn>
                <a:cxn ang="0">
                  <a:pos x="2603" y="1843"/>
                </a:cxn>
                <a:cxn ang="0">
                  <a:pos x="2344" y="1970"/>
                </a:cxn>
                <a:cxn ang="0">
                  <a:pos x="2083" y="2167"/>
                </a:cxn>
                <a:cxn ang="0">
                  <a:pos x="4481" y="2275"/>
                </a:cxn>
                <a:cxn ang="0">
                  <a:pos x="4180" y="2016"/>
                </a:cxn>
                <a:cxn ang="0">
                  <a:pos x="3890" y="1857"/>
                </a:cxn>
                <a:cxn ang="0">
                  <a:pos x="3571" y="1759"/>
                </a:cxn>
                <a:cxn ang="0">
                  <a:pos x="3316" y="1725"/>
                </a:cxn>
                <a:cxn ang="0">
                  <a:pos x="3573" y="1745"/>
                </a:cxn>
                <a:cxn ang="0">
                  <a:pos x="3777" y="1800"/>
                </a:cxn>
                <a:cxn ang="0">
                  <a:pos x="4046" y="1917"/>
                </a:cxn>
                <a:cxn ang="0">
                  <a:pos x="4319" y="2102"/>
                </a:cxn>
                <a:cxn ang="0">
                  <a:pos x="4501" y="2275"/>
                </a:cxn>
              </a:cxnLst>
              <a:rect l="0" t="0" r="r" b="b"/>
              <a:pathLst>
                <a:path w="6456" h="2276">
                  <a:moveTo>
                    <a:pt x="14" y="2275"/>
                  </a:moveTo>
                  <a:lnTo>
                    <a:pt x="0" y="2275"/>
                  </a:lnTo>
                  <a:lnTo>
                    <a:pt x="9" y="2249"/>
                  </a:lnTo>
                  <a:lnTo>
                    <a:pt x="69" y="2093"/>
                  </a:lnTo>
                  <a:lnTo>
                    <a:pt x="139" y="1941"/>
                  </a:lnTo>
                  <a:lnTo>
                    <a:pt x="213" y="1793"/>
                  </a:lnTo>
                  <a:lnTo>
                    <a:pt x="297" y="1649"/>
                  </a:lnTo>
                  <a:lnTo>
                    <a:pt x="386" y="1512"/>
                  </a:lnTo>
                  <a:lnTo>
                    <a:pt x="482" y="1377"/>
                  </a:lnTo>
                  <a:lnTo>
                    <a:pt x="583" y="1248"/>
                  </a:lnTo>
                  <a:lnTo>
                    <a:pt x="691" y="1123"/>
                  </a:lnTo>
                  <a:lnTo>
                    <a:pt x="803" y="1003"/>
                  </a:lnTo>
                  <a:lnTo>
                    <a:pt x="923" y="890"/>
                  </a:lnTo>
                  <a:lnTo>
                    <a:pt x="1048" y="782"/>
                  </a:lnTo>
                  <a:lnTo>
                    <a:pt x="1178" y="681"/>
                  </a:lnTo>
                  <a:lnTo>
                    <a:pt x="1312" y="585"/>
                  </a:lnTo>
                  <a:lnTo>
                    <a:pt x="1451" y="497"/>
                  </a:lnTo>
                  <a:lnTo>
                    <a:pt x="1593" y="413"/>
                  </a:lnTo>
                  <a:lnTo>
                    <a:pt x="1742" y="338"/>
                  </a:lnTo>
                  <a:lnTo>
                    <a:pt x="1893" y="269"/>
                  </a:lnTo>
                  <a:lnTo>
                    <a:pt x="2049" y="209"/>
                  </a:lnTo>
                  <a:lnTo>
                    <a:pt x="2207" y="153"/>
                  </a:lnTo>
                  <a:lnTo>
                    <a:pt x="2371" y="108"/>
                  </a:lnTo>
                  <a:lnTo>
                    <a:pt x="2536" y="69"/>
                  </a:lnTo>
                  <a:lnTo>
                    <a:pt x="2707" y="38"/>
                  </a:lnTo>
                  <a:lnTo>
                    <a:pt x="2877" y="17"/>
                  </a:lnTo>
                  <a:lnTo>
                    <a:pt x="3052" y="5"/>
                  </a:lnTo>
                  <a:lnTo>
                    <a:pt x="3227" y="0"/>
                  </a:lnTo>
                  <a:lnTo>
                    <a:pt x="3405" y="5"/>
                  </a:lnTo>
                  <a:lnTo>
                    <a:pt x="3543" y="14"/>
                  </a:lnTo>
                  <a:lnTo>
                    <a:pt x="3227" y="14"/>
                  </a:lnTo>
                  <a:lnTo>
                    <a:pt x="3052" y="19"/>
                  </a:lnTo>
                  <a:lnTo>
                    <a:pt x="2879" y="31"/>
                  </a:lnTo>
                  <a:lnTo>
                    <a:pt x="2707" y="53"/>
                  </a:lnTo>
                  <a:lnTo>
                    <a:pt x="2539" y="84"/>
                  </a:lnTo>
                  <a:lnTo>
                    <a:pt x="2375" y="122"/>
                  </a:lnTo>
                  <a:lnTo>
                    <a:pt x="2212" y="168"/>
                  </a:lnTo>
                  <a:lnTo>
                    <a:pt x="2054" y="221"/>
                  </a:lnTo>
                  <a:lnTo>
                    <a:pt x="1898" y="283"/>
                  </a:lnTo>
                  <a:lnTo>
                    <a:pt x="1747" y="350"/>
                  </a:lnTo>
                  <a:lnTo>
                    <a:pt x="1600" y="427"/>
                  </a:lnTo>
                  <a:lnTo>
                    <a:pt x="1459" y="509"/>
                  </a:lnTo>
                  <a:lnTo>
                    <a:pt x="1319" y="597"/>
                  </a:lnTo>
                  <a:lnTo>
                    <a:pt x="1185" y="693"/>
                  </a:lnTo>
                  <a:lnTo>
                    <a:pt x="1055" y="794"/>
                  </a:lnTo>
                  <a:lnTo>
                    <a:pt x="933" y="900"/>
                  </a:lnTo>
                  <a:lnTo>
                    <a:pt x="813" y="1015"/>
                  </a:lnTo>
                  <a:lnTo>
                    <a:pt x="700" y="1133"/>
                  </a:lnTo>
                  <a:lnTo>
                    <a:pt x="595" y="1257"/>
                  </a:lnTo>
                  <a:lnTo>
                    <a:pt x="491" y="1385"/>
                  </a:lnTo>
                  <a:lnTo>
                    <a:pt x="398" y="1519"/>
                  </a:lnTo>
                  <a:lnTo>
                    <a:pt x="309" y="1658"/>
                  </a:lnTo>
                  <a:lnTo>
                    <a:pt x="227" y="1800"/>
                  </a:lnTo>
                  <a:lnTo>
                    <a:pt x="151" y="1949"/>
                  </a:lnTo>
                  <a:lnTo>
                    <a:pt x="83" y="2100"/>
                  </a:lnTo>
                  <a:lnTo>
                    <a:pt x="21" y="2253"/>
                  </a:lnTo>
                  <a:lnTo>
                    <a:pt x="14" y="2275"/>
                  </a:lnTo>
                  <a:close/>
                  <a:moveTo>
                    <a:pt x="6455" y="2275"/>
                  </a:moveTo>
                  <a:lnTo>
                    <a:pt x="6441" y="2275"/>
                  </a:lnTo>
                  <a:lnTo>
                    <a:pt x="6434" y="2253"/>
                  </a:lnTo>
                  <a:lnTo>
                    <a:pt x="6371" y="2097"/>
                  </a:lnTo>
                  <a:lnTo>
                    <a:pt x="6304" y="1946"/>
                  </a:lnTo>
                  <a:lnTo>
                    <a:pt x="6227" y="1800"/>
                  </a:lnTo>
                  <a:lnTo>
                    <a:pt x="6146" y="1658"/>
                  </a:lnTo>
                  <a:lnTo>
                    <a:pt x="6057" y="1519"/>
                  </a:lnTo>
                  <a:lnTo>
                    <a:pt x="5961" y="1385"/>
                  </a:lnTo>
                  <a:lnTo>
                    <a:pt x="5860" y="1255"/>
                  </a:lnTo>
                  <a:lnTo>
                    <a:pt x="5755" y="1133"/>
                  </a:lnTo>
                  <a:lnTo>
                    <a:pt x="5639" y="1013"/>
                  </a:lnTo>
                  <a:lnTo>
                    <a:pt x="5522" y="900"/>
                  </a:lnTo>
                  <a:lnTo>
                    <a:pt x="5397" y="794"/>
                  </a:lnTo>
                  <a:lnTo>
                    <a:pt x="5270" y="691"/>
                  </a:lnTo>
                  <a:lnTo>
                    <a:pt x="5135" y="597"/>
                  </a:lnTo>
                  <a:lnTo>
                    <a:pt x="4996" y="509"/>
                  </a:lnTo>
                  <a:lnTo>
                    <a:pt x="4855" y="427"/>
                  </a:lnTo>
                  <a:lnTo>
                    <a:pt x="4706" y="350"/>
                  </a:lnTo>
                  <a:lnTo>
                    <a:pt x="4555" y="283"/>
                  </a:lnTo>
                  <a:lnTo>
                    <a:pt x="4401" y="221"/>
                  </a:lnTo>
                  <a:lnTo>
                    <a:pt x="4243" y="168"/>
                  </a:lnTo>
                  <a:lnTo>
                    <a:pt x="4079" y="122"/>
                  </a:lnTo>
                  <a:lnTo>
                    <a:pt x="3916" y="84"/>
                  </a:lnTo>
                  <a:lnTo>
                    <a:pt x="3746" y="53"/>
                  </a:lnTo>
                  <a:lnTo>
                    <a:pt x="3575" y="31"/>
                  </a:lnTo>
                  <a:lnTo>
                    <a:pt x="3403" y="19"/>
                  </a:lnTo>
                  <a:lnTo>
                    <a:pt x="3227" y="14"/>
                  </a:lnTo>
                  <a:lnTo>
                    <a:pt x="3543" y="14"/>
                  </a:lnTo>
                  <a:lnTo>
                    <a:pt x="3578" y="17"/>
                  </a:lnTo>
                  <a:lnTo>
                    <a:pt x="3751" y="38"/>
                  </a:lnTo>
                  <a:lnTo>
                    <a:pt x="3919" y="69"/>
                  </a:lnTo>
                  <a:lnTo>
                    <a:pt x="4084" y="108"/>
                  </a:lnTo>
                  <a:lnTo>
                    <a:pt x="4247" y="153"/>
                  </a:lnTo>
                  <a:lnTo>
                    <a:pt x="4406" y="209"/>
                  </a:lnTo>
                  <a:lnTo>
                    <a:pt x="4562" y="269"/>
                  </a:lnTo>
                  <a:lnTo>
                    <a:pt x="4713" y="338"/>
                  </a:lnTo>
                  <a:lnTo>
                    <a:pt x="4862" y="413"/>
                  </a:lnTo>
                  <a:lnTo>
                    <a:pt x="5006" y="497"/>
                  </a:lnTo>
                  <a:lnTo>
                    <a:pt x="5143" y="585"/>
                  </a:lnTo>
                  <a:lnTo>
                    <a:pt x="5277" y="681"/>
                  </a:lnTo>
                  <a:lnTo>
                    <a:pt x="5407" y="782"/>
                  </a:lnTo>
                  <a:lnTo>
                    <a:pt x="5531" y="890"/>
                  </a:lnTo>
                  <a:lnTo>
                    <a:pt x="5651" y="1003"/>
                  </a:lnTo>
                  <a:lnTo>
                    <a:pt x="5764" y="1123"/>
                  </a:lnTo>
                  <a:lnTo>
                    <a:pt x="5872" y="1248"/>
                  </a:lnTo>
                  <a:lnTo>
                    <a:pt x="5973" y="1377"/>
                  </a:lnTo>
                  <a:lnTo>
                    <a:pt x="6069" y="1512"/>
                  </a:lnTo>
                  <a:lnTo>
                    <a:pt x="6158" y="1651"/>
                  </a:lnTo>
                  <a:lnTo>
                    <a:pt x="6242" y="1793"/>
                  </a:lnTo>
                  <a:lnTo>
                    <a:pt x="6316" y="1941"/>
                  </a:lnTo>
                  <a:lnTo>
                    <a:pt x="6386" y="2093"/>
                  </a:lnTo>
                  <a:lnTo>
                    <a:pt x="6446" y="2249"/>
                  </a:lnTo>
                  <a:lnTo>
                    <a:pt x="6455" y="2275"/>
                  </a:lnTo>
                  <a:close/>
                  <a:moveTo>
                    <a:pt x="3271" y="1711"/>
                  </a:moveTo>
                  <a:lnTo>
                    <a:pt x="3182" y="1711"/>
                  </a:lnTo>
                  <a:lnTo>
                    <a:pt x="3227" y="1709"/>
                  </a:lnTo>
                  <a:lnTo>
                    <a:pt x="3271" y="1711"/>
                  </a:lnTo>
                  <a:close/>
                  <a:moveTo>
                    <a:pt x="1974" y="2275"/>
                  </a:moveTo>
                  <a:lnTo>
                    <a:pt x="1953" y="2275"/>
                  </a:lnTo>
                  <a:lnTo>
                    <a:pt x="1955" y="2273"/>
                  </a:lnTo>
                  <a:lnTo>
                    <a:pt x="2013" y="2213"/>
                  </a:lnTo>
                  <a:lnTo>
                    <a:pt x="2073" y="2155"/>
                  </a:lnTo>
                  <a:lnTo>
                    <a:pt x="2135" y="2102"/>
                  </a:lnTo>
                  <a:lnTo>
                    <a:pt x="2200" y="2052"/>
                  </a:lnTo>
                  <a:lnTo>
                    <a:pt x="2267" y="2004"/>
                  </a:lnTo>
                  <a:lnTo>
                    <a:pt x="2337" y="1958"/>
                  </a:lnTo>
                  <a:lnTo>
                    <a:pt x="2409" y="1917"/>
                  </a:lnTo>
                  <a:lnTo>
                    <a:pt x="2483" y="1879"/>
                  </a:lnTo>
                  <a:lnTo>
                    <a:pt x="2519" y="1862"/>
                  </a:lnTo>
                  <a:lnTo>
                    <a:pt x="2558" y="1845"/>
                  </a:lnTo>
                  <a:lnTo>
                    <a:pt x="2599" y="1829"/>
                  </a:lnTo>
                  <a:lnTo>
                    <a:pt x="2675" y="1800"/>
                  </a:lnTo>
                  <a:lnTo>
                    <a:pt x="2798" y="1764"/>
                  </a:lnTo>
                  <a:lnTo>
                    <a:pt x="2839" y="1754"/>
                  </a:lnTo>
                  <a:lnTo>
                    <a:pt x="2882" y="1745"/>
                  </a:lnTo>
                  <a:lnTo>
                    <a:pt x="3009" y="1723"/>
                  </a:lnTo>
                  <a:lnTo>
                    <a:pt x="3095" y="1713"/>
                  </a:lnTo>
                  <a:lnTo>
                    <a:pt x="3139" y="1711"/>
                  </a:lnTo>
                  <a:lnTo>
                    <a:pt x="3316" y="1711"/>
                  </a:lnTo>
                  <a:lnTo>
                    <a:pt x="3359" y="1716"/>
                  </a:lnTo>
                  <a:lnTo>
                    <a:pt x="3403" y="1718"/>
                  </a:lnTo>
                  <a:lnTo>
                    <a:pt x="3446" y="1723"/>
                  </a:lnTo>
                  <a:lnTo>
                    <a:pt x="3227" y="1723"/>
                  </a:lnTo>
                  <a:lnTo>
                    <a:pt x="3184" y="1725"/>
                  </a:lnTo>
                  <a:lnTo>
                    <a:pt x="3139" y="1725"/>
                  </a:lnTo>
                  <a:lnTo>
                    <a:pt x="3095" y="1728"/>
                  </a:lnTo>
                  <a:lnTo>
                    <a:pt x="3011" y="1737"/>
                  </a:lnTo>
                  <a:lnTo>
                    <a:pt x="2968" y="1745"/>
                  </a:lnTo>
                  <a:lnTo>
                    <a:pt x="2925" y="1749"/>
                  </a:lnTo>
                  <a:lnTo>
                    <a:pt x="2762" y="1788"/>
                  </a:lnTo>
                  <a:lnTo>
                    <a:pt x="2721" y="1800"/>
                  </a:lnTo>
                  <a:lnTo>
                    <a:pt x="2680" y="1814"/>
                  </a:lnTo>
                  <a:lnTo>
                    <a:pt x="2642" y="1826"/>
                  </a:lnTo>
                  <a:lnTo>
                    <a:pt x="2603" y="1843"/>
                  </a:lnTo>
                  <a:lnTo>
                    <a:pt x="2565" y="1857"/>
                  </a:lnTo>
                  <a:lnTo>
                    <a:pt x="2488" y="1891"/>
                  </a:lnTo>
                  <a:lnTo>
                    <a:pt x="2416" y="1929"/>
                  </a:lnTo>
                  <a:lnTo>
                    <a:pt x="2344" y="1970"/>
                  </a:lnTo>
                  <a:lnTo>
                    <a:pt x="2275" y="2016"/>
                  </a:lnTo>
                  <a:lnTo>
                    <a:pt x="2210" y="2061"/>
                  </a:lnTo>
                  <a:lnTo>
                    <a:pt x="2145" y="2112"/>
                  </a:lnTo>
                  <a:lnTo>
                    <a:pt x="2083" y="2167"/>
                  </a:lnTo>
                  <a:lnTo>
                    <a:pt x="2023" y="2222"/>
                  </a:lnTo>
                  <a:lnTo>
                    <a:pt x="1974" y="2275"/>
                  </a:lnTo>
                  <a:close/>
                  <a:moveTo>
                    <a:pt x="4501" y="2275"/>
                  </a:moveTo>
                  <a:lnTo>
                    <a:pt x="4481" y="2275"/>
                  </a:lnTo>
                  <a:lnTo>
                    <a:pt x="4432" y="2222"/>
                  </a:lnTo>
                  <a:lnTo>
                    <a:pt x="4372" y="2167"/>
                  </a:lnTo>
                  <a:lnTo>
                    <a:pt x="4247" y="2061"/>
                  </a:lnTo>
                  <a:lnTo>
                    <a:pt x="4180" y="2016"/>
                  </a:lnTo>
                  <a:lnTo>
                    <a:pt x="4111" y="1970"/>
                  </a:lnTo>
                  <a:lnTo>
                    <a:pt x="4039" y="1929"/>
                  </a:lnTo>
                  <a:lnTo>
                    <a:pt x="3967" y="1891"/>
                  </a:lnTo>
                  <a:lnTo>
                    <a:pt x="3890" y="1857"/>
                  </a:lnTo>
                  <a:lnTo>
                    <a:pt x="3775" y="1814"/>
                  </a:lnTo>
                  <a:lnTo>
                    <a:pt x="3734" y="1800"/>
                  </a:lnTo>
                  <a:lnTo>
                    <a:pt x="3693" y="1788"/>
                  </a:lnTo>
                  <a:lnTo>
                    <a:pt x="3571" y="1759"/>
                  </a:lnTo>
                  <a:lnTo>
                    <a:pt x="3443" y="1737"/>
                  </a:lnTo>
                  <a:lnTo>
                    <a:pt x="3403" y="1733"/>
                  </a:lnTo>
                  <a:lnTo>
                    <a:pt x="3359" y="1730"/>
                  </a:lnTo>
                  <a:lnTo>
                    <a:pt x="3316" y="1725"/>
                  </a:lnTo>
                  <a:lnTo>
                    <a:pt x="3271" y="1725"/>
                  </a:lnTo>
                  <a:lnTo>
                    <a:pt x="3227" y="1723"/>
                  </a:lnTo>
                  <a:lnTo>
                    <a:pt x="3446" y="1723"/>
                  </a:lnTo>
                  <a:lnTo>
                    <a:pt x="3573" y="1745"/>
                  </a:lnTo>
                  <a:lnTo>
                    <a:pt x="3616" y="1754"/>
                  </a:lnTo>
                  <a:lnTo>
                    <a:pt x="3657" y="1764"/>
                  </a:lnTo>
                  <a:lnTo>
                    <a:pt x="3739" y="1788"/>
                  </a:lnTo>
                  <a:lnTo>
                    <a:pt x="3777" y="1800"/>
                  </a:lnTo>
                  <a:lnTo>
                    <a:pt x="3818" y="1814"/>
                  </a:lnTo>
                  <a:lnTo>
                    <a:pt x="3856" y="1829"/>
                  </a:lnTo>
                  <a:lnTo>
                    <a:pt x="3971" y="1879"/>
                  </a:lnTo>
                  <a:lnTo>
                    <a:pt x="4046" y="1917"/>
                  </a:lnTo>
                  <a:lnTo>
                    <a:pt x="4118" y="1958"/>
                  </a:lnTo>
                  <a:lnTo>
                    <a:pt x="4187" y="2004"/>
                  </a:lnTo>
                  <a:lnTo>
                    <a:pt x="4255" y="2052"/>
                  </a:lnTo>
                  <a:lnTo>
                    <a:pt x="4319" y="2102"/>
                  </a:lnTo>
                  <a:lnTo>
                    <a:pt x="4382" y="2155"/>
                  </a:lnTo>
                  <a:lnTo>
                    <a:pt x="4442" y="2213"/>
                  </a:lnTo>
                  <a:lnTo>
                    <a:pt x="4499" y="2273"/>
                  </a:lnTo>
                  <a:lnTo>
                    <a:pt x="4501" y="2275"/>
                  </a:lnTo>
                  <a:close/>
                </a:path>
              </a:pathLst>
            </a:custGeom>
            <a:solidFill>
              <a:srgbClr val="001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7" name="Picture 9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251" y="5911"/>
              <a:ext cx="670" cy="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Freeform 91"/>
            <p:cNvSpPr>
              <a:spLocks/>
            </p:cNvSpPr>
            <p:nvPr/>
          </p:nvSpPr>
          <p:spPr bwMode="auto">
            <a:xfrm>
              <a:off x="5293" y="4207"/>
              <a:ext cx="2360" cy="1745"/>
            </a:xfrm>
            <a:custGeom>
              <a:avLst/>
              <a:gdLst/>
              <a:ahLst/>
              <a:cxnLst>
                <a:cxn ang="0">
                  <a:pos x="2360" y="1467"/>
                </a:cxn>
                <a:cxn ang="0">
                  <a:pos x="2355" y="1457"/>
                </a:cxn>
                <a:cxn ang="0">
                  <a:pos x="2352" y="1452"/>
                </a:cxn>
                <a:cxn ang="0">
                  <a:pos x="1397" y="31"/>
                </a:cxn>
                <a:cxn ang="0">
                  <a:pos x="1383" y="10"/>
                </a:cxn>
                <a:cxn ang="0">
                  <a:pos x="1380" y="5"/>
                </a:cxn>
                <a:cxn ang="0">
                  <a:pos x="1376" y="3"/>
                </a:cxn>
                <a:cxn ang="0">
                  <a:pos x="1371" y="3"/>
                </a:cxn>
                <a:cxn ang="0">
                  <a:pos x="1366" y="0"/>
                </a:cxn>
                <a:cxn ang="0">
                  <a:pos x="1265" y="67"/>
                </a:cxn>
                <a:cxn ang="0">
                  <a:pos x="1176" y="132"/>
                </a:cxn>
                <a:cxn ang="0">
                  <a:pos x="1090" y="197"/>
                </a:cxn>
                <a:cxn ang="0">
                  <a:pos x="1006" y="267"/>
                </a:cxn>
                <a:cxn ang="0">
                  <a:pos x="924" y="339"/>
                </a:cxn>
                <a:cxn ang="0">
                  <a:pos x="845" y="413"/>
                </a:cxn>
                <a:cxn ang="0">
                  <a:pos x="768" y="490"/>
                </a:cxn>
                <a:cxn ang="0">
                  <a:pos x="694" y="569"/>
                </a:cxn>
                <a:cxn ang="0">
                  <a:pos x="624" y="651"/>
                </a:cxn>
                <a:cxn ang="0">
                  <a:pos x="557" y="732"/>
                </a:cxn>
                <a:cxn ang="0">
                  <a:pos x="490" y="816"/>
                </a:cxn>
                <a:cxn ang="0">
                  <a:pos x="428" y="903"/>
                </a:cxn>
                <a:cxn ang="0">
                  <a:pos x="368" y="991"/>
                </a:cxn>
                <a:cxn ang="0">
                  <a:pos x="310" y="1083"/>
                </a:cxn>
                <a:cxn ang="0">
                  <a:pos x="257" y="1174"/>
                </a:cxn>
                <a:cxn ang="0">
                  <a:pos x="204" y="1267"/>
                </a:cxn>
                <a:cxn ang="0">
                  <a:pos x="156" y="1363"/>
                </a:cxn>
                <a:cxn ang="0">
                  <a:pos x="70" y="1555"/>
                </a:cxn>
                <a:cxn ang="0">
                  <a:pos x="32" y="1656"/>
                </a:cxn>
                <a:cxn ang="0">
                  <a:pos x="0" y="1745"/>
                </a:cxn>
                <a:cxn ang="0">
                  <a:pos x="42" y="1745"/>
                </a:cxn>
                <a:cxn ang="0">
                  <a:pos x="1983" y="1745"/>
                </a:cxn>
                <a:cxn ang="0">
                  <a:pos x="2037" y="1745"/>
                </a:cxn>
                <a:cxn ang="0">
                  <a:pos x="2064" y="1716"/>
                </a:cxn>
                <a:cxn ang="0">
                  <a:pos x="2100" y="1680"/>
                </a:cxn>
                <a:cxn ang="0">
                  <a:pos x="2177" y="1611"/>
                </a:cxn>
                <a:cxn ang="0">
                  <a:pos x="2261" y="1546"/>
                </a:cxn>
                <a:cxn ang="0">
                  <a:pos x="2350" y="1486"/>
                </a:cxn>
                <a:cxn ang="0">
                  <a:pos x="2355" y="1483"/>
                </a:cxn>
                <a:cxn ang="0">
                  <a:pos x="2356" y="1481"/>
                </a:cxn>
                <a:cxn ang="0">
                  <a:pos x="2357" y="1479"/>
                </a:cxn>
                <a:cxn ang="0">
                  <a:pos x="2357" y="1474"/>
                </a:cxn>
                <a:cxn ang="0">
                  <a:pos x="2360" y="1467"/>
                </a:cxn>
              </a:cxnLst>
              <a:rect l="0" t="0" r="r" b="b"/>
              <a:pathLst>
                <a:path w="2360" h="1745">
                  <a:moveTo>
                    <a:pt x="2360" y="1467"/>
                  </a:moveTo>
                  <a:lnTo>
                    <a:pt x="2355" y="1457"/>
                  </a:lnTo>
                  <a:lnTo>
                    <a:pt x="2352" y="1452"/>
                  </a:lnTo>
                  <a:lnTo>
                    <a:pt x="1397" y="31"/>
                  </a:lnTo>
                  <a:lnTo>
                    <a:pt x="1383" y="10"/>
                  </a:lnTo>
                  <a:lnTo>
                    <a:pt x="1380" y="5"/>
                  </a:lnTo>
                  <a:lnTo>
                    <a:pt x="1376" y="3"/>
                  </a:lnTo>
                  <a:lnTo>
                    <a:pt x="1371" y="3"/>
                  </a:lnTo>
                  <a:lnTo>
                    <a:pt x="1366" y="0"/>
                  </a:lnTo>
                  <a:lnTo>
                    <a:pt x="1265" y="67"/>
                  </a:lnTo>
                  <a:lnTo>
                    <a:pt x="1176" y="132"/>
                  </a:lnTo>
                  <a:lnTo>
                    <a:pt x="1090" y="197"/>
                  </a:lnTo>
                  <a:lnTo>
                    <a:pt x="1006" y="267"/>
                  </a:lnTo>
                  <a:lnTo>
                    <a:pt x="924" y="339"/>
                  </a:lnTo>
                  <a:lnTo>
                    <a:pt x="845" y="413"/>
                  </a:lnTo>
                  <a:lnTo>
                    <a:pt x="768" y="490"/>
                  </a:lnTo>
                  <a:lnTo>
                    <a:pt x="694" y="569"/>
                  </a:lnTo>
                  <a:lnTo>
                    <a:pt x="624" y="651"/>
                  </a:lnTo>
                  <a:lnTo>
                    <a:pt x="557" y="732"/>
                  </a:lnTo>
                  <a:lnTo>
                    <a:pt x="490" y="816"/>
                  </a:lnTo>
                  <a:lnTo>
                    <a:pt x="428" y="903"/>
                  </a:lnTo>
                  <a:lnTo>
                    <a:pt x="368" y="991"/>
                  </a:lnTo>
                  <a:lnTo>
                    <a:pt x="310" y="1083"/>
                  </a:lnTo>
                  <a:lnTo>
                    <a:pt x="257" y="1174"/>
                  </a:lnTo>
                  <a:lnTo>
                    <a:pt x="204" y="1267"/>
                  </a:lnTo>
                  <a:lnTo>
                    <a:pt x="156" y="1363"/>
                  </a:lnTo>
                  <a:lnTo>
                    <a:pt x="70" y="1555"/>
                  </a:lnTo>
                  <a:lnTo>
                    <a:pt x="32" y="1656"/>
                  </a:lnTo>
                  <a:lnTo>
                    <a:pt x="0" y="1745"/>
                  </a:lnTo>
                  <a:lnTo>
                    <a:pt x="42" y="1745"/>
                  </a:lnTo>
                  <a:lnTo>
                    <a:pt x="1983" y="1745"/>
                  </a:lnTo>
                  <a:lnTo>
                    <a:pt x="2037" y="1745"/>
                  </a:lnTo>
                  <a:lnTo>
                    <a:pt x="2064" y="1716"/>
                  </a:lnTo>
                  <a:lnTo>
                    <a:pt x="2100" y="1680"/>
                  </a:lnTo>
                  <a:lnTo>
                    <a:pt x="2177" y="1611"/>
                  </a:lnTo>
                  <a:lnTo>
                    <a:pt x="2261" y="1546"/>
                  </a:lnTo>
                  <a:lnTo>
                    <a:pt x="2350" y="1486"/>
                  </a:lnTo>
                  <a:lnTo>
                    <a:pt x="2355" y="1483"/>
                  </a:lnTo>
                  <a:lnTo>
                    <a:pt x="2356" y="1481"/>
                  </a:lnTo>
                  <a:lnTo>
                    <a:pt x="2357" y="1479"/>
                  </a:lnTo>
                  <a:lnTo>
                    <a:pt x="2357" y="1474"/>
                  </a:lnTo>
                  <a:lnTo>
                    <a:pt x="2360" y="1467"/>
                  </a:lnTo>
                </a:path>
              </a:pathLst>
            </a:custGeom>
            <a:solidFill>
              <a:srgbClr val="00793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AutoShape 92"/>
            <p:cNvSpPr>
              <a:spLocks/>
            </p:cNvSpPr>
            <p:nvPr/>
          </p:nvSpPr>
          <p:spPr bwMode="auto">
            <a:xfrm>
              <a:off x="4675" y="4160"/>
              <a:ext cx="2539" cy="1757"/>
            </a:xfrm>
            <a:custGeom>
              <a:avLst/>
              <a:gdLst/>
              <a:ahLst/>
              <a:cxnLst>
                <a:cxn ang="0">
                  <a:pos x="84" y="579"/>
                </a:cxn>
                <a:cxn ang="0">
                  <a:pos x="60" y="575"/>
                </a:cxn>
                <a:cxn ang="0">
                  <a:pos x="41" y="563"/>
                </a:cxn>
                <a:cxn ang="0">
                  <a:pos x="28" y="544"/>
                </a:cxn>
                <a:cxn ang="0">
                  <a:pos x="22" y="521"/>
                </a:cxn>
                <a:cxn ang="0">
                  <a:pos x="0" y="0"/>
                </a:cxn>
                <a:cxn ang="0">
                  <a:pos x="136" y="70"/>
                </a:cxn>
                <a:cxn ang="0">
                  <a:pos x="115" y="70"/>
                </a:cxn>
                <a:cxn ang="0">
                  <a:pos x="14" y="135"/>
                </a:cxn>
                <a:cxn ang="0">
                  <a:pos x="134" y="321"/>
                </a:cxn>
                <a:cxn ang="0">
                  <a:pos x="142" y="516"/>
                </a:cxn>
                <a:cxn ang="0">
                  <a:pos x="138" y="539"/>
                </a:cxn>
                <a:cxn ang="0">
                  <a:pos x="126" y="558"/>
                </a:cxn>
                <a:cxn ang="0">
                  <a:pos x="108" y="572"/>
                </a:cxn>
                <a:cxn ang="0">
                  <a:pos x="84" y="579"/>
                </a:cxn>
                <a:cxn ang="0">
                  <a:pos x="134" y="321"/>
                </a:cxn>
                <a:cxn ang="0">
                  <a:pos x="14" y="135"/>
                </a:cxn>
                <a:cxn ang="0">
                  <a:pos x="115" y="70"/>
                </a:cxn>
                <a:cxn ang="0">
                  <a:pos x="134" y="99"/>
                </a:cxn>
                <a:cxn ang="0">
                  <a:pos x="125" y="99"/>
                </a:cxn>
                <a:cxn ang="0">
                  <a:pos x="38" y="154"/>
                </a:cxn>
                <a:cxn ang="0">
                  <a:pos x="129" y="201"/>
                </a:cxn>
                <a:cxn ang="0">
                  <a:pos x="134" y="321"/>
                </a:cxn>
                <a:cxn ang="0">
                  <a:pos x="431" y="352"/>
                </a:cxn>
                <a:cxn ang="0">
                  <a:pos x="408" y="346"/>
                </a:cxn>
                <a:cxn ang="0">
                  <a:pos x="234" y="256"/>
                </a:cxn>
                <a:cxn ang="0">
                  <a:pos x="115" y="70"/>
                </a:cxn>
                <a:cxn ang="0">
                  <a:pos x="136" y="70"/>
                </a:cxn>
                <a:cxn ang="0">
                  <a:pos x="463" y="238"/>
                </a:cxn>
                <a:cxn ang="0">
                  <a:pos x="481" y="252"/>
                </a:cxn>
                <a:cxn ang="0">
                  <a:pos x="493" y="272"/>
                </a:cxn>
                <a:cxn ang="0">
                  <a:pos x="496" y="296"/>
                </a:cxn>
                <a:cxn ang="0">
                  <a:pos x="490" y="320"/>
                </a:cxn>
                <a:cxn ang="0">
                  <a:pos x="474" y="338"/>
                </a:cxn>
                <a:cxn ang="0">
                  <a:pos x="453" y="349"/>
                </a:cxn>
                <a:cxn ang="0">
                  <a:pos x="431" y="352"/>
                </a:cxn>
                <a:cxn ang="0">
                  <a:pos x="129" y="201"/>
                </a:cxn>
                <a:cxn ang="0">
                  <a:pos x="38" y="154"/>
                </a:cxn>
                <a:cxn ang="0">
                  <a:pos x="125" y="99"/>
                </a:cxn>
                <a:cxn ang="0">
                  <a:pos x="129" y="201"/>
                </a:cxn>
                <a:cxn ang="0">
                  <a:pos x="234" y="256"/>
                </a:cxn>
                <a:cxn ang="0">
                  <a:pos x="129" y="201"/>
                </a:cxn>
                <a:cxn ang="0">
                  <a:pos x="125" y="99"/>
                </a:cxn>
                <a:cxn ang="0">
                  <a:pos x="134" y="99"/>
                </a:cxn>
                <a:cxn ang="0">
                  <a:pos x="234" y="256"/>
                </a:cxn>
                <a:cxn ang="0">
                  <a:pos x="1813" y="2722"/>
                </a:cxn>
                <a:cxn ang="0">
                  <a:pos x="1670" y="2722"/>
                </a:cxn>
                <a:cxn ang="0">
                  <a:pos x="134" y="321"/>
                </a:cxn>
                <a:cxn ang="0">
                  <a:pos x="129" y="201"/>
                </a:cxn>
                <a:cxn ang="0">
                  <a:pos x="234" y="256"/>
                </a:cxn>
                <a:cxn ang="0">
                  <a:pos x="1813" y="2722"/>
                </a:cxn>
              </a:cxnLst>
              <a:rect l="0" t="0" r="r" b="b"/>
              <a:pathLst>
                <a:path w="1813" h="2722">
                  <a:moveTo>
                    <a:pt x="84" y="579"/>
                  </a:moveTo>
                  <a:lnTo>
                    <a:pt x="60" y="575"/>
                  </a:lnTo>
                  <a:lnTo>
                    <a:pt x="41" y="563"/>
                  </a:lnTo>
                  <a:lnTo>
                    <a:pt x="28" y="544"/>
                  </a:lnTo>
                  <a:lnTo>
                    <a:pt x="22" y="521"/>
                  </a:lnTo>
                  <a:lnTo>
                    <a:pt x="0" y="0"/>
                  </a:lnTo>
                  <a:lnTo>
                    <a:pt x="136" y="70"/>
                  </a:lnTo>
                  <a:lnTo>
                    <a:pt x="115" y="70"/>
                  </a:lnTo>
                  <a:lnTo>
                    <a:pt x="14" y="135"/>
                  </a:lnTo>
                  <a:lnTo>
                    <a:pt x="134" y="321"/>
                  </a:lnTo>
                  <a:lnTo>
                    <a:pt x="142" y="516"/>
                  </a:lnTo>
                  <a:lnTo>
                    <a:pt x="138" y="539"/>
                  </a:lnTo>
                  <a:lnTo>
                    <a:pt x="126" y="558"/>
                  </a:lnTo>
                  <a:lnTo>
                    <a:pt x="108" y="572"/>
                  </a:lnTo>
                  <a:lnTo>
                    <a:pt x="84" y="579"/>
                  </a:lnTo>
                  <a:close/>
                  <a:moveTo>
                    <a:pt x="134" y="321"/>
                  </a:moveTo>
                  <a:lnTo>
                    <a:pt x="14" y="135"/>
                  </a:lnTo>
                  <a:lnTo>
                    <a:pt x="115" y="70"/>
                  </a:lnTo>
                  <a:lnTo>
                    <a:pt x="134" y="99"/>
                  </a:lnTo>
                  <a:lnTo>
                    <a:pt x="125" y="99"/>
                  </a:lnTo>
                  <a:lnTo>
                    <a:pt x="38" y="154"/>
                  </a:lnTo>
                  <a:lnTo>
                    <a:pt x="129" y="201"/>
                  </a:lnTo>
                  <a:lnTo>
                    <a:pt x="134" y="321"/>
                  </a:lnTo>
                  <a:close/>
                  <a:moveTo>
                    <a:pt x="431" y="352"/>
                  </a:moveTo>
                  <a:lnTo>
                    <a:pt x="408" y="346"/>
                  </a:lnTo>
                  <a:lnTo>
                    <a:pt x="234" y="256"/>
                  </a:lnTo>
                  <a:lnTo>
                    <a:pt x="115" y="70"/>
                  </a:lnTo>
                  <a:lnTo>
                    <a:pt x="136" y="70"/>
                  </a:lnTo>
                  <a:lnTo>
                    <a:pt x="463" y="238"/>
                  </a:lnTo>
                  <a:lnTo>
                    <a:pt x="481" y="252"/>
                  </a:lnTo>
                  <a:lnTo>
                    <a:pt x="493" y="272"/>
                  </a:lnTo>
                  <a:lnTo>
                    <a:pt x="496" y="296"/>
                  </a:lnTo>
                  <a:lnTo>
                    <a:pt x="490" y="320"/>
                  </a:lnTo>
                  <a:lnTo>
                    <a:pt x="474" y="338"/>
                  </a:lnTo>
                  <a:lnTo>
                    <a:pt x="453" y="349"/>
                  </a:lnTo>
                  <a:lnTo>
                    <a:pt x="431" y="352"/>
                  </a:lnTo>
                  <a:close/>
                  <a:moveTo>
                    <a:pt x="129" y="201"/>
                  </a:moveTo>
                  <a:lnTo>
                    <a:pt x="38" y="154"/>
                  </a:lnTo>
                  <a:lnTo>
                    <a:pt x="125" y="99"/>
                  </a:lnTo>
                  <a:lnTo>
                    <a:pt x="129" y="201"/>
                  </a:lnTo>
                  <a:close/>
                  <a:moveTo>
                    <a:pt x="234" y="256"/>
                  </a:moveTo>
                  <a:lnTo>
                    <a:pt x="129" y="201"/>
                  </a:lnTo>
                  <a:lnTo>
                    <a:pt x="125" y="99"/>
                  </a:lnTo>
                  <a:lnTo>
                    <a:pt x="134" y="99"/>
                  </a:lnTo>
                  <a:lnTo>
                    <a:pt x="234" y="256"/>
                  </a:lnTo>
                  <a:close/>
                  <a:moveTo>
                    <a:pt x="1813" y="2722"/>
                  </a:moveTo>
                  <a:lnTo>
                    <a:pt x="1670" y="2722"/>
                  </a:lnTo>
                  <a:lnTo>
                    <a:pt x="134" y="321"/>
                  </a:lnTo>
                  <a:lnTo>
                    <a:pt x="129" y="201"/>
                  </a:lnTo>
                  <a:lnTo>
                    <a:pt x="234" y="256"/>
                  </a:lnTo>
                  <a:lnTo>
                    <a:pt x="1813" y="27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AutoShape 97"/>
            <p:cNvSpPr>
              <a:spLocks/>
            </p:cNvSpPr>
            <p:nvPr/>
          </p:nvSpPr>
          <p:spPr bwMode="auto">
            <a:xfrm>
              <a:off x="5138" y="5952"/>
              <a:ext cx="6840" cy="1152"/>
            </a:xfrm>
            <a:custGeom>
              <a:avLst/>
              <a:gdLst/>
              <a:ahLst/>
              <a:cxnLst>
                <a:cxn ang="0">
                  <a:pos x="5129" y="1152"/>
                </a:cxn>
                <a:cxn ang="0">
                  <a:pos x="5123" y="1000"/>
                </a:cxn>
                <a:cxn ang="0">
                  <a:pos x="5103" y="852"/>
                </a:cxn>
                <a:cxn ang="0">
                  <a:pos x="5071" y="709"/>
                </a:cxn>
                <a:cxn ang="0">
                  <a:pos x="5028" y="570"/>
                </a:cxn>
                <a:cxn ang="0">
                  <a:pos x="4973" y="436"/>
                </a:cxn>
                <a:cxn ang="0">
                  <a:pos x="4908" y="309"/>
                </a:cxn>
                <a:cxn ang="0">
                  <a:pos x="4832" y="188"/>
                </a:cxn>
                <a:cxn ang="0">
                  <a:pos x="4747" y="74"/>
                </a:cxn>
                <a:cxn ang="0">
                  <a:pos x="4684" y="0"/>
                </a:cxn>
                <a:cxn ang="0">
                  <a:pos x="6661" y="57"/>
                </a:cxn>
                <a:cxn ang="0">
                  <a:pos x="6705" y="196"/>
                </a:cxn>
                <a:cxn ang="0">
                  <a:pos x="6743" y="337"/>
                </a:cxn>
                <a:cxn ang="0">
                  <a:pos x="6775" y="481"/>
                </a:cxn>
                <a:cxn ang="0">
                  <a:pos x="6800" y="627"/>
                </a:cxn>
                <a:cxn ang="0">
                  <a:pos x="6820" y="774"/>
                </a:cxn>
                <a:cxn ang="0">
                  <a:pos x="6833" y="924"/>
                </a:cxn>
                <a:cxn ang="0">
                  <a:pos x="6840" y="1076"/>
                </a:cxn>
                <a:cxn ang="0">
                  <a:pos x="1709" y="1152"/>
                </a:cxn>
                <a:cxn ang="0">
                  <a:pos x="1" y="1076"/>
                </a:cxn>
                <a:cxn ang="0">
                  <a:pos x="8" y="924"/>
                </a:cxn>
                <a:cxn ang="0">
                  <a:pos x="21" y="774"/>
                </a:cxn>
                <a:cxn ang="0">
                  <a:pos x="41" y="627"/>
                </a:cxn>
                <a:cxn ang="0">
                  <a:pos x="66" y="481"/>
                </a:cxn>
                <a:cxn ang="0">
                  <a:pos x="98" y="337"/>
                </a:cxn>
                <a:cxn ang="0">
                  <a:pos x="136" y="196"/>
                </a:cxn>
                <a:cxn ang="0">
                  <a:pos x="179" y="57"/>
                </a:cxn>
                <a:cxn ang="0">
                  <a:pos x="2155" y="0"/>
                </a:cxn>
                <a:cxn ang="0">
                  <a:pos x="2091" y="74"/>
                </a:cxn>
                <a:cxn ang="0">
                  <a:pos x="2006" y="188"/>
                </a:cxn>
                <a:cxn ang="0">
                  <a:pos x="1931" y="309"/>
                </a:cxn>
                <a:cxn ang="0">
                  <a:pos x="1865" y="436"/>
                </a:cxn>
                <a:cxn ang="0">
                  <a:pos x="1811" y="570"/>
                </a:cxn>
                <a:cxn ang="0">
                  <a:pos x="1767" y="709"/>
                </a:cxn>
                <a:cxn ang="0">
                  <a:pos x="1735" y="852"/>
                </a:cxn>
                <a:cxn ang="0">
                  <a:pos x="1716" y="1000"/>
                </a:cxn>
                <a:cxn ang="0">
                  <a:pos x="1709" y="1152"/>
                </a:cxn>
              </a:cxnLst>
              <a:rect l="0" t="0" r="r" b="b"/>
              <a:pathLst>
                <a:path w="6840" h="1152">
                  <a:moveTo>
                    <a:pt x="6840" y="1152"/>
                  </a:moveTo>
                  <a:lnTo>
                    <a:pt x="5129" y="1152"/>
                  </a:lnTo>
                  <a:lnTo>
                    <a:pt x="5128" y="1076"/>
                  </a:lnTo>
                  <a:lnTo>
                    <a:pt x="5123" y="1000"/>
                  </a:lnTo>
                  <a:lnTo>
                    <a:pt x="5114" y="926"/>
                  </a:lnTo>
                  <a:lnTo>
                    <a:pt x="5103" y="852"/>
                  </a:lnTo>
                  <a:lnTo>
                    <a:pt x="5089" y="780"/>
                  </a:lnTo>
                  <a:lnTo>
                    <a:pt x="5071" y="709"/>
                  </a:lnTo>
                  <a:lnTo>
                    <a:pt x="5051" y="639"/>
                  </a:lnTo>
                  <a:lnTo>
                    <a:pt x="5028" y="570"/>
                  </a:lnTo>
                  <a:lnTo>
                    <a:pt x="5002" y="502"/>
                  </a:lnTo>
                  <a:lnTo>
                    <a:pt x="4973" y="436"/>
                  </a:lnTo>
                  <a:lnTo>
                    <a:pt x="4942" y="372"/>
                  </a:lnTo>
                  <a:lnTo>
                    <a:pt x="4908" y="309"/>
                  </a:lnTo>
                  <a:lnTo>
                    <a:pt x="4871" y="247"/>
                  </a:lnTo>
                  <a:lnTo>
                    <a:pt x="4832" y="188"/>
                  </a:lnTo>
                  <a:lnTo>
                    <a:pt x="4791" y="130"/>
                  </a:lnTo>
                  <a:lnTo>
                    <a:pt x="4747" y="74"/>
                  </a:lnTo>
                  <a:lnTo>
                    <a:pt x="4701" y="19"/>
                  </a:lnTo>
                  <a:lnTo>
                    <a:pt x="4684" y="0"/>
                  </a:lnTo>
                  <a:lnTo>
                    <a:pt x="6641" y="0"/>
                  </a:lnTo>
                  <a:lnTo>
                    <a:pt x="6661" y="57"/>
                  </a:lnTo>
                  <a:lnTo>
                    <a:pt x="6684" y="126"/>
                  </a:lnTo>
                  <a:lnTo>
                    <a:pt x="6705" y="196"/>
                  </a:lnTo>
                  <a:lnTo>
                    <a:pt x="6725" y="266"/>
                  </a:lnTo>
                  <a:lnTo>
                    <a:pt x="6743" y="337"/>
                  </a:lnTo>
                  <a:lnTo>
                    <a:pt x="6759" y="409"/>
                  </a:lnTo>
                  <a:lnTo>
                    <a:pt x="6775" y="481"/>
                  </a:lnTo>
                  <a:lnTo>
                    <a:pt x="6788" y="553"/>
                  </a:lnTo>
                  <a:lnTo>
                    <a:pt x="6800" y="627"/>
                  </a:lnTo>
                  <a:lnTo>
                    <a:pt x="6811" y="700"/>
                  </a:lnTo>
                  <a:lnTo>
                    <a:pt x="6820" y="774"/>
                  </a:lnTo>
                  <a:lnTo>
                    <a:pt x="6827" y="849"/>
                  </a:lnTo>
                  <a:lnTo>
                    <a:pt x="6833" y="924"/>
                  </a:lnTo>
                  <a:lnTo>
                    <a:pt x="6837" y="1000"/>
                  </a:lnTo>
                  <a:lnTo>
                    <a:pt x="6840" y="1076"/>
                  </a:lnTo>
                  <a:lnTo>
                    <a:pt x="6840" y="1152"/>
                  </a:lnTo>
                  <a:close/>
                  <a:moveTo>
                    <a:pt x="1709" y="1152"/>
                  </a:moveTo>
                  <a:lnTo>
                    <a:pt x="0" y="1152"/>
                  </a:lnTo>
                  <a:lnTo>
                    <a:pt x="1" y="1076"/>
                  </a:lnTo>
                  <a:lnTo>
                    <a:pt x="4" y="1000"/>
                  </a:lnTo>
                  <a:lnTo>
                    <a:pt x="8" y="924"/>
                  </a:lnTo>
                  <a:lnTo>
                    <a:pt x="14" y="849"/>
                  </a:lnTo>
                  <a:lnTo>
                    <a:pt x="21" y="774"/>
                  </a:lnTo>
                  <a:lnTo>
                    <a:pt x="30" y="700"/>
                  </a:lnTo>
                  <a:lnTo>
                    <a:pt x="41" y="627"/>
                  </a:lnTo>
                  <a:lnTo>
                    <a:pt x="53" y="553"/>
                  </a:lnTo>
                  <a:lnTo>
                    <a:pt x="66" y="481"/>
                  </a:lnTo>
                  <a:lnTo>
                    <a:pt x="81" y="409"/>
                  </a:lnTo>
                  <a:lnTo>
                    <a:pt x="98" y="337"/>
                  </a:lnTo>
                  <a:lnTo>
                    <a:pt x="116" y="266"/>
                  </a:lnTo>
                  <a:lnTo>
                    <a:pt x="136" y="196"/>
                  </a:lnTo>
                  <a:lnTo>
                    <a:pt x="157" y="126"/>
                  </a:lnTo>
                  <a:lnTo>
                    <a:pt x="179" y="57"/>
                  </a:lnTo>
                  <a:lnTo>
                    <a:pt x="199" y="0"/>
                  </a:lnTo>
                  <a:lnTo>
                    <a:pt x="2155" y="0"/>
                  </a:lnTo>
                  <a:lnTo>
                    <a:pt x="2137" y="19"/>
                  </a:lnTo>
                  <a:lnTo>
                    <a:pt x="2091" y="74"/>
                  </a:lnTo>
                  <a:lnTo>
                    <a:pt x="2048" y="130"/>
                  </a:lnTo>
                  <a:lnTo>
                    <a:pt x="2006" y="188"/>
                  </a:lnTo>
                  <a:lnTo>
                    <a:pt x="1967" y="247"/>
                  </a:lnTo>
                  <a:lnTo>
                    <a:pt x="1931" y="309"/>
                  </a:lnTo>
                  <a:lnTo>
                    <a:pt x="1897" y="372"/>
                  </a:lnTo>
                  <a:lnTo>
                    <a:pt x="1865" y="436"/>
                  </a:lnTo>
                  <a:lnTo>
                    <a:pt x="1837" y="502"/>
                  </a:lnTo>
                  <a:lnTo>
                    <a:pt x="1811" y="570"/>
                  </a:lnTo>
                  <a:lnTo>
                    <a:pt x="1787" y="639"/>
                  </a:lnTo>
                  <a:lnTo>
                    <a:pt x="1767" y="709"/>
                  </a:lnTo>
                  <a:lnTo>
                    <a:pt x="1750" y="780"/>
                  </a:lnTo>
                  <a:lnTo>
                    <a:pt x="1735" y="852"/>
                  </a:lnTo>
                  <a:lnTo>
                    <a:pt x="1724" y="926"/>
                  </a:lnTo>
                  <a:lnTo>
                    <a:pt x="1716" y="1000"/>
                  </a:lnTo>
                  <a:lnTo>
                    <a:pt x="1711" y="1076"/>
                  </a:lnTo>
                  <a:lnTo>
                    <a:pt x="1709" y="1152"/>
                  </a:lnTo>
                  <a:close/>
                </a:path>
              </a:pathLst>
            </a:custGeom>
            <a:solidFill>
              <a:srgbClr val="16365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AutoShape 98"/>
            <p:cNvSpPr>
              <a:spLocks/>
            </p:cNvSpPr>
            <p:nvPr/>
          </p:nvSpPr>
          <p:spPr bwMode="auto">
            <a:xfrm>
              <a:off x="5131" y="5952"/>
              <a:ext cx="6855" cy="1160"/>
            </a:xfrm>
            <a:custGeom>
              <a:avLst/>
              <a:gdLst/>
              <a:ahLst/>
              <a:cxnLst>
                <a:cxn ang="0">
                  <a:pos x="5131" y="1157"/>
                </a:cxn>
                <a:cxn ang="0">
                  <a:pos x="5127" y="1063"/>
                </a:cxn>
                <a:cxn ang="0">
                  <a:pos x="5103" y="850"/>
                </a:cxn>
                <a:cxn ang="0">
                  <a:pos x="5064" y="686"/>
                </a:cxn>
                <a:cxn ang="0">
                  <a:pos x="4997" y="490"/>
                </a:cxn>
                <a:cxn ang="0">
                  <a:pos x="4884" y="269"/>
                </a:cxn>
                <a:cxn ang="0">
                  <a:pos x="4740" y="70"/>
                </a:cxn>
                <a:cxn ang="0">
                  <a:pos x="4701" y="0"/>
                </a:cxn>
                <a:cxn ang="0">
                  <a:pos x="4851" y="192"/>
                </a:cxn>
                <a:cxn ang="0">
                  <a:pos x="4975" y="408"/>
                </a:cxn>
                <a:cxn ang="0">
                  <a:pos x="5026" y="523"/>
                </a:cxn>
                <a:cxn ang="0">
                  <a:pos x="5100" y="763"/>
                </a:cxn>
                <a:cxn ang="0">
                  <a:pos x="5131" y="934"/>
                </a:cxn>
                <a:cxn ang="0">
                  <a:pos x="5143" y="1145"/>
                </a:cxn>
                <a:cxn ang="0">
                  <a:pos x="5141" y="1147"/>
                </a:cxn>
                <a:cxn ang="0">
                  <a:pos x="6852" y="1157"/>
                </a:cxn>
                <a:cxn ang="0">
                  <a:pos x="6835" y="977"/>
                </a:cxn>
                <a:cxn ang="0">
                  <a:pos x="6771" y="463"/>
                </a:cxn>
                <a:cxn ang="0">
                  <a:pos x="6641" y="0"/>
                </a:cxn>
                <a:cxn ang="0">
                  <a:pos x="6747" y="295"/>
                </a:cxn>
                <a:cxn ang="0">
                  <a:pos x="6838" y="802"/>
                </a:cxn>
                <a:cxn ang="0">
                  <a:pos x="6847" y="1145"/>
                </a:cxn>
                <a:cxn ang="0">
                  <a:pos x="5136" y="1145"/>
                </a:cxn>
                <a:cxn ang="0">
                  <a:pos x="6840" y="1152"/>
                </a:cxn>
                <a:cxn ang="0">
                  <a:pos x="6840" y="1145"/>
                </a:cxn>
                <a:cxn ang="0">
                  <a:pos x="6840" y="1152"/>
                </a:cxn>
                <a:cxn ang="0">
                  <a:pos x="6855" y="1152"/>
                </a:cxn>
                <a:cxn ang="0">
                  <a:pos x="5143" y="1147"/>
                </a:cxn>
                <a:cxn ang="0">
                  <a:pos x="7" y="1159"/>
                </a:cxn>
                <a:cxn ang="0">
                  <a:pos x="5" y="974"/>
                </a:cxn>
                <a:cxn ang="0">
                  <a:pos x="70" y="461"/>
                </a:cxn>
                <a:cxn ang="0">
                  <a:pos x="200" y="0"/>
                </a:cxn>
                <a:cxn ang="0">
                  <a:pos x="123" y="300"/>
                </a:cxn>
                <a:cxn ang="0">
                  <a:pos x="31" y="804"/>
                </a:cxn>
                <a:cxn ang="0">
                  <a:pos x="7" y="1145"/>
                </a:cxn>
                <a:cxn ang="0">
                  <a:pos x="1723" y="1157"/>
                </a:cxn>
                <a:cxn ang="0">
                  <a:pos x="1711" y="1109"/>
                </a:cxn>
                <a:cxn ang="0">
                  <a:pos x="1719" y="977"/>
                </a:cxn>
                <a:cxn ang="0">
                  <a:pos x="1745" y="806"/>
                </a:cxn>
                <a:cxn ang="0">
                  <a:pos x="1788" y="641"/>
                </a:cxn>
                <a:cxn ang="0">
                  <a:pos x="1829" y="523"/>
                </a:cxn>
                <a:cxn ang="0">
                  <a:pos x="1959" y="262"/>
                </a:cxn>
                <a:cxn ang="0">
                  <a:pos x="2103" y="60"/>
                </a:cxn>
                <a:cxn ang="0">
                  <a:pos x="2167" y="7"/>
                </a:cxn>
                <a:cxn ang="0">
                  <a:pos x="1971" y="269"/>
                </a:cxn>
                <a:cxn ang="0">
                  <a:pos x="1858" y="490"/>
                </a:cxn>
                <a:cxn ang="0">
                  <a:pos x="1788" y="686"/>
                </a:cxn>
                <a:cxn ang="0">
                  <a:pos x="1738" y="936"/>
                </a:cxn>
                <a:cxn ang="0">
                  <a:pos x="1726" y="1063"/>
                </a:cxn>
                <a:cxn ang="0">
                  <a:pos x="1716" y="1145"/>
                </a:cxn>
                <a:cxn ang="0">
                  <a:pos x="7" y="1145"/>
                </a:cxn>
                <a:cxn ang="0">
                  <a:pos x="1709" y="1152"/>
                </a:cxn>
                <a:cxn ang="0">
                  <a:pos x="1709" y="1145"/>
                </a:cxn>
                <a:cxn ang="0">
                  <a:pos x="1709" y="1152"/>
                </a:cxn>
                <a:cxn ang="0">
                  <a:pos x="1723" y="1152"/>
                </a:cxn>
              </a:cxnLst>
              <a:rect l="0" t="0" r="r" b="b"/>
              <a:pathLst>
                <a:path w="6855" h="1160">
                  <a:moveTo>
                    <a:pt x="6847" y="1159"/>
                  </a:moveTo>
                  <a:lnTo>
                    <a:pt x="5136" y="1159"/>
                  </a:lnTo>
                  <a:lnTo>
                    <a:pt x="5131" y="1157"/>
                  </a:lnTo>
                  <a:lnTo>
                    <a:pt x="5129" y="1152"/>
                  </a:lnTo>
                  <a:lnTo>
                    <a:pt x="5129" y="1106"/>
                  </a:lnTo>
                  <a:lnTo>
                    <a:pt x="5127" y="1063"/>
                  </a:lnTo>
                  <a:lnTo>
                    <a:pt x="5122" y="977"/>
                  </a:lnTo>
                  <a:lnTo>
                    <a:pt x="5117" y="936"/>
                  </a:lnTo>
                  <a:lnTo>
                    <a:pt x="5103" y="850"/>
                  </a:lnTo>
                  <a:lnTo>
                    <a:pt x="5095" y="809"/>
                  </a:lnTo>
                  <a:lnTo>
                    <a:pt x="5076" y="727"/>
                  </a:lnTo>
                  <a:lnTo>
                    <a:pt x="5064" y="686"/>
                  </a:lnTo>
                  <a:lnTo>
                    <a:pt x="5055" y="646"/>
                  </a:lnTo>
                  <a:lnTo>
                    <a:pt x="5040" y="605"/>
                  </a:lnTo>
                  <a:lnTo>
                    <a:pt x="4997" y="490"/>
                  </a:lnTo>
                  <a:lnTo>
                    <a:pt x="4963" y="413"/>
                  </a:lnTo>
                  <a:lnTo>
                    <a:pt x="4925" y="341"/>
                  </a:lnTo>
                  <a:lnTo>
                    <a:pt x="4884" y="269"/>
                  </a:lnTo>
                  <a:lnTo>
                    <a:pt x="4839" y="199"/>
                  </a:lnTo>
                  <a:lnTo>
                    <a:pt x="4793" y="134"/>
                  </a:lnTo>
                  <a:lnTo>
                    <a:pt x="4740" y="70"/>
                  </a:lnTo>
                  <a:lnTo>
                    <a:pt x="4687" y="7"/>
                  </a:lnTo>
                  <a:lnTo>
                    <a:pt x="4681" y="0"/>
                  </a:lnTo>
                  <a:lnTo>
                    <a:pt x="4701" y="0"/>
                  </a:lnTo>
                  <a:lnTo>
                    <a:pt x="4752" y="60"/>
                  </a:lnTo>
                  <a:lnTo>
                    <a:pt x="4803" y="125"/>
                  </a:lnTo>
                  <a:lnTo>
                    <a:pt x="4851" y="192"/>
                  </a:lnTo>
                  <a:lnTo>
                    <a:pt x="4896" y="262"/>
                  </a:lnTo>
                  <a:lnTo>
                    <a:pt x="4937" y="334"/>
                  </a:lnTo>
                  <a:lnTo>
                    <a:pt x="4975" y="408"/>
                  </a:lnTo>
                  <a:lnTo>
                    <a:pt x="4992" y="444"/>
                  </a:lnTo>
                  <a:lnTo>
                    <a:pt x="5009" y="482"/>
                  </a:lnTo>
                  <a:lnTo>
                    <a:pt x="5026" y="523"/>
                  </a:lnTo>
                  <a:lnTo>
                    <a:pt x="5055" y="600"/>
                  </a:lnTo>
                  <a:lnTo>
                    <a:pt x="5091" y="722"/>
                  </a:lnTo>
                  <a:lnTo>
                    <a:pt x="5100" y="763"/>
                  </a:lnTo>
                  <a:lnTo>
                    <a:pt x="5110" y="806"/>
                  </a:lnTo>
                  <a:lnTo>
                    <a:pt x="5117" y="847"/>
                  </a:lnTo>
                  <a:lnTo>
                    <a:pt x="5131" y="934"/>
                  </a:lnTo>
                  <a:lnTo>
                    <a:pt x="5136" y="977"/>
                  </a:lnTo>
                  <a:lnTo>
                    <a:pt x="5143" y="1106"/>
                  </a:lnTo>
                  <a:lnTo>
                    <a:pt x="5143" y="1145"/>
                  </a:lnTo>
                  <a:lnTo>
                    <a:pt x="5136" y="1145"/>
                  </a:lnTo>
                  <a:lnTo>
                    <a:pt x="5143" y="1147"/>
                  </a:lnTo>
                  <a:lnTo>
                    <a:pt x="5141" y="1147"/>
                  </a:lnTo>
                  <a:lnTo>
                    <a:pt x="5143" y="1152"/>
                  </a:lnTo>
                  <a:lnTo>
                    <a:pt x="6855" y="1152"/>
                  </a:lnTo>
                  <a:lnTo>
                    <a:pt x="6852" y="1157"/>
                  </a:lnTo>
                  <a:lnTo>
                    <a:pt x="6847" y="1159"/>
                  </a:lnTo>
                  <a:close/>
                  <a:moveTo>
                    <a:pt x="6840" y="1152"/>
                  </a:moveTo>
                  <a:lnTo>
                    <a:pt x="6835" y="977"/>
                  </a:lnTo>
                  <a:lnTo>
                    <a:pt x="6823" y="804"/>
                  </a:lnTo>
                  <a:lnTo>
                    <a:pt x="6802" y="631"/>
                  </a:lnTo>
                  <a:lnTo>
                    <a:pt x="6771" y="463"/>
                  </a:lnTo>
                  <a:lnTo>
                    <a:pt x="6732" y="300"/>
                  </a:lnTo>
                  <a:lnTo>
                    <a:pt x="6687" y="137"/>
                  </a:lnTo>
                  <a:lnTo>
                    <a:pt x="6641" y="0"/>
                  </a:lnTo>
                  <a:lnTo>
                    <a:pt x="6655" y="0"/>
                  </a:lnTo>
                  <a:lnTo>
                    <a:pt x="6701" y="132"/>
                  </a:lnTo>
                  <a:lnTo>
                    <a:pt x="6747" y="295"/>
                  </a:lnTo>
                  <a:lnTo>
                    <a:pt x="6785" y="461"/>
                  </a:lnTo>
                  <a:lnTo>
                    <a:pt x="6816" y="631"/>
                  </a:lnTo>
                  <a:lnTo>
                    <a:pt x="6838" y="802"/>
                  </a:lnTo>
                  <a:lnTo>
                    <a:pt x="6850" y="977"/>
                  </a:lnTo>
                  <a:lnTo>
                    <a:pt x="6854" y="1145"/>
                  </a:lnTo>
                  <a:lnTo>
                    <a:pt x="6847" y="1145"/>
                  </a:lnTo>
                  <a:lnTo>
                    <a:pt x="6840" y="1152"/>
                  </a:lnTo>
                  <a:close/>
                  <a:moveTo>
                    <a:pt x="5143" y="1147"/>
                  </a:moveTo>
                  <a:lnTo>
                    <a:pt x="5136" y="1145"/>
                  </a:lnTo>
                  <a:lnTo>
                    <a:pt x="5143" y="1145"/>
                  </a:lnTo>
                  <a:lnTo>
                    <a:pt x="5143" y="1147"/>
                  </a:lnTo>
                  <a:close/>
                  <a:moveTo>
                    <a:pt x="6840" y="1152"/>
                  </a:moveTo>
                  <a:lnTo>
                    <a:pt x="5143" y="1152"/>
                  </a:lnTo>
                  <a:lnTo>
                    <a:pt x="5143" y="1145"/>
                  </a:lnTo>
                  <a:lnTo>
                    <a:pt x="6840" y="1145"/>
                  </a:lnTo>
                  <a:lnTo>
                    <a:pt x="6840" y="1152"/>
                  </a:lnTo>
                  <a:close/>
                  <a:moveTo>
                    <a:pt x="6855" y="1152"/>
                  </a:moveTo>
                  <a:lnTo>
                    <a:pt x="6840" y="1152"/>
                  </a:lnTo>
                  <a:lnTo>
                    <a:pt x="6847" y="1145"/>
                  </a:lnTo>
                  <a:lnTo>
                    <a:pt x="6854" y="1145"/>
                  </a:lnTo>
                  <a:lnTo>
                    <a:pt x="6855" y="1152"/>
                  </a:lnTo>
                  <a:close/>
                  <a:moveTo>
                    <a:pt x="5143" y="1152"/>
                  </a:moveTo>
                  <a:lnTo>
                    <a:pt x="5141" y="1147"/>
                  </a:lnTo>
                  <a:lnTo>
                    <a:pt x="5143" y="1147"/>
                  </a:lnTo>
                  <a:lnTo>
                    <a:pt x="5143" y="1152"/>
                  </a:lnTo>
                  <a:close/>
                  <a:moveTo>
                    <a:pt x="1716" y="1159"/>
                  </a:moveTo>
                  <a:lnTo>
                    <a:pt x="7" y="1159"/>
                  </a:lnTo>
                  <a:lnTo>
                    <a:pt x="3" y="1157"/>
                  </a:lnTo>
                  <a:lnTo>
                    <a:pt x="0" y="1152"/>
                  </a:lnTo>
                  <a:lnTo>
                    <a:pt x="5" y="974"/>
                  </a:lnTo>
                  <a:lnTo>
                    <a:pt x="17" y="802"/>
                  </a:lnTo>
                  <a:lnTo>
                    <a:pt x="39" y="629"/>
                  </a:lnTo>
                  <a:lnTo>
                    <a:pt x="70" y="461"/>
                  </a:lnTo>
                  <a:lnTo>
                    <a:pt x="108" y="295"/>
                  </a:lnTo>
                  <a:lnTo>
                    <a:pt x="154" y="132"/>
                  </a:lnTo>
                  <a:lnTo>
                    <a:pt x="200" y="0"/>
                  </a:lnTo>
                  <a:lnTo>
                    <a:pt x="214" y="0"/>
                  </a:lnTo>
                  <a:lnTo>
                    <a:pt x="168" y="137"/>
                  </a:lnTo>
                  <a:lnTo>
                    <a:pt x="123" y="300"/>
                  </a:lnTo>
                  <a:lnTo>
                    <a:pt x="84" y="463"/>
                  </a:lnTo>
                  <a:lnTo>
                    <a:pt x="53" y="634"/>
                  </a:lnTo>
                  <a:lnTo>
                    <a:pt x="31" y="804"/>
                  </a:lnTo>
                  <a:lnTo>
                    <a:pt x="19" y="977"/>
                  </a:lnTo>
                  <a:lnTo>
                    <a:pt x="15" y="1145"/>
                  </a:lnTo>
                  <a:lnTo>
                    <a:pt x="7" y="1145"/>
                  </a:lnTo>
                  <a:lnTo>
                    <a:pt x="15" y="1152"/>
                  </a:lnTo>
                  <a:lnTo>
                    <a:pt x="1723" y="1152"/>
                  </a:lnTo>
                  <a:lnTo>
                    <a:pt x="1723" y="1157"/>
                  </a:lnTo>
                  <a:lnTo>
                    <a:pt x="1716" y="1159"/>
                  </a:lnTo>
                  <a:close/>
                  <a:moveTo>
                    <a:pt x="1709" y="1152"/>
                  </a:moveTo>
                  <a:lnTo>
                    <a:pt x="1711" y="1109"/>
                  </a:lnTo>
                  <a:lnTo>
                    <a:pt x="1711" y="1063"/>
                  </a:lnTo>
                  <a:lnTo>
                    <a:pt x="1716" y="1020"/>
                  </a:lnTo>
                  <a:lnTo>
                    <a:pt x="1719" y="977"/>
                  </a:lnTo>
                  <a:lnTo>
                    <a:pt x="1723" y="934"/>
                  </a:lnTo>
                  <a:lnTo>
                    <a:pt x="1738" y="847"/>
                  </a:lnTo>
                  <a:lnTo>
                    <a:pt x="1745" y="806"/>
                  </a:lnTo>
                  <a:lnTo>
                    <a:pt x="1755" y="763"/>
                  </a:lnTo>
                  <a:lnTo>
                    <a:pt x="1764" y="722"/>
                  </a:lnTo>
                  <a:lnTo>
                    <a:pt x="1788" y="641"/>
                  </a:lnTo>
                  <a:lnTo>
                    <a:pt x="1800" y="602"/>
                  </a:lnTo>
                  <a:lnTo>
                    <a:pt x="1815" y="562"/>
                  </a:lnTo>
                  <a:lnTo>
                    <a:pt x="1829" y="523"/>
                  </a:lnTo>
                  <a:lnTo>
                    <a:pt x="1879" y="408"/>
                  </a:lnTo>
                  <a:lnTo>
                    <a:pt x="1918" y="334"/>
                  </a:lnTo>
                  <a:lnTo>
                    <a:pt x="1959" y="262"/>
                  </a:lnTo>
                  <a:lnTo>
                    <a:pt x="2004" y="192"/>
                  </a:lnTo>
                  <a:lnTo>
                    <a:pt x="2052" y="125"/>
                  </a:lnTo>
                  <a:lnTo>
                    <a:pt x="2103" y="60"/>
                  </a:lnTo>
                  <a:lnTo>
                    <a:pt x="2153" y="0"/>
                  </a:lnTo>
                  <a:lnTo>
                    <a:pt x="2174" y="0"/>
                  </a:lnTo>
                  <a:lnTo>
                    <a:pt x="2167" y="7"/>
                  </a:lnTo>
                  <a:lnTo>
                    <a:pt x="2062" y="132"/>
                  </a:lnTo>
                  <a:lnTo>
                    <a:pt x="2016" y="199"/>
                  </a:lnTo>
                  <a:lnTo>
                    <a:pt x="1971" y="269"/>
                  </a:lnTo>
                  <a:lnTo>
                    <a:pt x="1930" y="341"/>
                  </a:lnTo>
                  <a:lnTo>
                    <a:pt x="1891" y="413"/>
                  </a:lnTo>
                  <a:lnTo>
                    <a:pt x="1858" y="490"/>
                  </a:lnTo>
                  <a:lnTo>
                    <a:pt x="1815" y="605"/>
                  </a:lnTo>
                  <a:lnTo>
                    <a:pt x="1800" y="646"/>
                  </a:lnTo>
                  <a:lnTo>
                    <a:pt x="1788" y="686"/>
                  </a:lnTo>
                  <a:lnTo>
                    <a:pt x="1759" y="809"/>
                  </a:lnTo>
                  <a:lnTo>
                    <a:pt x="1752" y="850"/>
                  </a:lnTo>
                  <a:lnTo>
                    <a:pt x="1738" y="936"/>
                  </a:lnTo>
                  <a:lnTo>
                    <a:pt x="1733" y="977"/>
                  </a:lnTo>
                  <a:lnTo>
                    <a:pt x="1731" y="1020"/>
                  </a:lnTo>
                  <a:lnTo>
                    <a:pt x="1726" y="1063"/>
                  </a:lnTo>
                  <a:lnTo>
                    <a:pt x="1726" y="1109"/>
                  </a:lnTo>
                  <a:lnTo>
                    <a:pt x="1724" y="1145"/>
                  </a:lnTo>
                  <a:lnTo>
                    <a:pt x="1716" y="1145"/>
                  </a:lnTo>
                  <a:lnTo>
                    <a:pt x="1709" y="1152"/>
                  </a:lnTo>
                  <a:close/>
                  <a:moveTo>
                    <a:pt x="15" y="1152"/>
                  </a:moveTo>
                  <a:lnTo>
                    <a:pt x="7" y="1145"/>
                  </a:lnTo>
                  <a:lnTo>
                    <a:pt x="15" y="1145"/>
                  </a:lnTo>
                  <a:lnTo>
                    <a:pt x="15" y="1152"/>
                  </a:lnTo>
                  <a:close/>
                  <a:moveTo>
                    <a:pt x="1709" y="1152"/>
                  </a:moveTo>
                  <a:lnTo>
                    <a:pt x="15" y="1152"/>
                  </a:lnTo>
                  <a:lnTo>
                    <a:pt x="15" y="1145"/>
                  </a:lnTo>
                  <a:lnTo>
                    <a:pt x="1709" y="1145"/>
                  </a:lnTo>
                  <a:lnTo>
                    <a:pt x="1709" y="1152"/>
                  </a:lnTo>
                  <a:close/>
                  <a:moveTo>
                    <a:pt x="1723" y="1152"/>
                  </a:moveTo>
                  <a:lnTo>
                    <a:pt x="1709" y="1152"/>
                  </a:lnTo>
                  <a:lnTo>
                    <a:pt x="1716" y="1145"/>
                  </a:lnTo>
                  <a:lnTo>
                    <a:pt x="1724" y="1145"/>
                  </a:lnTo>
                  <a:lnTo>
                    <a:pt x="1723" y="1152"/>
                  </a:lnTo>
                  <a:close/>
                </a:path>
              </a:pathLst>
            </a:custGeom>
            <a:solidFill>
              <a:srgbClr val="001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2" name="Picture 9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251" y="5952"/>
              <a:ext cx="670" cy="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0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228" y="5954"/>
              <a:ext cx="2715" cy="2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Freeform 101"/>
            <p:cNvSpPr>
              <a:spLocks/>
            </p:cNvSpPr>
            <p:nvPr/>
          </p:nvSpPr>
          <p:spPr bwMode="auto">
            <a:xfrm>
              <a:off x="5109" y="5952"/>
              <a:ext cx="2222" cy="1198"/>
            </a:xfrm>
            <a:custGeom>
              <a:avLst/>
              <a:gdLst/>
              <a:ahLst/>
              <a:cxnLst>
                <a:cxn ang="0">
                  <a:pos x="2221" y="0"/>
                </a:cxn>
                <a:cxn ang="0">
                  <a:pos x="2193" y="0"/>
                </a:cxn>
                <a:cxn ang="0">
                  <a:pos x="204" y="0"/>
                </a:cxn>
                <a:cxn ang="0">
                  <a:pos x="184" y="0"/>
                </a:cxn>
                <a:cxn ang="0">
                  <a:pos x="180" y="12"/>
                </a:cxn>
                <a:cxn ang="0">
                  <a:pos x="146" y="113"/>
                </a:cxn>
                <a:cxn ang="0">
                  <a:pos x="117" y="216"/>
                </a:cxn>
                <a:cxn ang="0">
                  <a:pos x="91" y="319"/>
                </a:cxn>
                <a:cxn ang="0">
                  <a:pos x="67" y="425"/>
                </a:cxn>
                <a:cxn ang="0">
                  <a:pos x="48" y="530"/>
                </a:cxn>
                <a:cxn ang="0">
                  <a:pos x="31" y="636"/>
                </a:cxn>
                <a:cxn ang="0">
                  <a:pos x="19" y="742"/>
                </a:cxn>
                <a:cxn ang="0">
                  <a:pos x="9" y="850"/>
                </a:cxn>
                <a:cxn ang="0">
                  <a:pos x="2" y="960"/>
                </a:cxn>
                <a:cxn ang="0">
                  <a:pos x="0" y="1068"/>
                </a:cxn>
                <a:cxn ang="0">
                  <a:pos x="0" y="1183"/>
                </a:cxn>
                <a:cxn ang="0">
                  <a:pos x="2" y="1188"/>
                </a:cxn>
                <a:cxn ang="0">
                  <a:pos x="7" y="1190"/>
                </a:cxn>
                <a:cxn ang="0">
                  <a:pos x="9" y="1195"/>
                </a:cxn>
                <a:cxn ang="0">
                  <a:pos x="16" y="1198"/>
                </a:cxn>
                <a:cxn ang="0">
                  <a:pos x="21" y="1198"/>
                </a:cxn>
                <a:cxn ang="0">
                  <a:pos x="892" y="1176"/>
                </a:cxn>
                <a:cxn ang="0">
                  <a:pos x="1764" y="1154"/>
                </a:cxn>
                <a:cxn ang="0">
                  <a:pos x="1776" y="1154"/>
                </a:cxn>
                <a:cxn ang="0">
                  <a:pos x="1783" y="1147"/>
                </a:cxn>
                <a:cxn ang="0">
                  <a:pos x="1783" y="1135"/>
                </a:cxn>
                <a:cxn ang="0">
                  <a:pos x="1783" y="1116"/>
                </a:cxn>
                <a:cxn ang="0">
                  <a:pos x="1764" y="1116"/>
                </a:cxn>
                <a:cxn ang="0">
                  <a:pos x="1764" y="1116"/>
                </a:cxn>
                <a:cxn ang="0">
                  <a:pos x="1783" y="1116"/>
                </a:cxn>
                <a:cxn ang="0">
                  <a:pos x="1783" y="1030"/>
                </a:cxn>
                <a:cxn ang="0">
                  <a:pos x="1788" y="979"/>
                </a:cxn>
                <a:cxn ang="0">
                  <a:pos x="1792" y="926"/>
                </a:cxn>
                <a:cxn ang="0">
                  <a:pos x="1797" y="876"/>
                </a:cxn>
                <a:cxn ang="0">
                  <a:pos x="1826" y="725"/>
                </a:cxn>
                <a:cxn ang="0">
                  <a:pos x="1840" y="674"/>
                </a:cxn>
                <a:cxn ang="0">
                  <a:pos x="1855" y="626"/>
                </a:cxn>
                <a:cxn ang="0">
                  <a:pos x="1869" y="576"/>
                </a:cxn>
                <a:cxn ang="0">
                  <a:pos x="1888" y="528"/>
                </a:cxn>
                <a:cxn ang="0">
                  <a:pos x="1908" y="482"/>
                </a:cxn>
                <a:cxn ang="0">
                  <a:pos x="1927" y="434"/>
                </a:cxn>
                <a:cxn ang="0">
                  <a:pos x="1972" y="343"/>
                </a:cxn>
                <a:cxn ang="0">
                  <a:pos x="2052" y="211"/>
                </a:cxn>
                <a:cxn ang="0">
                  <a:pos x="2112" y="127"/>
                </a:cxn>
                <a:cxn ang="0">
                  <a:pos x="2176" y="48"/>
                </a:cxn>
                <a:cxn ang="0">
                  <a:pos x="2221" y="0"/>
                </a:cxn>
              </a:cxnLst>
              <a:rect l="0" t="0" r="r" b="b"/>
              <a:pathLst>
                <a:path w="2222" h="1198">
                  <a:moveTo>
                    <a:pt x="2221" y="0"/>
                  </a:moveTo>
                  <a:lnTo>
                    <a:pt x="2193" y="0"/>
                  </a:lnTo>
                  <a:lnTo>
                    <a:pt x="204" y="0"/>
                  </a:lnTo>
                  <a:lnTo>
                    <a:pt x="184" y="0"/>
                  </a:lnTo>
                  <a:lnTo>
                    <a:pt x="180" y="12"/>
                  </a:lnTo>
                  <a:lnTo>
                    <a:pt x="146" y="113"/>
                  </a:lnTo>
                  <a:lnTo>
                    <a:pt x="117" y="216"/>
                  </a:lnTo>
                  <a:lnTo>
                    <a:pt x="91" y="319"/>
                  </a:lnTo>
                  <a:lnTo>
                    <a:pt x="67" y="425"/>
                  </a:lnTo>
                  <a:lnTo>
                    <a:pt x="48" y="530"/>
                  </a:lnTo>
                  <a:lnTo>
                    <a:pt x="31" y="636"/>
                  </a:lnTo>
                  <a:lnTo>
                    <a:pt x="19" y="742"/>
                  </a:lnTo>
                  <a:lnTo>
                    <a:pt x="9" y="850"/>
                  </a:lnTo>
                  <a:lnTo>
                    <a:pt x="2" y="960"/>
                  </a:lnTo>
                  <a:lnTo>
                    <a:pt x="0" y="1068"/>
                  </a:lnTo>
                  <a:lnTo>
                    <a:pt x="0" y="1183"/>
                  </a:lnTo>
                  <a:lnTo>
                    <a:pt x="2" y="1188"/>
                  </a:lnTo>
                  <a:lnTo>
                    <a:pt x="7" y="1190"/>
                  </a:lnTo>
                  <a:lnTo>
                    <a:pt x="9" y="1195"/>
                  </a:lnTo>
                  <a:lnTo>
                    <a:pt x="16" y="1198"/>
                  </a:lnTo>
                  <a:lnTo>
                    <a:pt x="21" y="1198"/>
                  </a:lnTo>
                  <a:lnTo>
                    <a:pt x="892" y="1176"/>
                  </a:lnTo>
                  <a:lnTo>
                    <a:pt x="1764" y="1154"/>
                  </a:lnTo>
                  <a:lnTo>
                    <a:pt x="1776" y="1154"/>
                  </a:lnTo>
                  <a:lnTo>
                    <a:pt x="1783" y="1147"/>
                  </a:lnTo>
                  <a:lnTo>
                    <a:pt x="1783" y="1135"/>
                  </a:lnTo>
                  <a:lnTo>
                    <a:pt x="1783" y="1116"/>
                  </a:lnTo>
                  <a:lnTo>
                    <a:pt x="1764" y="1116"/>
                  </a:lnTo>
                  <a:lnTo>
                    <a:pt x="1783" y="1116"/>
                  </a:lnTo>
                  <a:lnTo>
                    <a:pt x="1783" y="1030"/>
                  </a:lnTo>
                  <a:lnTo>
                    <a:pt x="1788" y="979"/>
                  </a:lnTo>
                  <a:lnTo>
                    <a:pt x="1792" y="926"/>
                  </a:lnTo>
                  <a:lnTo>
                    <a:pt x="1797" y="876"/>
                  </a:lnTo>
                  <a:lnTo>
                    <a:pt x="1826" y="725"/>
                  </a:lnTo>
                  <a:lnTo>
                    <a:pt x="1840" y="674"/>
                  </a:lnTo>
                  <a:lnTo>
                    <a:pt x="1855" y="626"/>
                  </a:lnTo>
                  <a:lnTo>
                    <a:pt x="1869" y="576"/>
                  </a:lnTo>
                  <a:lnTo>
                    <a:pt x="1888" y="528"/>
                  </a:lnTo>
                  <a:lnTo>
                    <a:pt x="1908" y="482"/>
                  </a:lnTo>
                  <a:lnTo>
                    <a:pt x="1927" y="434"/>
                  </a:lnTo>
                  <a:lnTo>
                    <a:pt x="1972" y="343"/>
                  </a:lnTo>
                  <a:lnTo>
                    <a:pt x="2052" y="211"/>
                  </a:lnTo>
                  <a:lnTo>
                    <a:pt x="2112" y="127"/>
                  </a:lnTo>
                  <a:lnTo>
                    <a:pt x="2176" y="48"/>
                  </a:lnTo>
                  <a:lnTo>
                    <a:pt x="2221" y="0"/>
                  </a:lnTo>
                </a:path>
              </a:pathLst>
            </a:custGeom>
            <a:solidFill>
              <a:srgbClr val="00793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" name="AutoShape 92"/>
            <p:cNvSpPr>
              <a:spLocks/>
            </p:cNvSpPr>
            <p:nvPr/>
          </p:nvSpPr>
          <p:spPr bwMode="auto">
            <a:xfrm rot="4193032">
              <a:off x="8925" y="3943"/>
              <a:ext cx="1657" cy="1260"/>
            </a:xfrm>
            <a:custGeom>
              <a:avLst/>
              <a:gdLst/>
              <a:ahLst/>
              <a:cxnLst>
                <a:cxn ang="0">
                  <a:pos x="84" y="579"/>
                </a:cxn>
                <a:cxn ang="0">
                  <a:pos x="60" y="575"/>
                </a:cxn>
                <a:cxn ang="0">
                  <a:pos x="41" y="563"/>
                </a:cxn>
                <a:cxn ang="0">
                  <a:pos x="28" y="544"/>
                </a:cxn>
                <a:cxn ang="0">
                  <a:pos x="22" y="521"/>
                </a:cxn>
                <a:cxn ang="0">
                  <a:pos x="0" y="0"/>
                </a:cxn>
                <a:cxn ang="0">
                  <a:pos x="136" y="70"/>
                </a:cxn>
                <a:cxn ang="0">
                  <a:pos x="115" y="70"/>
                </a:cxn>
                <a:cxn ang="0">
                  <a:pos x="14" y="135"/>
                </a:cxn>
                <a:cxn ang="0">
                  <a:pos x="134" y="321"/>
                </a:cxn>
                <a:cxn ang="0">
                  <a:pos x="142" y="516"/>
                </a:cxn>
                <a:cxn ang="0">
                  <a:pos x="138" y="539"/>
                </a:cxn>
                <a:cxn ang="0">
                  <a:pos x="126" y="558"/>
                </a:cxn>
                <a:cxn ang="0">
                  <a:pos x="108" y="572"/>
                </a:cxn>
                <a:cxn ang="0">
                  <a:pos x="84" y="579"/>
                </a:cxn>
                <a:cxn ang="0">
                  <a:pos x="134" y="321"/>
                </a:cxn>
                <a:cxn ang="0">
                  <a:pos x="14" y="135"/>
                </a:cxn>
                <a:cxn ang="0">
                  <a:pos x="115" y="70"/>
                </a:cxn>
                <a:cxn ang="0">
                  <a:pos x="134" y="99"/>
                </a:cxn>
                <a:cxn ang="0">
                  <a:pos x="125" y="99"/>
                </a:cxn>
                <a:cxn ang="0">
                  <a:pos x="38" y="154"/>
                </a:cxn>
                <a:cxn ang="0">
                  <a:pos x="129" y="201"/>
                </a:cxn>
                <a:cxn ang="0">
                  <a:pos x="134" y="321"/>
                </a:cxn>
                <a:cxn ang="0">
                  <a:pos x="431" y="352"/>
                </a:cxn>
                <a:cxn ang="0">
                  <a:pos x="408" y="346"/>
                </a:cxn>
                <a:cxn ang="0">
                  <a:pos x="234" y="256"/>
                </a:cxn>
                <a:cxn ang="0">
                  <a:pos x="115" y="70"/>
                </a:cxn>
                <a:cxn ang="0">
                  <a:pos x="136" y="70"/>
                </a:cxn>
                <a:cxn ang="0">
                  <a:pos x="463" y="238"/>
                </a:cxn>
                <a:cxn ang="0">
                  <a:pos x="481" y="252"/>
                </a:cxn>
                <a:cxn ang="0">
                  <a:pos x="493" y="272"/>
                </a:cxn>
                <a:cxn ang="0">
                  <a:pos x="496" y="296"/>
                </a:cxn>
                <a:cxn ang="0">
                  <a:pos x="490" y="320"/>
                </a:cxn>
                <a:cxn ang="0">
                  <a:pos x="474" y="338"/>
                </a:cxn>
                <a:cxn ang="0">
                  <a:pos x="453" y="349"/>
                </a:cxn>
                <a:cxn ang="0">
                  <a:pos x="431" y="352"/>
                </a:cxn>
                <a:cxn ang="0">
                  <a:pos x="129" y="201"/>
                </a:cxn>
                <a:cxn ang="0">
                  <a:pos x="38" y="154"/>
                </a:cxn>
                <a:cxn ang="0">
                  <a:pos x="125" y="99"/>
                </a:cxn>
                <a:cxn ang="0">
                  <a:pos x="129" y="201"/>
                </a:cxn>
                <a:cxn ang="0">
                  <a:pos x="234" y="256"/>
                </a:cxn>
                <a:cxn ang="0">
                  <a:pos x="129" y="201"/>
                </a:cxn>
                <a:cxn ang="0">
                  <a:pos x="125" y="99"/>
                </a:cxn>
                <a:cxn ang="0">
                  <a:pos x="134" y="99"/>
                </a:cxn>
                <a:cxn ang="0">
                  <a:pos x="234" y="256"/>
                </a:cxn>
                <a:cxn ang="0">
                  <a:pos x="1813" y="2722"/>
                </a:cxn>
                <a:cxn ang="0">
                  <a:pos x="1670" y="2722"/>
                </a:cxn>
                <a:cxn ang="0">
                  <a:pos x="134" y="321"/>
                </a:cxn>
                <a:cxn ang="0">
                  <a:pos x="129" y="201"/>
                </a:cxn>
                <a:cxn ang="0">
                  <a:pos x="234" y="256"/>
                </a:cxn>
                <a:cxn ang="0">
                  <a:pos x="1813" y="2722"/>
                </a:cxn>
              </a:cxnLst>
              <a:rect l="0" t="0" r="r" b="b"/>
              <a:pathLst>
                <a:path w="1813" h="2722">
                  <a:moveTo>
                    <a:pt x="84" y="579"/>
                  </a:moveTo>
                  <a:lnTo>
                    <a:pt x="60" y="575"/>
                  </a:lnTo>
                  <a:lnTo>
                    <a:pt x="41" y="563"/>
                  </a:lnTo>
                  <a:lnTo>
                    <a:pt x="28" y="544"/>
                  </a:lnTo>
                  <a:lnTo>
                    <a:pt x="22" y="521"/>
                  </a:lnTo>
                  <a:lnTo>
                    <a:pt x="0" y="0"/>
                  </a:lnTo>
                  <a:lnTo>
                    <a:pt x="136" y="70"/>
                  </a:lnTo>
                  <a:lnTo>
                    <a:pt x="115" y="70"/>
                  </a:lnTo>
                  <a:lnTo>
                    <a:pt x="14" y="135"/>
                  </a:lnTo>
                  <a:lnTo>
                    <a:pt x="134" y="321"/>
                  </a:lnTo>
                  <a:lnTo>
                    <a:pt x="142" y="516"/>
                  </a:lnTo>
                  <a:lnTo>
                    <a:pt x="138" y="539"/>
                  </a:lnTo>
                  <a:lnTo>
                    <a:pt x="126" y="558"/>
                  </a:lnTo>
                  <a:lnTo>
                    <a:pt x="108" y="572"/>
                  </a:lnTo>
                  <a:lnTo>
                    <a:pt x="84" y="579"/>
                  </a:lnTo>
                  <a:close/>
                  <a:moveTo>
                    <a:pt x="134" y="321"/>
                  </a:moveTo>
                  <a:lnTo>
                    <a:pt x="14" y="135"/>
                  </a:lnTo>
                  <a:lnTo>
                    <a:pt x="115" y="70"/>
                  </a:lnTo>
                  <a:lnTo>
                    <a:pt x="134" y="99"/>
                  </a:lnTo>
                  <a:lnTo>
                    <a:pt x="125" y="99"/>
                  </a:lnTo>
                  <a:lnTo>
                    <a:pt x="38" y="154"/>
                  </a:lnTo>
                  <a:lnTo>
                    <a:pt x="129" y="201"/>
                  </a:lnTo>
                  <a:lnTo>
                    <a:pt x="134" y="321"/>
                  </a:lnTo>
                  <a:close/>
                  <a:moveTo>
                    <a:pt x="431" y="352"/>
                  </a:moveTo>
                  <a:lnTo>
                    <a:pt x="408" y="346"/>
                  </a:lnTo>
                  <a:lnTo>
                    <a:pt x="234" y="256"/>
                  </a:lnTo>
                  <a:lnTo>
                    <a:pt x="115" y="70"/>
                  </a:lnTo>
                  <a:lnTo>
                    <a:pt x="136" y="70"/>
                  </a:lnTo>
                  <a:lnTo>
                    <a:pt x="463" y="238"/>
                  </a:lnTo>
                  <a:lnTo>
                    <a:pt x="481" y="252"/>
                  </a:lnTo>
                  <a:lnTo>
                    <a:pt x="493" y="272"/>
                  </a:lnTo>
                  <a:lnTo>
                    <a:pt x="496" y="296"/>
                  </a:lnTo>
                  <a:lnTo>
                    <a:pt x="490" y="320"/>
                  </a:lnTo>
                  <a:lnTo>
                    <a:pt x="474" y="338"/>
                  </a:lnTo>
                  <a:lnTo>
                    <a:pt x="453" y="349"/>
                  </a:lnTo>
                  <a:lnTo>
                    <a:pt x="431" y="352"/>
                  </a:lnTo>
                  <a:close/>
                  <a:moveTo>
                    <a:pt x="129" y="201"/>
                  </a:moveTo>
                  <a:lnTo>
                    <a:pt x="38" y="154"/>
                  </a:lnTo>
                  <a:lnTo>
                    <a:pt x="125" y="99"/>
                  </a:lnTo>
                  <a:lnTo>
                    <a:pt x="129" y="201"/>
                  </a:lnTo>
                  <a:close/>
                  <a:moveTo>
                    <a:pt x="234" y="256"/>
                  </a:moveTo>
                  <a:lnTo>
                    <a:pt x="129" y="201"/>
                  </a:lnTo>
                  <a:lnTo>
                    <a:pt x="125" y="99"/>
                  </a:lnTo>
                  <a:lnTo>
                    <a:pt x="134" y="99"/>
                  </a:lnTo>
                  <a:lnTo>
                    <a:pt x="234" y="256"/>
                  </a:lnTo>
                  <a:close/>
                  <a:moveTo>
                    <a:pt x="1813" y="2722"/>
                  </a:moveTo>
                  <a:lnTo>
                    <a:pt x="1670" y="2722"/>
                  </a:lnTo>
                  <a:lnTo>
                    <a:pt x="134" y="321"/>
                  </a:lnTo>
                  <a:lnTo>
                    <a:pt x="129" y="201"/>
                  </a:lnTo>
                  <a:lnTo>
                    <a:pt x="234" y="256"/>
                  </a:lnTo>
                  <a:lnTo>
                    <a:pt x="1813" y="27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357158" y="1928802"/>
            <a:ext cx="464347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RECEITA  ORÇAMENTÁRIA  (LÍQUIDO)  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ARRECADADA 2º QUADRIMESTRE</a:t>
            </a:r>
          </a:p>
          <a:p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         12.431.100,41</a:t>
            </a:r>
          </a:p>
          <a:p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MÉDIA MENSAL </a:t>
            </a:r>
          </a:p>
          <a:p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Igual 20"/>
          <p:cNvSpPr/>
          <p:nvPr/>
        </p:nvSpPr>
        <p:spPr>
          <a:xfrm>
            <a:off x="1142976" y="4643446"/>
            <a:ext cx="1343028" cy="7858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00034" y="5500702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1.553.887,55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5286380" y="2500306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ORÇADO 16.086.000,00 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5429256" y="5429264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77,27%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524000" y="1643050"/>
          <a:ext cx="6096000" cy="3759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latin typeface="Arial"/>
                          <a:ea typeface="Times New Roman"/>
                        </a:rPr>
                        <a:t>Evolução da Receita </a:t>
                      </a:r>
                      <a:r>
                        <a:rPr lang="pt-BR" sz="2000" b="1" dirty="0" smtClean="0">
                          <a:latin typeface="Arial"/>
                          <a:ea typeface="Times New Roman"/>
                        </a:rPr>
                        <a:t>Orçamentária</a:t>
                      </a:r>
                      <a:endParaRPr lang="pt-BR" sz="2000" b="1" dirty="0">
                        <a:latin typeface="Arial"/>
                        <a:ea typeface="Times New Roman"/>
                      </a:endParaRPr>
                    </a:p>
                  </a:txBody>
                  <a:tcPr marL="63500" marR="635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357166"/>
            <a:ext cx="850112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RECEITA ORÇAMENTÁRIA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Lei 4.320/64, Art. 2°, § 1° e 2°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500035" y="1571612"/>
            <a:ext cx="8215370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42976" y="857232"/>
            <a:ext cx="7072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b="1" dirty="0" smtClean="0">
                <a:latin typeface="Arial" pitchFamily="34" charset="0"/>
                <a:cs typeface="Arial" pitchFamily="34" charset="0"/>
              </a:rPr>
              <a:t>DESPESA ORÇAMENTARIA 2020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2928926" y="2498929"/>
            <a:ext cx="5786478" cy="3216087"/>
            <a:chOff x="5025" y="3230"/>
            <a:chExt cx="7092" cy="5064"/>
          </a:xfrm>
        </p:grpSpPr>
        <p:pic>
          <p:nvPicPr>
            <p:cNvPr id="4" name="Picture 8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25" y="3391"/>
              <a:ext cx="7092" cy="2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AutoShape 82"/>
            <p:cNvSpPr>
              <a:spLocks/>
            </p:cNvSpPr>
            <p:nvPr/>
          </p:nvSpPr>
          <p:spPr bwMode="auto">
            <a:xfrm>
              <a:off x="5337" y="3684"/>
              <a:ext cx="6443" cy="2268"/>
            </a:xfrm>
            <a:custGeom>
              <a:avLst/>
              <a:gdLst/>
              <a:ahLst/>
              <a:cxnLst>
                <a:cxn ang="0">
                  <a:pos x="4" y="2257"/>
                </a:cxn>
                <a:cxn ang="0">
                  <a:pos x="84" y="2056"/>
                </a:cxn>
                <a:cxn ang="0">
                  <a:pos x="177" y="1861"/>
                </a:cxn>
                <a:cxn ang="0">
                  <a:pos x="280" y="1673"/>
                </a:cxn>
                <a:cxn ang="0">
                  <a:pos x="395" y="1493"/>
                </a:cxn>
                <a:cxn ang="0">
                  <a:pos x="521" y="1321"/>
                </a:cxn>
                <a:cxn ang="0">
                  <a:pos x="657" y="1157"/>
                </a:cxn>
                <a:cxn ang="0">
                  <a:pos x="803" y="1002"/>
                </a:cxn>
                <a:cxn ang="0">
                  <a:pos x="958" y="856"/>
                </a:cxn>
                <a:cxn ang="0">
                  <a:pos x="1122" y="720"/>
                </a:cxn>
                <a:cxn ang="0">
                  <a:pos x="1295" y="594"/>
                </a:cxn>
                <a:cxn ang="0">
                  <a:pos x="1475" y="479"/>
                </a:cxn>
                <a:cxn ang="0">
                  <a:pos x="1662" y="375"/>
                </a:cxn>
                <a:cxn ang="0">
                  <a:pos x="1857" y="283"/>
                </a:cxn>
                <a:cxn ang="0">
                  <a:pos x="2058" y="203"/>
                </a:cxn>
                <a:cxn ang="0">
                  <a:pos x="2265" y="135"/>
                </a:cxn>
                <a:cxn ang="0">
                  <a:pos x="2478" y="81"/>
                </a:cxn>
                <a:cxn ang="0">
                  <a:pos x="2696" y="40"/>
                </a:cxn>
                <a:cxn ang="0">
                  <a:pos x="2918" y="13"/>
                </a:cxn>
                <a:cxn ang="0">
                  <a:pos x="3145" y="1"/>
                </a:cxn>
                <a:cxn ang="0">
                  <a:pos x="3374" y="3"/>
                </a:cxn>
                <a:cxn ang="0">
                  <a:pos x="3599" y="21"/>
                </a:cxn>
                <a:cxn ang="0">
                  <a:pos x="3820" y="52"/>
                </a:cxn>
                <a:cxn ang="0">
                  <a:pos x="4036" y="98"/>
                </a:cxn>
                <a:cxn ang="0">
                  <a:pos x="4247" y="156"/>
                </a:cxn>
                <a:cxn ang="0">
                  <a:pos x="4452" y="228"/>
                </a:cxn>
                <a:cxn ang="0">
                  <a:pos x="4651" y="312"/>
                </a:cxn>
                <a:cxn ang="0">
                  <a:pos x="4844" y="409"/>
                </a:cxn>
                <a:cxn ang="0">
                  <a:pos x="5029" y="516"/>
                </a:cxn>
                <a:cxn ang="0">
                  <a:pos x="5207" y="635"/>
                </a:cxn>
                <a:cxn ang="0">
                  <a:pos x="5376" y="764"/>
                </a:cxn>
                <a:cxn ang="0">
                  <a:pos x="5537" y="903"/>
                </a:cxn>
                <a:cxn ang="0">
                  <a:pos x="5689" y="1052"/>
                </a:cxn>
                <a:cxn ang="0">
                  <a:pos x="5832" y="1211"/>
                </a:cxn>
                <a:cxn ang="0">
                  <a:pos x="5965" y="1377"/>
                </a:cxn>
                <a:cxn ang="0">
                  <a:pos x="6087" y="1552"/>
                </a:cxn>
                <a:cxn ang="0">
                  <a:pos x="6183" y="1709"/>
                </a:cxn>
                <a:cxn ang="0">
                  <a:pos x="3070" y="1715"/>
                </a:cxn>
                <a:cxn ang="0">
                  <a:pos x="2849" y="1749"/>
                </a:cxn>
                <a:cxn ang="0">
                  <a:pos x="2639" y="1810"/>
                </a:cxn>
                <a:cxn ang="0">
                  <a:pos x="2441" y="1896"/>
                </a:cxn>
                <a:cxn ang="0">
                  <a:pos x="2257" y="2006"/>
                </a:cxn>
                <a:cxn ang="0">
                  <a:pos x="2089" y="2137"/>
                </a:cxn>
                <a:cxn ang="0">
                  <a:pos x="1956" y="2268"/>
                </a:cxn>
                <a:cxn ang="0">
                  <a:pos x="4454" y="2235"/>
                </a:cxn>
                <a:cxn ang="0">
                  <a:pos x="4298" y="2091"/>
                </a:cxn>
                <a:cxn ang="0">
                  <a:pos x="4124" y="1967"/>
                </a:cxn>
                <a:cxn ang="0">
                  <a:pos x="3936" y="1865"/>
                </a:cxn>
                <a:cxn ang="0">
                  <a:pos x="3734" y="1787"/>
                </a:cxn>
                <a:cxn ang="0">
                  <a:pos x="3520" y="1735"/>
                </a:cxn>
                <a:cxn ang="0">
                  <a:pos x="3297" y="1710"/>
                </a:cxn>
                <a:cxn ang="0">
                  <a:pos x="6198" y="1735"/>
                </a:cxn>
                <a:cxn ang="0">
                  <a:pos x="6298" y="1925"/>
                </a:cxn>
                <a:cxn ang="0">
                  <a:pos x="6386" y="2122"/>
                </a:cxn>
                <a:cxn ang="0">
                  <a:pos x="6442" y="2268"/>
                </a:cxn>
              </a:cxnLst>
              <a:rect l="0" t="0" r="r" b="b"/>
              <a:pathLst>
                <a:path w="6443" h="2268">
                  <a:moveTo>
                    <a:pt x="1956" y="2268"/>
                  </a:moveTo>
                  <a:lnTo>
                    <a:pt x="0" y="2268"/>
                  </a:lnTo>
                  <a:lnTo>
                    <a:pt x="4" y="2257"/>
                  </a:lnTo>
                  <a:lnTo>
                    <a:pt x="30" y="2189"/>
                  </a:lnTo>
                  <a:lnTo>
                    <a:pt x="56" y="2122"/>
                  </a:lnTo>
                  <a:lnTo>
                    <a:pt x="84" y="2056"/>
                  </a:lnTo>
                  <a:lnTo>
                    <a:pt x="114" y="1990"/>
                  </a:lnTo>
                  <a:lnTo>
                    <a:pt x="145" y="1925"/>
                  </a:lnTo>
                  <a:lnTo>
                    <a:pt x="177" y="1861"/>
                  </a:lnTo>
                  <a:lnTo>
                    <a:pt x="210" y="1798"/>
                  </a:lnTo>
                  <a:lnTo>
                    <a:pt x="245" y="1735"/>
                  </a:lnTo>
                  <a:lnTo>
                    <a:pt x="280" y="1673"/>
                  </a:lnTo>
                  <a:lnTo>
                    <a:pt x="318" y="1612"/>
                  </a:lnTo>
                  <a:lnTo>
                    <a:pt x="356" y="1552"/>
                  </a:lnTo>
                  <a:lnTo>
                    <a:pt x="395" y="1493"/>
                  </a:lnTo>
                  <a:lnTo>
                    <a:pt x="436" y="1435"/>
                  </a:lnTo>
                  <a:lnTo>
                    <a:pt x="478" y="1377"/>
                  </a:lnTo>
                  <a:lnTo>
                    <a:pt x="521" y="1321"/>
                  </a:lnTo>
                  <a:lnTo>
                    <a:pt x="565" y="1265"/>
                  </a:lnTo>
                  <a:lnTo>
                    <a:pt x="611" y="1211"/>
                  </a:lnTo>
                  <a:lnTo>
                    <a:pt x="657" y="1157"/>
                  </a:lnTo>
                  <a:lnTo>
                    <a:pt x="705" y="1104"/>
                  </a:lnTo>
                  <a:lnTo>
                    <a:pt x="753" y="1052"/>
                  </a:lnTo>
                  <a:lnTo>
                    <a:pt x="803" y="1002"/>
                  </a:lnTo>
                  <a:lnTo>
                    <a:pt x="854" y="952"/>
                  </a:lnTo>
                  <a:lnTo>
                    <a:pt x="906" y="903"/>
                  </a:lnTo>
                  <a:lnTo>
                    <a:pt x="958" y="856"/>
                  </a:lnTo>
                  <a:lnTo>
                    <a:pt x="1012" y="809"/>
                  </a:lnTo>
                  <a:lnTo>
                    <a:pt x="1067" y="764"/>
                  </a:lnTo>
                  <a:lnTo>
                    <a:pt x="1122" y="720"/>
                  </a:lnTo>
                  <a:lnTo>
                    <a:pt x="1179" y="677"/>
                  </a:lnTo>
                  <a:lnTo>
                    <a:pt x="1236" y="635"/>
                  </a:lnTo>
                  <a:lnTo>
                    <a:pt x="1295" y="594"/>
                  </a:lnTo>
                  <a:lnTo>
                    <a:pt x="1354" y="555"/>
                  </a:lnTo>
                  <a:lnTo>
                    <a:pt x="1414" y="516"/>
                  </a:lnTo>
                  <a:lnTo>
                    <a:pt x="1475" y="479"/>
                  </a:lnTo>
                  <a:lnTo>
                    <a:pt x="1537" y="443"/>
                  </a:lnTo>
                  <a:lnTo>
                    <a:pt x="1599" y="409"/>
                  </a:lnTo>
                  <a:lnTo>
                    <a:pt x="1662" y="375"/>
                  </a:lnTo>
                  <a:lnTo>
                    <a:pt x="1727" y="343"/>
                  </a:lnTo>
                  <a:lnTo>
                    <a:pt x="1791" y="312"/>
                  </a:lnTo>
                  <a:lnTo>
                    <a:pt x="1857" y="283"/>
                  </a:lnTo>
                  <a:lnTo>
                    <a:pt x="1923" y="255"/>
                  </a:lnTo>
                  <a:lnTo>
                    <a:pt x="1991" y="228"/>
                  </a:lnTo>
                  <a:lnTo>
                    <a:pt x="2058" y="203"/>
                  </a:lnTo>
                  <a:lnTo>
                    <a:pt x="2127" y="179"/>
                  </a:lnTo>
                  <a:lnTo>
                    <a:pt x="2196" y="156"/>
                  </a:lnTo>
                  <a:lnTo>
                    <a:pt x="2265" y="135"/>
                  </a:lnTo>
                  <a:lnTo>
                    <a:pt x="2336" y="116"/>
                  </a:lnTo>
                  <a:lnTo>
                    <a:pt x="2407" y="98"/>
                  </a:lnTo>
                  <a:lnTo>
                    <a:pt x="2478" y="81"/>
                  </a:lnTo>
                  <a:lnTo>
                    <a:pt x="2550" y="66"/>
                  </a:lnTo>
                  <a:lnTo>
                    <a:pt x="2623" y="52"/>
                  </a:lnTo>
                  <a:lnTo>
                    <a:pt x="2696" y="40"/>
                  </a:lnTo>
                  <a:lnTo>
                    <a:pt x="2770" y="30"/>
                  </a:lnTo>
                  <a:lnTo>
                    <a:pt x="2844" y="21"/>
                  </a:lnTo>
                  <a:lnTo>
                    <a:pt x="2918" y="13"/>
                  </a:lnTo>
                  <a:lnTo>
                    <a:pt x="2994" y="7"/>
                  </a:lnTo>
                  <a:lnTo>
                    <a:pt x="3069" y="3"/>
                  </a:lnTo>
                  <a:lnTo>
                    <a:pt x="3145" y="1"/>
                  </a:lnTo>
                  <a:lnTo>
                    <a:pt x="3221" y="0"/>
                  </a:lnTo>
                  <a:lnTo>
                    <a:pt x="3298" y="1"/>
                  </a:lnTo>
                  <a:lnTo>
                    <a:pt x="3374" y="3"/>
                  </a:lnTo>
                  <a:lnTo>
                    <a:pt x="3449" y="7"/>
                  </a:lnTo>
                  <a:lnTo>
                    <a:pt x="3524" y="13"/>
                  </a:lnTo>
                  <a:lnTo>
                    <a:pt x="3599" y="21"/>
                  </a:lnTo>
                  <a:lnTo>
                    <a:pt x="3673" y="30"/>
                  </a:lnTo>
                  <a:lnTo>
                    <a:pt x="3747" y="40"/>
                  </a:lnTo>
                  <a:lnTo>
                    <a:pt x="3820" y="52"/>
                  </a:lnTo>
                  <a:lnTo>
                    <a:pt x="3893" y="66"/>
                  </a:lnTo>
                  <a:lnTo>
                    <a:pt x="3965" y="81"/>
                  </a:lnTo>
                  <a:lnTo>
                    <a:pt x="4036" y="98"/>
                  </a:lnTo>
                  <a:lnTo>
                    <a:pt x="4107" y="116"/>
                  </a:lnTo>
                  <a:lnTo>
                    <a:pt x="4177" y="135"/>
                  </a:lnTo>
                  <a:lnTo>
                    <a:pt x="4247" y="156"/>
                  </a:lnTo>
                  <a:lnTo>
                    <a:pt x="4316" y="179"/>
                  </a:lnTo>
                  <a:lnTo>
                    <a:pt x="4385" y="203"/>
                  </a:lnTo>
                  <a:lnTo>
                    <a:pt x="4452" y="228"/>
                  </a:lnTo>
                  <a:lnTo>
                    <a:pt x="4519" y="255"/>
                  </a:lnTo>
                  <a:lnTo>
                    <a:pt x="4586" y="283"/>
                  </a:lnTo>
                  <a:lnTo>
                    <a:pt x="4651" y="312"/>
                  </a:lnTo>
                  <a:lnTo>
                    <a:pt x="4716" y="343"/>
                  </a:lnTo>
                  <a:lnTo>
                    <a:pt x="4780" y="375"/>
                  </a:lnTo>
                  <a:lnTo>
                    <a:pt x="4844" y="409"/>
                  </a:lnTo>
                  <a:lnTo>
                    <a:pt x="4906" y="443"/>
                  </a:lnTo>
                  <a:lnTo>
                    <a:pt x="4968" y="479"/>
                  </a:lnTo>
                  <a:lnTo>
                    <a:pt x="5029" y="516"/>
                  </a:lnTo>
                  <a:lnTo>
                    <a:pt x="5089" y="555"/>
                  </a:lnTo>
                  <a:lnTo>
                    <a:pt x="5148" y="594"/>
                  </a:lnTo>
                  <a:lnTo>
                    <a:pt x="5207" y="635"/>
                  </a:lnTo>
                  <a:lnTo>
                    <a:pt x="5264" y="677"/>
                  </a:lnTo>
                  <a:lnTo>
                    <a:pt x="5321" y="720"/>
                  </a:lnTo>
                  <a:lnTo>
                    <a:pt x="5376" y="764"/>
                  </a:lnTo>
                  <a:lnTo>
                    <a:pt x="5431" y="809"/>
                  </a:lnTo>
                  <a:lnTo>
                    <a:pt x="5485" y="856"/>
                  </a:lnTo>
                  <a:lnTo>
                    <a:pt x="5537" y="903"/>
                  </a:lnTo>
                  <a:lnTo>
                    <a:pt x="5589" y="952"/>
                  </a:lnTo>
                  <a:lnTo>
                    <a:pt x="5640" y="1002"/>
                  </a:lnTo>
                  <a:lnTo>
                    <a:pt x="5689" y="1052"/>
                  </a:lnTo>
                  <a:lnTo>
                    <a:pt x="5738" y="1104"/>
                  </a:lnTo>
                  <a:lnTo>
                    <a:pt x="5786" y="1157"/>
                  </a:lnTo>
                  <a:lnTo>
                    <a:pt x="5832" y="1211"/>
                  </a:lnTo>
                  <a:lnTo>
                    <a:pt x="5877" y="1265"/>
                  </a:lnTo>
                  <a:lnTo>
                    <a:pt x="5922" y="1321"/>
                  </a:lnTo>
                  <a:lnTo>
                    <a:pt x="5965" y="1377"/>
                  </a:lnTo>
                  <a:lnTo>
                    <a:pt x="6007" y="1435"/>
                  </a:lnTo>
                  <a:lnTo>
                    <a:pt x="6047" y="1493"/>
                  </a:lnTo>
                  <a:lnTo>
                    <a:pt x="6087" y="1552"/>
                  </a:lnTo>
                  <a:lnTo>
                    <a:pt x="6125" y="1612"/>
                  </a:lnTo>
                  <a:lnTo>
                    <a:pt x="6162" y="1673"/>
                  </a:lnTo>
                  <a:lnTo>
                    <a:pt x="6183" y="1709"/>
                  </a:lnTo>
                  <a:lnTo>
                    <a:pt x="3221" y="1709"/>
                  </a:lnTo>
                  <a:lnTo>
                    <a:pt x="3145" y="1710"/>
                  </a:lnTo>
                  <a:lnTo>
                    <a:pt x="3070" y="1715"/>
                  </a:lnTo>
                  <a:lnTo>
                    <a:pt x="2995" y="1724"/>
                  </a:lnTo>
                  <a:lnTo>
                    <a:pt x="2922" y="1735"/>
                  </a:lnTo>
                  <a:lnTo>
                    <a:pt x="2849" y="1749"/>
                  </a:lnTo>
                  <a:lnTo>
                    <a:pt x="2778" y="1767"/>
                  </a:lnTo>
                  <a:lnTo>
                    <a:pt x="2708" y="1787"/>
                  </a:lnTo>
                  <a:lnTo>
                    <a:pt x="2639" y="1810"/>
                  </a:lnTo>
                  <a:lnTo>
                    <a:pt x="2572" y="1836"/>
                  </a:lnTo>
                  <a:lnTo>
                    <a:pt x="2506" y="1865"/>
                  </a:lnTo>
                  <a:lnTo>
                    <a:pt x="2441" y="1896"/>
                  </a:lnTo>
                  <a:lnTo>
                    <a:pt x="2378" y="1930"/>
                  </a:lnTo>
                  <a:lnTo>
                    <a:pt x="2317" y="1967"/>
                  </a:lnTo>
                  <a:lnTo>
                    <a:pt x="2257" y="2006"/>
                  </a:lnTo>
                  <a:lnTo>
                    <a:pt x="2199" y="2047"/>
                  </a:lnTo>
                  <a:lnTo>
                    <a:pt x="2143" y="2091"/>
                  </a:lnTo>
                  <a:lnTo>
                    <a:pt x="2089" y="2137"/>
                  </a:lnTo>
                  <a:lnTo>
                    <a:pt x="2037" y="2185"/>
                  </a:lnTo>
                  <a:lnTo>
                    <a:pt x="1986" y="2235"/>
                  </a:lnTo>
                  <a:lnTo>
                    <a:pt x="1956" y="2268"/>
                  </a:lnTo>
                  <a:close/>
                  <a:moveTo>
                    <a:pt x="6442" y="2268"/>
                  </a:moveTo>
                  <a:lnTo>
                    <a:pt x="4485" y="2268"/>
                  </a:lnTo>
                  <a:lnTo>
                    <a:pt x="4454" y="2235"/>
                  </a:lnTo>
                  <a:lnTo>
                    <a:pt x="4404" y="2185"/>
                  </a:lnTo>
                  <a:lnTo>
                    <a:pt x="4352" y="2137"/>
                  </a:lnTo>
                  <a:lnTo>
                    <a:pt x="4298" y="2091"/>
                  </a:lnTo>
                  <a:lnTo>
                    <a:pt x="4242" y="2047"/>
                  </a:lnTo>
                  <a:lnTo>
                    <a:pt x="4184" y="2006"/>
                  </a:lnTo>
                  <a:lnTo>
                    <a:pt x="4124" y="1967"/>
                  </a:lnTo>
                  <a:lnTo>
                    <a:pt x="4063" y="1930"/>
                  </a:lnTo>
                  <a:lnTo>
                    <a:pt x="4000" y="1896"/>
                  </a:lnTo>
                  <a:lnTo>
                    <a:pt x="3936" y="1865"/>
                  </a:lnTo>
                  <a:lnTo>
                    <a:pt x="3870" y="1836"/>
                  </a:lnTo>
                  <a:lnTo>
                    <a:pt x="3802" y="1810"/>
                  </a:lnTo>
                  <a:lnTo>
                    <a:pt x="3734" y="1787"/>
                  </a:lnTo>
                  <a:lnTo>
                    <a:pt x="3664" y="1767"/>
                  </a:lnTo>
                  <a:lnTo>
                    <a:pt x="3593" y="1749"/>
                  </a:lnTo>
                  <a:lnTo>
                    <a:pt x="3520" y="1735"/>
                  </a:lnTo>
                  <a:lnTo>
                    <a:pt x="3447" y="1724"/>
                  </a:lnTo>
                  <a:lnTo>
                    <a:pt x="3373" y="1715"/>
                  </a:lnTo>
                  <a:lnTo>
                    <a:pt x="3297" y="1710"/>
                  </a:lnTo>
                  <a:lnTo>
                    <a:pt x="3221" y="1709"/>
                  </a:lnTo>
                  <a:lnTo>
                    <a:pt x="6183" y="1709"/>
                  </a:lnTo>
                  <a:lnTo>
                    <a:pt x="6198" y="1735"/>
                  </a:lnTo>
                  <a:lnTo>
                    <a:pt x="6233" y="1798"/>
                  </a:lnTo>
                  <a:lnTo>
                    <a:pt x="6266" y="1861"/>
                  </a:lnTo>
                  <a:lnTo>
                    <a:pt x="6298" y="1925"/>
                  </a:lnTo>
                  <a:lnTo>
                    <a:pt x="6329" y="1990"/>
                  </a:lnTo>
                  <a:lnTo>
                    <a:pt x="6358" y="2056"/>
                  </a:lnTo>
                  <a:lnTo>
                    <a:pt x="6386" y="2122"/>
                  </a:lnTo>
                  <a:lnTo>
                    <a:pt x="6413" y="2189"/>
                  </a:lnTo>
                  <a:lnTo>
                    <a:pt x="6439" y="2257"/>
                  </a:lnTo>
                  <a:lnTo>
                    <a:pt x="6442" y="2268"/>
                  </a:lnTo>
                  <a:close/>
                </a:path>
              </a:pathLst>
            </a:custGeom>
            <a:solidFill>
              <a:srgbClr val="16365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" name="AutoShape 83"/>
            <p:cNvSpPr>
              <a:spLocks/>
            </p:cNvSpPr>
            <p:nvPr/>
          </p:nvSpPr>
          <p:spPr bwMode="auto">
            <a:xfrm>
              <a:off x="5330" y="3676"/>
              <a:ext cx="6456" cy="2276"/>
            </a:xfrm>
            <a:custGeom>
              <a:avLst/>
              <a:gdLst/>
              <a:ahLst/>
              <a:cxnLst>
                <a:cxn ang="0">
                  <a:pos x="69" y="2093"/>
                </a:cxn>
                <a:cxn ang="0">
                  <a:pos x="386" y="1512"/>
                </a:cxn>
                <a:cxn ang="0">
                  <a:pos x="803" y="1003"/>
                </a:cxn>
                <a:cxn ang="0">
                  <a:pos x="1312" y="585"/>
                </a:cxn>
                <a:cxn ang="0">
                  <a:pos x="1893" y="269"/>
                </a:cxn>
                <a:cxn ang="0">
                  <a:pos x="2536" y="69"/>
                </a:cxn>
                <a:cxn ang="0">
                  <a:pos x="3227" y="0"/>
                </a:cxn>
                <a:cxn ang="0">
                  <a:pos x="3052" y="19"/>
                </a:cxn>
                <a:cxn ang="0">
                  <a:pos x="2375" y="122"/>
                </a:cxn>
                <a:cxn ang="0">
                  <a:pos x="1747" y="350"/>
                </a:cxn>
                <a:cxn ang="0">
                  <a:pos x="1185" y="693"/>
                </a:cxn>
                <a:cxn ang="0">
                  <a:pos x="700" y="1133"/>
                </a:cxn>
                <a:cxn ang="0">
                  <a:pos x="309" y="1658"/>
                </a:cxn>
                <a:cxn ang="0">
                  <a:pos x="21" y="2253"/>
                </a:cxn>
                <a:cxn ang="0">
                  <a:pos x="6434" y="2253"/>
                </a:cxn>
                <a:cxn ang="0">
                  <a:pos x="6146" y="1658"/>
                </a:cxn>
                <a:cxn ang="0">
                  <a:pos x="5755" y="1133"/>
                </a:cxn>
                <a:cxn ang="0">
                  <a:pos x="5270" y="691"/>
                </a:cxn>
                <a:cxn ang="0">
                  <a:pos x="4706" y="350"/>
                </a:cxn>
                <a:cxn ang="0">
                  <a:pos x="4079" y="122"/>
                </a:cxn>
                <a:cxn ang="0">
                  <a:pos x="3403" y="19"/>
                </a:cxn>
                <a:cxn ang="0">
                  <a:pos x="3751" y="38"/>
                </a:cxn>
                <a:cxn ang="0">
                  <a:pos x="4406" y="209"/>
                </a:cxn>
                <a:cxn ang="0">
                  <a:pos x="5006" y="497"/>
                </a:cxn>
                <a:cxn ang="0">
                  <a:pos x="5531" y="890"/>
                </a:cxn>
                <a:cxn ang="0">
                  <a:pos x="5973" y="1377"/>
                </a:cxn>
                <a:cxn ang="0">
                  <a:pos x="6316" y="1941"/>
                </a:cxn>
                <a:cxn ang="0">
                  <a:pos x="3271" y="1711"/>
                </a:cxn>
                <a:cxn ang="0">
                  <a:pos x="1974" y="2275"/>
                </a:cxn>
                <a:cxn ang="0">
                  <a:pos x="2073" y="2155"/>
                </a:cxn>
                <a:cxn ang="0">
                  <a:pos x="2337" y="1958"/>
                </a:cxn>
                <a:cxn ang="0">
                  <a:pos x="2558" y="1845"/>
                </a:cxn>
                <a:cxn ang="0">
                  <a:pos x="2839" y="1754"/>
                </a:cxn>
                <a:cxn ang="0">
                  <a:pos x="3139" y="1711"/>
                </a:cxn>
                <a:cxn ang="0">
                  <a:pos x="3446" y="1723"/>
                </a:cxn>
                <a:cxn ang="0">
                  <a:pos x="3095" y="1728"/>
                </a:cxn>
                <a:cxn ang="0">
                  <a:pos x="2762" y="1788"/>
                </a:cxn>
                <a:cxn ang="0">
                  <a:pos x="2603" y="1843"/>
                </a:cxn>
                <a:cxn ang="0">
                  <a:pos x="2344" y="1970"/>
                </a:cxn>
                <a:cxn ang="0">
                  <a:pos x="2083" y="2167"/>
                </a:cxn>
                <a:cxn ang="0">
                  <a:pos x="4481" y="2275"/>
                </a:cxn>
                <a:cxn ang="0">
                  <a:pos x="4180" y="2016"/>
                </a:cxn>
                <a:cxn ang="0">
                  <a:pos x="3890" y="1857"/>
                </a:cxn>
                <a:cxn ang="0">
                  <a:pos x="3571" y="1759"/>
                </a:cxn>
                <a:cxn ang="0">
                  <a:pos x="3316" y="1725"/>
                </a:cxn>
                <a:cxn ang="0">
                  <a:pos x="3573" y="1745"/>
                </a:cxn>
                <a:cxn ang="0">
                  <a:pos x="3777" y="1800"/>
                </a:cxn>
                <a:cxn ang="0">
                  <a:pos x="4046" y="1917"/>
                </a:cxn>
                <a:cxn ang="0">
                  <a:pos x="4319" y="2102"/>
                </a:cxn>
                <a:cxn ang="0">
                  <a:pos x="4501" y="2275"/>
                </a:cxn>
              </a:cxnLst>
              <a:rect l="0" t="0" r="r" b="b"/>
              <a:pathLst>
                <a:path w="6456" h="2276">
                  <a:moveTo>
                    <a:pt x="14" y="2275"/>
                  </a:moveTo>
                  <a:lnTo>
                    <a:pt x="0" y="2275"/>
                  </a:lnTo>
                  <a:lnTo>
                    <a:pt x="9" y="2249"/>
                  </a:lnTo>
                  <a:lnTo>
                    <a:pt x="69" y="2093"/>
                  </a:lnTo>
                  <a:lnTo>
                    <a:pt x="139" y="1941"/>
                  </a:lnTo>
                  <a:lnTo>
                    <a:pt x="213" y="1793"/>
                  </a:lnTo>
                  <a:lnTo>
                    <a:pt x="297" y="1649"/>
                  </a:lnTo>
                  <a:lnTo>
                    <a:pt x="386" y="1512"/>
                  </a:lnTo>
                  <a:lnTo>
                    <a:pt x="482" y="1377"/>
                  </a:lnTo>
                  <a:lnTo>
                    <a:pt x="583" y="1248"/>
                  </a:lnTo>
                  <a:lnTo>
                    <a:pt x="691" y="1123"/>
                  </a:lnTo>
                  <a:lnTo>
                    <a:pt x="803" y="1003"/>
                  </a:lnTo>
                  <a:lnTo>
                    <a:pt x="923" y="890"/>
                  </a:lnTo>
                  <a:lnTo>
                    <a:pt x="1048" y="782"/>
                  </a:lnTo>
                  <a:lnTo>
                    <a:pt x="1178" y="681"/>
                  </a:lnTo>
                  <a:lnTo>
                    <a:pt x="1312" y="585"/>
                  </a:lnTo>
                  <a:lnTo>
                    <a:pt x="1451" y="497"/>
                  </a:lnTo>
                  <a:lnTo>
                    <a:pt x="1593" y="413"/>
                  </a:lnTo>
                  <a:lnTo>
                    <a:pt x="1742" y="338"/>
                  </a:lnTo>
                  <a:lnTo>
                    <a:pt x="1893" y="269"/>
                  </a:lnTo>
                  <a:lnTo>
                    <a:pt x="2049" y="209"/>
                  </a:lnTo>
                  <a:lnTo>
                    <a:pt x="2207" y="153"/>
                  </a:lnTo>
                  <a:lnTo>
                    <a:pt x="2371" y="108"/>
                  </a:lnTo>
                  <a:lnTo>
                    <a:pt x="2536" y="69"/>
                  </a:lnTo>
                  <a:lnTo>
                    <a:pt x="2707" y="38"/>
                  </a:lnTo>
                  <a:lnTo>
                    <a:pt x="2877" y="17"/>
                  </a:lnTo>
                  <a:lnTo>
                    <a:pt x="3052" y="5"/>
                  </a:lnTo>
                  <a:lnTo>
                    <a:pt x="3227" y="0"/>
                  </a:lnTo>
                  <a:lnTo>
                    <a:pt x="3405" y="5"/>
                  </a:lnTo>
                  <a:lnTo>
                    <a:pt x="3543" y="14"/>
                  </a:lnTo>
                  <a:lnTo>
                    <a:pt x="3227" y="14"/>
                  </a:lnTo>
                  <a:lnTo>
                    <a:pt x="3052" y="19"/>
                  </a:lnTo>
                  <a:lnTo>
                    <a:pt x="2879" y="31"/>
                  </a:lnTo>
                  <a:lnTo>
                    <a:pt x="2707" y="53"/>
                  </a:lnTo>
                  <a:lnTo>
                    <a:pt x="2539" y="84"/>
                  </a:lnTo>
                  <a:lnTo>
                    <a:pt x="2375" y="122"/>
                  </a:lnTo>
                  <a:lnTo>
                    <a:pt x="2212" y="168"/>
                  </a:lnTo>
                  <a:lnTo>
                    <a:pt x="2054" y="221"/>
                  </a:lnTo>
                  <a:lnTo>
                    <a:pt x="1898" y="283"/>
                  </a:lnTo>
                  <a:lnTo>
                    <a:pt x="1747" y="350"/>
                  </a:lnTo>
                  <a:lnTo>
                    <a:pt x="1600" y="427"/>
                  </a:lnTo>
                  <a:lnTo>
                    <a:pt x="1459" y="509"/>
                  </a:lnTo>
                  <a:lnTo>
                    <a:pt x="1319" y="597"/>
                  </a:lnTo>
                  <a:lnTo>
                    <a:pt x="1185" y="693"/>
                  </a:lnTo>
                  <a:lnTo>
                    <a:pt x="1055" y="794"/>
                  </a:lnTo>
                  <a:lnTo>
                    <a:pt x="933" y="900"/>
                  </a:lnTo>
                  <a:lnTo>
                    <a:pt x="813" y="1015"/>
                  </a:lnTo>
                  <a:lnTo>
                    <a:pt x="700" y="1133"/>
                  </a:lnTo>
                  <a:lnTo>
                    <a:pt x="595" y="1257"/>
                  </a:lnTo>
                  <a:lnTo>
                    <a:pt x="491" y="1385"/>
                  </a:lnTo>
                  <a:lnTo>
                    <a:pt x="398" y="1519"/>
                  </a:lnTo>
                  <a:lnTo>
                    <a:pt x="309" y="1658"/>
                  </a:lnTo>
                  <a:lnTo>
                    <a:pt x="227" y="1800"/>
                  </a:lnTo>
                  <a:lnTo>
                    <a:pt x="151" y="1949"/>
                  </a:lnTo>
                  <a:lnTo>
                    <a:pt x="83" y="2100"/>
                  </a:lnTo>
                  <a:lnTo>
                    <a:pt x="21" y="2253"/>
                  </a:lnTo>
                  <a:lnTo>
                    <a:pt x="14" y="2275"/>
                  </a:lnTo>
                  <a:close/>
                  <a:moveTo>
                    <a:pt x="6455" y="2275"/>
                  </a:moveTo>
                  <a:lnTo>
                    <a:pt x="6441" y="2275"/>
                  </a:lnTo>
                  <a:lnTo>
                    <a:pt x="6434" y="2253"/>
                  </a:lnTo>
                  <a:lnTo>
                    <a:pt x="6371" y="2097"/>
                  </a:lnTo>
                  <a:lnTo>
                    <a:pt x="6304" y="1946"/>
                  </a:lnTo>
                  <a:lnTo>
                    <a:pt x="6227" y="1800"/>
                  </a:lnTo>
                  <a:lnTo>
                    <a:pt x="6146" y="1658"/>
                  </a:lnTo>
                  <a:lnTo>
                    <a:pt x="6057" y="1519"/>
                  </a:lnTo>
                  <a:lnTo>
                    <a:pt x="5961" y="1385"/>
                  </a:lnTo>
                  <a:lnTo>
                    <a:pt x="5860" y="1255"/>
                  </a:lnTo>
                  <a:lnTo>
                    <a:pt x="5755" y="1133"/>
                  </a:lnTo>
                  <a:lnTo>
                    <a:pt x="5639" y="1013"/>
                  </a:lnTo>
                  <a:lnTo>
                    <a:pt x="5522" y="900"/>
                  </a:lnTo>
                  <a:lnTo>
                    <a:pt x="5397" y="794"/>
                  </a:lnTo>
                  <a:lnTo>
                    <a:pt x="5270" y="691"/>
                  </a:lnTo>
                  <a:lnTo>
                    <a:pt x="5135" y="597"/>
                  </a:lnTo>
                  <a:lnTo>
                    <a:pt x="4996" y="509"/>
                  </a:lnTo>
                  <a:lnTo>
                    <a:pt x="4855" y="427"/>
                  </a:lnTo>
                  <a:lnTo>
                    <a:pt x="4706" y="350"/>
                  </a:lnTo>
                  <a:lnTo>
                    <a:pt x="4555" y="283"/>
                  </a:lnTo>
                  <a:lnTo>
                    <a:pt x="4401" y="221"/>
                  </a:lnTo>
                  <a:lnTo>
                    <a:pt x="4243" y="168"/>
                  </a:lnTo>
                  <a:lnTo>
                    <a:pt x="4079" y="122"/>
                  </a:lnTo>
                  <a:lnTo>
                    <a:pt x="3916" y="84"/>
                  </a:lnTo>
                  <a:lnTo>
                    <a:pt x="3746" y="53"/>
                  </a:lnTo>
                  <a:lnTo>
                    <a:pt x="3575" y="31"/>
                  </a:lnTo>
                  <a:lnTo>
                    <a:pt x="3403" y="19"/>
                  </a:lnTo>
                  <a:lnTo>
                    <a:pt x="3227" y="14"/>
                  </a:lnTo>
                  <a:lnTo>
                    <a:pt x="3543" y="14"/>
                  </a:lnTo>
                  <a:lnTo>
                    <a:pt x="3578" y="17"/>
                  </a:lnTo>
                  <a:lnTo>
                    <a:pt x="3751" y="38"/>
                  </a:lnTo>
                  <a:lnTo>
                    <a:pt x="3919" y="69"/>
                  </a:lnTo>
                  <a:lnTo>
                    <a:pt x="4084" y="108"/>
                  </a:lnTo>
                  <a:lnTo>
                    <a:pt x="4247" y="153"/>
                  </a:lnTo>
                  <a:lnTo>
                    <a:pt x="4406" y="209"/>
                  </a:lnTo>
                  <a:lnTo>
                    <a:pt x="4562" y="269"/>
                  </a:lnTo>
                  <a:lnTo>
                    <a:pt x="4713" y="338"/>
                  </a:lnTo>
                  <a:lnTo>
                    <a:pt x="4862" y="413"/>
                  </a:lnTo>
                  <a:lnTo>
                    <a:pt x="5006" y="497"/>
                  </a:lnTo>
                  <a:lnTo>
                    <a:pt x="5143" y="585"/>
                  </a:lnTo>
                  <a:lnTo>
                    <a:pt x="5277" y="681"/>
                  </a:lnTo>
                  <a:lnTo>
                    <a:pt x="5407" y="782"/>
                  </a:lnTo>
                  <a:lnTo>
                    <a:pt x="5531" y="890"/>
                  </a:lnTo>
                  <a:lnTo>
                    <a:pt x="5651" y="1003"/>
                  </a:lnTo>
                  <a:lnTo>
                    <a:pt x="5764" y="1123"/>
                  </a:lnTo>
                  <a:lnTo>
                    <a:pt x="5872" y="1248"/>
                  </a:lnTo>
                  <a:lnTo>
                    <a:pt x="5973" y="1377"/>
                  </a:lnTo>
                  <a:lnTo>
                    <a:pt x="6069" y="1512"/>
                  </a:lnTo>
                  <a:lnTo>
                    <a:pt x="6158" y="1651"/>
                  </a:lnTo>
                  <a:lnTo>
                    <a:pt x="6242" y="1793"/>
                  </a:lnTo>
                  <a:lnTo>
                    <a:pt x="6316" y="1941"/>
                  </a:lnTo>
                  <a:lnTo>
                    <a:pt x="6386" y="2093"/>
                  </a:lnTo>
                  <a:lnTo>
                    <a:pt x="6446" y="2249"/>
                  </a:lnTo>
                  <a:lnTo>
                    <a:pt x="6455" y="2275"/>
                  </a:lnTo>
                  <a:close/>
                  <a:moveTo>
                    <a:pt x="3271" y="1711"/>
                  </a:moveTo>
                  <a:lnTo>
                    <a:pt x="3182" y="1711"/>
                  </a:lnTo>
                  <a:lnTo>
                    <a:pt x="3227" y="1709"/>
                  </a:lnTo>
                  <a:lnTo>
                    <a:pt x="3271" y="1711"/>
                  </a:lnTo>
                  <a:close/>
                  <a:moveTo>
                    <a:pt x="1974" y="2275"/>
                  </a:moveTo>
                  <a:lnTo>
                    <a:pt x="1953" y="2275"/>
                  </a:lnTo>
                  <a:lnTo>
                    <a:pt x="1955" y="2273"/>
                  </a:lnTo>
                  <a:lnTo>
                    <a:pt x="2013" y="2213"/>
                  </a:lnTo>
                  <a:lnTo>
                    <a:pt x="2073" y="2155"/>
                  </a:lnTo>
                  <a:lnTo>
                    <a:pt x="2135" y="2102"/>
                  </a:lnTo>
                  <a:lnTo>
                    <a:pt x="2200" y="2052"/>
                  </a:lnTo>
                  <a:lnTo>
                    <a:pt x="2267" y="2004"/>
                  </a:lnTo>
                  <a:lnTo>
                    <a:pt x="2337" y="1958"/>
                  </a:lnTo>
                  <a:lnTo>
                    <a:pt x="2409" y="1917"/>
                  </a:lnTo>
                  <a:lnTo>
                    <a:pt x="2483" y="1879"/>
                  </a:lnTo>
                  <a:lnTo>
                    <a:pt x="2519" y="1862"/>
                  </a:lnTo>
                  <a:lnTo>
                    <a:pt x="2558" y="1845"/>
                  </a:lnTo>
                  <a:lnTo>
                    <a:pt x="2599" y="1829"/>
                  </a:lnTo>
                  <a:lnTo>
                    <a:pt x="2675" y="1800"/>
                  </a:lnTo>
                  <a:lnTo>
                    <a:pt x="2798" y="1764"/>
                  </a:lnTo>
                  <a:lnTo>
                    <a:pt x="2839" y="1754"/>
                  </a:lnTo>
                  <a:lnTo>
                    <a:pt x="2882" y="1745"/>
                  </a:lnTo>
                  <a:lnTo>
                    <a:pt x="3009" y="1723"/>
                  </a:lnTo>
                  <a:lnTo>
                    <a:pt x="3095" y="1713"/>
                  </a:lnTo>
                  <a:lnTo>
                    <a:pt x="3139" y="1711"/>
                  </a:lnTo>
                  <a:lnTo>
                    <a:pt x="3316" y="1711"/>
                  </a:lnTo>
                  <a:lnTo>
                    <a:pt x="3359" y="1716"/>
                  </a:lnTo>
                  <a:lnTo>
                    <a:pt x="3403" y="1718"/>
                  </a:lnTo>
                  <a:lnTo>
                    <a:pt x="3446" y="1723"/>
                  </a:lnTo>
                  <a:lnTo>
                    <a:pt x="3227" y="1723"/>
                  </a:lnTo>
                  <a:lnTo>
                    <a:pt x="3184" y="1725"/>
                  </a:lnTo>
                  <a:lnTo>
                    <a:pt x="3139" y="1725"/>
                  </a:lnTo>
                  <a:lnTo>
                    <a:pt x="3095" y="1728"/>
                  </a:lnTo>
                  <a:lnTo>
                    <a:pt x="3011" y="1737"/>
                  </a:lnTo>
                  <a:lnTo>
                    <a:pt x="2968" y="1745"/>
                  </a:lnTo>
                  <a:lnTo>
                    <a:pt x="2925" y="1749"/>
                  </a:lnTo>
                  <a:lnTo>
                    <a:pt x="2762" y="1788"/>
                  </a:lnTo>
                  <a:lnTo>
                    <a:pt x="2721" y="1800"/>
                  </a:lnTo>
                  <a:lnTo>
                    <a:pt x="2680" y="1814"/>
                  </a:lnTo>
                  <a:lnTo>
                    <a:pt x="2642" y="1826"/>
                  </a:lnTo>
                  <a:lnTo>
                    <a:pt x="2603" y="1843"/>
                  </a:lnTo>
                  <a:lnTo>
                    <a:pt x="2565" y="1857"/>
                  </a:lnTo>
                  <a:lnTo>
                    <a:pt x="2488" y="1891"/>
                  </a:lnTo>
                  <a:lnTo>
                    <a:pt x="2416" y="1929"/>
                  </a:lnTo>
                  <a:lnTo>
                    <a:pt x="2344" y="1970"/>
                  </a:lnTo>
                  <a:lnTo>
                    <a:pt x="2275" y="2016"/>
                  </a:lnTo>
                  <a:lnTo>
                    <a:pt x="2210" y="2061"/>
                  </a:lnTo>
                  <a:lnTo>
                    <a:pt x="2145" y="2112"/>
                  </a:lnTo>
                  <a:lnTo>
                    <a:pt x="2083" y="2167"/>
                  </a:lnTo>
                  <a:lnTo>
                    <a:pt x="2023" y="2222"/>
                  </a:lnTo>
                  <a:lnTo>
                    <a:pt x="1974" y="2275"/>
                  </a:lnTo>
                  <a:close/>
                  <a:moveTo>
                    <a:pt x="4501" y="2275"/>
                  </a:moveTo>
                  <a:lnTo>
                    <a:pt x="4481" y="2275"/>
                  </a:lnTo>
                  <a:lnTo>
                    <a:pt x="4432" y="2222"/>
                  </a:lnTo>
                  <a:lnTo>
                    <a:pt x="4372" y="2167"/>
                  </a:lnTo>
                  <a:lnTo>
                    <a:pt x="4247" y="2061"/>
                  </a:lnTo>
                  <a:lnTo>
                    <a:pt x="4180" y="2016"/>
                  </a:lnTo>
                  <a:lnTo>
                    <a:pt x="4111" y="1970"/>
                  </a:lnTo>
                  <a:lnTo>
                    <a:pt x="4039" y="1929"/>
                  </a:lnTo>
                  <a:lnTo>
                    <a:pt x="3967" y="1891"/>
                  </a:lnTo>
                  <a:lnTo>
                    <a:pt x="3890" y="1857"/>
                  </a:lnTo>
                  <a:lnTo>
                    <a:pt x="3775" y="1814"/>
                  </a:lnTo>
                  <a:lnTo>
                    <a:pt x="3734" y="1800"/>
                  </a:lnTo>
                  <a:lnTo>
                    <a:pt x="3693" y="1788"/>
                  </a:lnTo>
                  <a:lnTo>
                    <a:pt x="3571" y="1759"/>
                  </a:lnTo>
                  <a:lnTo>
                    <a:pt x="3443" y="1737"/>
                  </a:lnTo>
                  <a:lnTo>
                    <a:pt x="3403" y="1733"/>
                  </a:lnTo>
                  <a:lnTo>
                    <a:pt x="3359" y="1730"/>
                  </a:lnTo>
                  <a:lnTo>
                    <a:pt x="3316" y="1725"/>
                  </a:lnTo>
                  <a:lnTo>
                    <a:pt x="3271" y="1725"/>
                  </a:lnTo>
                  <a:lnTo>
                    <a:pt x="3227" y="1723"/>
                  </a:lnTo>
                  <a:lnTo>
                    <a:pt x="3446" y="1723"/>
                  </a:lnTo>
                  <a:lnTo>
                    <a:pt x="3573" y="1745"/>
                  </a:lnTo>
                  <a:lnTo>
                    <a:pt x="3616" y="1754"/>
                  </a:lnTo>
                  <a:lnTo>
                    <a:pt x="3657" y="1764"/>
                  </a:lnTo>
                  <a:lnTo>
                    <a:pt x="3739" y="1788"/>
                  </a:lnTo>
                  <a:lnTo>
                    <a:pt x="3777" y="1800"/>
                  </a:lnTo>
                  <a:lnTo>
                    <a:pt x="3818" y="1814"/>
                  </a:lnTo>
                  <a:lnTo>
                    <a:pt x="3856" y="1829"/>
                  </a:lnTo>
                  <a:lnTo>
                    <a:pt x="3971" y="1879"/>
                  </a:lnTo>
                  <a:lnTo>
                    <a:pt x="4046" y="1917"/>
                  </a:lnTo>
                  <a:lnTo>
                    <a:pt x="4118" y="1958"/>
                  </a:lnTo>
                  <a:lnTo>
                    <a:pt x="4187" y="2004"/>
                  </a:lnTo>
                  <a:lnTo>
                    <a:pt x="4255" y="2052"/>
                  </a:lnTo>
                  <a:lnTo>
                    <a:pt x="4319" y="2102"/>
                  </a:lnTo>
                  <a:lnTo>
                    <a:pt x="4382" y="2155"/>
                  </a:lnTo>
                  <a:lnTo>
                    <a:pt x="4442" y="2213"/>
                  </a:lnTo>
                  <a:lnTo>
                    <a:pt x="4499" y="2273"/>
                  </a:lnTo>
                  <a:lnTo>
                    <a:pt x="4501" y="2275"/>
                  </a:lnTo>
                  <a:close/>
                </a:path>
              </a:pathLst>
            </a:custGeom>
            <a:solidFill>
              <a:srgbClr val="001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7" name="Picture 9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251" y="5911"/>
              <a:ext cx="670" cy="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Freeform 91"/>
            <p:cNvSpPr>
              <a:spLocks/>
            </p:cNvSpPr>
            <p:nvPr/>
          </p:nvSpPr>
          <p:spPr bwMode="auto">
            <a:xfrm>
              <a:off x="5293" y="4207"/>
              <a:ext cx="2360" cy="1745"/>
            </a:xfrm>
            <a:custGeom>
              <a:avLst/>
              <a:gdLst/>
              <a:ahLst/>
              <a:cxnLst>
                <a:cxn ang="0">
                  <a:pos x="2360" y="1467"/>
                </a:cxn>
                <a:cxn ang="0">
                  <a:pos x="2355" y="1457"/>
                </a:cxn>
                <a:cxn ang="0">
                  <a:pos x="2352" y="1452"/>
                </a:cxn>
                <a:cxn ang="0">
                  <a:pos x="1397" y="31"/>
                </a:cxn>
                <a:cxn ang="0">
                  <a:pos x="1383" y="10"/>
                </a:cxn>
                <a:cxn ang="0">
                  <a:pos x="1380" y="5"/>
                </a:cxn>
                <a:cxn ang="0">
                  <a:pos x="1376" y="3"/>
                </a:cxn>
                <a:cxn ang="0">
                  <a:pos x="1371" y="3"/>
                </a:cxn>
                <a:cxn ang="0">
                  <a:pos x="1366" y="0"/>
                </a:cxn>
                <a:cxn ang="0">
                  <a:pos x="1265" y="67"/>
                </a:cxn>
                <a:cxn ang="0">
                  <a:pos x="1176" y="132"/>
                </a:cxn>
                <a:cxn ang="0">
                  <a:pos x="1090" y="197"/>
                </a:cxn>
                <a:cxn ang="0">
                  <a:pos x="1006" y="267"/>
                </a:cxn>
                <a:cxn ang="0">
                  <a:pos x="924" y="339"/>
                </a:cxn>
                <a:cxn ang="0">
                  <a:pos x="845" y="413"/>
                </a:cxn>
                <a:cxn ang="0">
                  <a:pos x="768" y="490"/>
                </a:cxn>
                <a:cxn ang="0">
                  <a:pos x="694" y="569"/>
                </a:cxn>
                <a:cxn ang="0">
                  <a:pos x="624" y="651"/>
                </a:cxn>
                <a:cxn ang="0">
                  <a:pos x="557" y="732"/>
                </a:cxn>
                <a:cxn ang="0">
                  <a:pos x="490" y="816"/>
                </a:cxn>
                <a:cxn ang="0">
                  <a:pos x="428" y="903"/>
                </a:cxn>
                <a:cxn ang="0">
                  <a:pos x="368" y="991"/>
                </a:cxn>
                <a:cxn ang="0">
                  <a:pos x="310" y="1083"/>
                </a:cxn>
                <a:cxn ang="0">
                  <a:pos x="257" y="1174"/>
                </a:cxn>
                <a:cxn ang="0">
                  <a:pos x="204" y="1267"/>
                </a:cxn>
                <a:cxn ang="0">
                  <a:pos x="156" y="1363"/>
                </a:cxn>
                <a:cxn ang="0">
                  <a:pos x="70" y="1555"/>
                </a:cxn>
                <a:cxn ang="0">
                  <a:pos x="32" y="1656"/>
                </a:cxn>
                <a:cxn ang="0">
                  <a:pos x="0" y="1745"/>
                </a:cxn>
                <a:cxn ang="0">
                  <a:pos x="42" y="1745"/>
                </a:cxn>
                <a:cxn ang="0">
                  <a:pos x="1983" y="1745"/>
                </a:cxn>
                <a:cxn ang="0">
                  <a:pos x="2037" y="1745"/>
                </a:cxn>
                <a:cxn ang="0">
                  <a:pos x="2064" y="1716"/>
                </a:cxn>
                <a:cxn ang="0">
                  <a:pos x="2100" y="1680"/>
                </a:cxn>
                <a:cxn ang="0">
                  <a:pos x="2177" y="1611"/>
                </a:cxn>
                <a:cxn ang="0">
                  <a:pos x="2261" y="1546"/>
                </a:cxn>
                <a:cxn ang="0">
                  <a:pos x="2350" y="1486"/>
                </a:cxn>
                <a:cxn ang="0">
                  <a:pos x="2355" y="1483"/>
                </a:cxn>
                <a:cxn ang="0">
                  <a:pos x="2356" y="1481"/>
                </a:cxn>
                <a:cxn ang="0">
                  <a:pos x="2357" y="1479"/>
                </a:cxn>
                <a:cxn ang="0">
                  <a:pos x="2357" y="1474"/>
                </a:cxn>
                <a:cxn ang="0">
                  <a:pos x="2360" y="1467"/>
                </a:cxn>
              </a:cxnLst>
              <a:rect l="0" t="0" r="r" b="b"/>
              <a:pathLst>
                <a:path w="2360" h="1745">
                  <a:moveTo>
                    <a:pt x="2360" y="1467"/>
                  </a:moveTo>
                  <a:lnTo>
                    <a:pt x="2355" y="1457"/>
                  </a:lnTo>
                  <a:lnTo>
                    <a:pt x="2352" y="1452"/>
                  </a:lnTo>
                  <a:lnTo>
                    <a:pt x="1397" y="31"/>
                  </a:lnTo>
                  <a:lnTo>
                    <a:pt x="1383" y="10"/>
                  </a:lnTo>
                  <a:lnTo>
                    <a:pt x="1380" y="5"/>
                  </a:lnTo>
                  <a:lnTo>
                    <a:pt x="1376" y="3"/>
                  </a:lnTo>
                  <a:lnTo>
                    <a:pt x="1371" y="3"/>
                  </a:lnTo>
                  <a:lnTo>
                    <a:pt x="1366" y="0"/>
                  </a:lnTo>
                  <a:lnTo>
                    <a:pt x="1265" y="67"/>
                  </a:lnTo>
                  <a:lnTo>
                    <a:pt x="1176" y="132"/>
                  </a:lnTo>
                  <a:lnTo>
                    <a:pt x="1090" y="197"/>
                  </a:lnTo>
                  <a:lnTo>
                    <a:pt x="1006" y="267"/>
                  </a:lnTo>
                  <a:lnTo>
                    <a:pt x="924" y="339"/>
                  </a:lnTo>
                  <a:lnTo>
                    <a:pt x="845" y="413"/>
                  </a:lnTo>
                  <a:lnTo>
                    <a:pt x="768" y="490"/>
                  </a:lnTo>
                  <a:lnTo>
                    <a:pt x="694" y="569"/>
                  </a:lnTo>
                  <a:lnTo>
                    <a:pt x="624" y="651"/>
                  </a:lnTo>
                  <a:lnTo>
                    <a:pt x="557" y="732"/>
                  </a:lnTo>
                  <a:lnTo>
                    <a:pt x="490" y="816"/>
                  </a:lnTo>
                  <a:lnTo>
                    <a:pt x="428" y="903"/>
                  </a:lnTo>
                  <a:lnTo>
                    <a:pt x="368" y="991"/>
                  </a:lnTo>
                  <a:lnTo>
                    <a:pt x="310" y="1083"/>
                  </a:lnTo>
                  <a:lnTo>
                    <a:pt x="257" y="1174"/>
                  </a:lnTo>
                  <a:lnTo>
                    <a:pt x="204" y="1267"/>
                  </a:lnTo>
                  <a:lnTo>
                    <a:pt x="156" y="1363"/>
                  </a:lnTo>
                  <a:lnTo>
                    <a:pt x="70" y="1555"/>
                  </a:lnTo>
                  <a:lnTo>
                    <a:pt x="32" y="1656"/>
                  </a:lnTo>
                  <a:lnTo>
                    <a:pt x="0" y="1745"/>
                  </a:lnTo>
                  <a:lnTo>
                    <a:pt x="42" y="1745"/>
                  </a:lnTo>
                  <a:lnTo>
                    <a:pt x="1983" y="1745"/>
                  </a:lnTo>
                  <a:lnTo>
                    <a:pt x="2037" y="1745"/>
                  </a:lnTo>
                  <a:lnTo>
                    <a:pt x="2064" y="1716"/>
                  </a:lnTo>
                  <a:lnTo>
                    <a:pt x="2100" y="1680"/>
                  </a:lnTo>
                  <a:lnTo>
                    <a:pt x="2177" y="1611"/>
                  </a:lnTo>
                  <a:lnTo>
                    <a:pt x="2261" y="1546"/>
                  </a:lnTo>
                  <a:lnTo>
                    <a:pt x="2350" y="1486"/>
                  </a:lnTo>
                  <a:lnTo>
                    <a:pt x="2355" y="1483"/>
                  </a:lnTo>
                  <a:lnTo>
                    <a:pt x="2356" y="1481"/>
                  </a:lnTo>
                  <a:lnTo>
                    <a:pt x="2357" y="1479"/>
                  </a:lnTo>
                  <a:lnTo>
                    <a:pt x="2357" y="1474"/>
                  </a:lnTo>
                  <a:lnTo>
                    <a:pt x="2360" y="1467"/>
                  </a:lnTo>
                </a:path>
              </a:pathLst>
            </a:custGeom>
            <a:solidFill>
              <a:srgbClr val="00793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AutoShape 92"/>
            <p:cNvSpPr>
              <a:spLocks/>
            </p:cNvSpPr>
            <p:nvPr/>
          </p:nvSpPr>
          <p:spPr bwMode="auto">
            <a:xfrm>
              <a:off x="6036" y="3230"/>
              <a:ext cx="1813" cy="2722"/>
            </a:xfrm>
            <a:custGeom>
              <a:avLst/>
              <a:gdLst/>
              <a:ahLst/>
              <a:cxnLst>
                <a:cxn ang="0">
                  <a:pos x="84" y="579"/>
                </a:cxn>
                <a:cxn ang="0">
                  <a:pos x="60" y="575"/>
                </a:cxn>
                <a:cxn ang="0">
                  <a:pos x="41" y="563"/>
                </a:cxn>
                <a:cxn ang="0">
                  <a:pos x="28" y="544"/>
                </a:cxn>
                <a:cxn ang="0">
                  <a:pos x="22" y="521"/>
                </a:cxn>
                <a:cxn ang="0">
                  <a:pos x="0" y="0"/>
                </a:cxn>
                <a:cxn ang="0">
                  <a:pos x="136" y="70"/>
                </a:cxn>
                <a:cxn ang="0">
                  <a:pos x="115" y="70"/>
                </a:cxn>
                <a:cxn ang="0">
                  <a:pos x="14" y="135"/>
                </a:cxn>
                <a:cxn ang="0">
                  <a:pos x="134" y="321"/>
                </a:cxn>
                <a:cxn ang="0">
                  <a:pos x="142" y="516"/>
                </a:cxn>
                <a:cxn ang="0">
                  <a:pos x="138" y="539"/>
                </a:cxn>
                <a:cxn ang="0">
                  <a:pos x="126" y="558"/>
                </a:cxn>
                <a:cxn ang="0">
                  <a:pos x="108" y="572"/>
                </a:cxn>
                <a:cxn ang="0">
                  <a:pos x="84" y="579"/>
                </a:cxn>
                <a:cxn ang="0">
                  <a:pos x="134" y="321"/>
                </a:cxn>
                <a:cxn ang="0">
                  <a:pos x="14" y="135"/>
                </a:cxn>
                <a:cxn ang="0">
                  <a:pos x="115" y="70"/>
                </a:cxn>
                <a:cxn ang="0">
                  <a:pos x="134" y="99"/>
                </a:cxn>
                <a:cxn ang="0">
                  <a:pos x="125" y="99"/>
                </a:cxn>
                <a:cxn ang="0">
                  <a:pos x="38" y="154"/>
                </a:cxn>
                <a:cxn ang="0">
                  <a:pos x="129" y="201"/>
                </a:cxn>
                <a:cxn ang="0">
                  <a:pos x="134" y="321"/>
                </a:cxn>
                <a:cxn ang="0">
                  <a:pos x="431" y="352"/>
                </a:cxn>
                <a:cxn ang="0">
                  <a:pos x="408" y="346"/>
                </a:cxn>
                <a:cxn ang="0">
                  <a:pos x="234" y="256"/>
                </a:cxn>
                <a:cxn ang="0">
                  <a:pos x="115" y="70"/>
                </a:cxn>
                <a:cxn ang="0">
                  <a:pos x="136" y="70"/>
                </a:cxn>
                <a:cxn ang="0">
                  <a:pos x="463" y="238"/>
                </a:cxn>
                <a:cxn ang="0">
                  <a:pos x="481" y="252"/>
                </a:cxn>
                <a:cxn ang="0">
                  <a:pos x="493" y="272"/>
                </a:cxn>
                <a:cxn ang="0">
                  <a:pos x="496" y="296"/>
                </a:cxn>
                <a:cxn ang="0">
                  <a:pos x="490" y="320"/>
                </a:cxn>
                <a:cxn ang="0">
                  <a:pos x="474" y="338"/>
                </a:cxn>
                <a:cxn ang="0">
                  <a:pos x="453" y="349"/>
                </a:cxn>
                <a:cxn ang="0">
                  <a:pos x="431" y="352"/>
                </a:cxn>
                <a:cxn ang="0">
                  <a:pos x="129" y="201"/>
                </a:cxn>
                <a:cxn ang="0">
                  <a:pos x="38" y="154"/>
                </a:cxn>
                <a:cxn ang="0">
                  <a:pos x="125" y="99"/>
                </a:cxn>
                <a:cxn ang="0">
                  <a:pos x="129" y="201"/>
                </a:cxn>
                <a:cxn ang="0">
                  <a:pos x="234" y="256"/>
                </a:cxn>
                <a:cxn ang="0">
                  <a:pos x="129" y="201"/>
                </a:cxn>
                <a:cxn ang="0">
                  <a:pos x="125" y="99"/>
                </a:cxn>
                <a:cxn ang="0">
                  <a:pos x="134" y="99"/>
                </a:cxn>
                <a:cxn ang="0">
                  <a:pos x="234" y="256"/>
                </a:cxn>
                <a:cxn ang="0">
                  <a:pos x="1813" y="2722"/>
                </a:cxn>
                <a:cxn ang="0">
                  <a:pos x="1670" y="2722"/>
                </a:cxn>
                <a:cxn ang="0">
                  <a:pos x="134" y="321"/>
                </a:cxn>
                <a:cxn ang="0">
                  <a:pos x="129" y="201"/>
                </a:cxn>
                <a:cxn ang="0">
                  <a:pos x="234" y="256"/>
                </a:cxn>
                <a:cxn ang="0">
                  <a:pos x="1813" y="2722"/>
                </a:cxn>
              </a:cxnLst>
              <a:rect l="0" t="0" r="r" b="b"/>
              <a:pathLst>
                <a:path w="1813" h="2722">
                  <a:moveTo>
                    <a:pt x="84" y="579"/>
                  </a:moveTo>
                  <a:lnTo>
                    <a:pt x="60" y="575"/>
                  </a:lnTo>
                  <a:lnTo>
                    <a:pt x="41" y="563"/>
                  </a:lnTo>
                  <a:lnTo>
                    <a:pt x="28" y="544"/>
                  </a:lnTo>
                  <a:lnTo>
                    <a:pt x="22" y="521"/>
                  </a:lnTo>
                  <a:lnTo>
                    <a:pt x="0" y="0"/>
                  </a:lnTo>
                  <a:lnTo>
                    <a:pt x="136" y="70"/>
                  </a:lnTo>
                  <a:lnTo>
                    <a:pt x="115" y="70"/>
                  </a:lnTo>
                  <a:lnTo>
                    <a:pt x="14" y="135"/>
                  </a:lnTo>
                  <a:lnTo>
                    <a:pt x="134" y="321"/>
                  </a:lnTo>
                  <a:lnTo>
                    <a:pt x="142" y="516"/>
                  </a:lnTo>
                  <a:lnTo>
                    <a:pt x="138" y="539"/>
                  </a:lnTo>
                  <a:lnTo>
                    <a:pt x="126" y="558"/>
                  </a:lnTo>
                  <a:lnTo>
                    <a:pt x="108" y="572"/>
                  </a:lnTo>
                  <a:lnTo>
                    <a:pt x="84" y="579"/>
                  </a:lnTo>
                  <a:close/>
                  <a:moveTo>
                    <a:pt x="134" y="321"/>
                  </a:moveTo>
                  <a:lnTo>
                    <a:pt x="14" y="135"/>
                  </a:lnTo>
                  <a:lnTo>
                    <a:pt x="115" y="70"/>
                  </a:lnTo>
                  <a:lnTo>
                    <a:pt x="134" y="99"/>
                  </a:lnTo>
                  <a:lnTo>
                    <a:pt x="125" y="99"/>
                  </a:lnTo>
                  <a:lnTo>
                    <a:pt x="38" y="154"/>
                  </a:lnTo>
                  <a:lnTo>
                    <a:pt x="129" y="201"/>
                  </a:lnTo>
                  <a:lnTo>
                    <a:pt x="134" y="321"/>
                  </a:lnTo>
                  <a:close/>
                  <a:moveTo>
                    <a:pt x="431" y="352"/>
                  </a:moveTo>
                  <a:lnTo>
                    <a:pt x="408" y="346"/>
                  </a:lnTo>
                  <a:lnTo>
                    <a:pt x="234" y="256"/>
                  </a:lnTo>
                  <a:lnTo>
                    <a:pt x="115" y="70"/>
                  </a:lnTo>
                  <a:lnTo>
                    <a:pt x="136" y="70"/>
                  </a:lnTo>
                  <a:lnTo>
                    <a:pt x="463" y="238"/>
                  </a:lnTo>
                  <a:lnTo>
                    <a:pt x="481" y="252"/>
                  </a:lnTo>
                  <a:lnTo>
                    <a:pt x="493" y="272"/>
                  </a:lnTo>
                  <a:lnTo>
                    <a:pt x="496" y="296"/>
                  </a:lnTo>
                  <a:lnTo>
                    <a:pt x="490" y="320"/>
                  </a:lnTo>
                  <a:lnTo>
                    <a:pt x="474" y="338"/>
                  </a:lnTo>
                  <a:lnTo>
                    <a:pt x="453" y="349"/>
                  </a:lnTo>
                  <a:lnTo>
                    <a:pt x="431" y="352"/>
                  </a:lnTo>
                  <a:close/>
                  <a:moveTo>
                    <a:pt x="129" y="201"/>
                  </a:moveTo>
                  <a:lnTo>
                    <a:pt x="38" y="154"/>
                  </a:lnTo>
                  <a:lnTo>
                    <a:pt x="125" y="99"/>
                  </a:lnTo>
                  <a:lnTo>
                    <a:pt x="129" y="201"/>
                  </a:lnTo>
                  <a:close/>
                  <a:moveTo>
                    <a:pt x="234" y="256"/>
                  </a:moveTo>
                  <a:lnTo>
                    <a:pt x="129" y="201"/>
                  </a:lnTo>
                  <a:lnTo>
                    <a:pt x="125" y="99"/>
                  </a:lnTo>
                  <a:lnTo>
                    <a:pt x="134" y="99"/>
                  </a:lnTo>
                  <a:lnTo>
                    <a:pt x="234" y="256"/>
                  </a:lnTo>
                  <a:close/>
                  <a:moveTo>
                    <a:pt x="1813" y="2722"/>
                  </a:moveTo>
                  <a:lnTo>
                    <a:pt x="1670" y="2722"/>
                  </a:lnTo>
                  <a:lnTo>
                    <a:pt x="134" y="321"/>
                  </a:lnTo>
                  <a:lnTo>
                    <a:pt x="129" y="201"/>
                  </a:lnTo>
                  <a:lnTo>
                    <a:pt x="234" y="256"/>
                  </a:lnTo>
                  <a:lnTo>
                    <a:pt x="1813" y="27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AutoShape 97"/>
            <p:cNvSpPr>
              <a:spLocks/>
            </p:cNvSpPr>
            <p:nvPr/>
          </p:nvSpPr>
          <p:spPr bwMode="auto">
            <a:xfrm>
              <a:off x="5138" y="5952"/>
              <a:ext cx="6840" cy="1152"/>
            </a:xfrm>
            <a:custGeom>
              <a:avLst/>
              <a:gdLst/>
              <a:ahLst/>
              <a:cxnLst>
                <a:cxn ang="0">
                  <a:pos x="5129" y="1152"/>
                </a:cxn>
                <a:cxn ang="0">
                  <a:pos x="5123" y="1000"/>
                </a:cxn>
                <a:cxn ang="0">
                  <a:pos x="5103" y="852"/>
                </a:cxn>
                <a:cxn ang="0">
                  <a:pos x="5071" y="709"/>
                </a:cxn>
                <a:cxn ang="0">
                  <a:pos x="5028" y="570"/>
                </a:cxn>
                <a:cxn ang="0">
                  <a:pos x="4973" y="436"/>
                </a:cxn>
                <a:cxn ang="0">
                  <a:pos x="4908" y="309"/>
                </a:cxn>
                <a:cxn ang="0">
                  <a:pos x="4832" y="188"/>
                </a:cxn>
                <a:cxn ang="0">
                  <a:pos x="4747" y="74"/>
                </a:cxn>
                <a:cxn ang="0">
                  <a:pos x="4684" y="0"/>
                </a:cxn>
                <a:cxn ang="0">
                  <a:pos x="6661" y="57"/>
                </a:cxn>
                <a:cxn ang="0">
                  <a:pos x="6705" y="196"/>
                </a:cxn>
                <a:cxn ang="0">
                  <a:pos x="6743" y="337"/>
                </a:cxn>
                <a:cxn ang="0">
                  <a:pos x="6775" y="481"/>
                </a:cxn>
                <a:cxn ang="0">
                  <a:pos x="6800" y="627"/>
                </a:cxn>
                <a:cxn ang="0">
                  <a:pos x="6820" y="774"/>
                </a:cxn>
                <a:cxn ang="0">
                  <a:pos x="6833" y="924"/>
                </a:cxn>
                <a:cxn ang="0">
                  <a:pos x="6840" y="1076"/>
                </a:cxn>
                <a:cxn ang="0">
                  <a:pos x="1709" y="1152"/>
                </a:cxn>
                <a:cxn ang="0">
                  <a:pos x="1" y="1076"/>
                </a:cxn>
                <a:cxn ang="0">
                  <a:pos x="8" y="924"/>
                </a:cxn>
                <a:cxn ang="0">
                  <a:pos x="21" y="774"/>
                </a:cxn>
                <a:cxn ang="0">
                  <a:pos x="41" y="627"/>
                </a:cxn>
                <a:cxn ang="0">
                  <a:pos x="66" y="481"/>
                </a:cxn>
                <a:cxn ang="0">
                  <a:pos x="98" y="337"/>
                </a:cxn>
                <a:cxn ang="0">
                  <a:pos x="136" y="196"/>
                </a:cxn>
                <a:cxn ang="0">
                  <a:pos x="179" y="57"/>
                </a:cxn>
                <a:cxn ang="0">
                  <a:pos x="2155" y="0"/>
                </a:cxn>
                <a:cxn ang="0">
                  <a:pos x="2091" y="74"/>
                </a:cxn>
                <a:cxn ang="0">
                  <a:pos x="2006" y="188"/>
                </a:cxn>
                <a:cxn ang="0">
                  <a:pos x="1931" y="309"/>
                </a:cxn>
                <a:cxn ang="0">
                  <a:pos x="1865" y="436"/>
                </a:cxn>
                <a:cxn ang="0">
                  <a:pos x="1811" y="570"/>
                </a:cxn>
                <a:cxn ang="0">
                  <a:pos x="1767" y="709"/>
                </a:cxn>
                <a:cxn ang="0">
                  <a:pos x="1735" y="852"/>
                </a:cxn>
                <a:cxn ang="0">
                  <a:pos x="1716" y="1000"/>
                </a:cxn>
                <a:cxn ang="0">
                  <a:pos x="1709" y="1152"/>
                </a:cxn>
              </a:cxnLst>
              <a:rect l="0" t="0" r="r" b="b"/>
              <a:pathLst>
                <a:path w="6840" h="1152">
                  <a:moveTo>
                    <a:pt x="6840" y="1152"/>
                  </a:moveTo>
                  <a:lnTo>
                    <a:pt x="5129" y="1152"/>
                  </a:lnTo>
                  <a:lnTo>
                    <a:pt x="5128" y="1076"/>
                  </a:lnTo>
                  <a:lnTo>
                    <a:pt x="5123" y="1000"/>
                  </a:lnTo>
                  <a:lnTo>
                    <a:pt x="5114" y="926"/>
                  </a:lnTo>
                  <a:lnTo>
                    <a:pt x="5103" y="852"/>
                  </a:lnTo>
                  <a:lnTo>
                    <a:pt x="5089" y="780"/>
                  </a:lnTo>
                  <a:lnTo>
                    <a:pt x="5071" y="709"/>
                  </a:lnTo>
                  <a:lnTo>
                    <a:pt x="5051" y="639"/>
                  </a:lnTo>
                  <a:lnTo>
                    <a:pt x="5028" y="570"/>
                  </a:lnTo>
                  <a:lnTo>
                    <a:pt x="5002" y="502"/>
                  </a:lnTo>
                  <a:lnTo>
                    <a:pt x="4973" y="436"/>
                  </a:lnTo>
                  <a:lnTo>
                    <a:pt x="4942" y="372"/>
                  </a:lnTo>
                  <a:lnTo>
                    <a:pt x="4908" y="309"/>
                  </a:lnTo>
                  <a:lnTo>
                    <a:pt x="4871" y="247"/>
                  </a:lnTo>
                  <a:lnTo>
                    <a:pt x="4832" y="188"/>
                  </a:lnTo>
                  <a:lnTo>
                    <a:pt x="4791" y="130"/>
                  </a:lnTo>
                  <a:lnTo>
                    <a:pt x="4747" y="74"/>
                  </a:lnTo>
                  <a:lnTo>
                    <a:pt x="4701" y="19"/>
                  </a:lnTo>
                  <a:lnTo>
                    <a:pt x="4684" y="0"/>
                  </a:lnTo>
                  <a:lnTo>
                    <a:pt x="6641" y="0"/>
                  </a:lnTo>
                  <a:lnTo>
                    <a:pt x="6661" y="57"/>
                  </a:lnTo>
                  <a:lnTo>
                    <a:pt x="6684" y="126"/>
                  </a:lnTo>
                  <a:lnTo>
                    <a:pt x="6705" y="196"/>
                  </a:lnTo>
                  <a:lnTo>
                    <a:pt x="6725" y="266"/>
                  </a:lnTo>
                  <a:lnTo>
                    <a:pt x="6743" y="337"/>
                  </a:lnTo>
                  <a:lnTo>
                    <a:pt x="6759" y="409"/>
                  </a:lnTo>
                  <a:lnTo>
                    <a:pt x="6775" y="481"/>
                  </a:lnTo>
                  <a:lnTo>
                    <a:pt x="6788" y="553"/>
                  </a:lnTo>
                  <a:lnTo>
                    <a:pt x="6800" y="627"/>
                  </a:lnTo>
                  <a:lnTo>
                    <a:pt x="6811" y="700"/>
                  </a:lnTo>
                  <a:lnTo>
                    <a:pt x="6820" y="774"/>
                  </a:lnTo>
                  <a:lnTo>
                    <a:pt x="6827" y="849"/>
                  </a:lnTo>
                  <a:lnTo>
                    <a:pt x="6833" y="924"/>
                  </a:lnTo>
                  <a:lnTo>
                    <a:pt x="6837" y="1000"/>
                  </a:lnTo>
                  <a:lnTo>
                    <a:pt x="6840" y="1076"/>
                  </a:lnTo>
                  <a:lnTo>
                    <a:pt x="6840" y="1152"/>
                  </a:lnTo>
                  <a:close/>
                  <a:moveTo>
                    <a:pt x="1709" y="1152"/>
                  </a:moveTo>
                  <a:lnTo>
                    <a:pt x="0" y="1152"/>
                  </a:lnTo>
                  <a:lnTo>
                    <a:pt x="1" y="1076"/>
                  </a:lnTo>
                  <a:lnTo>
                    <a:pt x="4" y="1000"/>
                  </a:lnTo>
                  <a:lnTo>
                    <a:pt x="8" y="924"/>
                  </a:lnTo>
                  <a:lnTo>
                    <a:pt x="14" y="849"/>
                  </a:lnTo>
                  <a:lnTo>
                    <a:pt x="21" y="774"/>
                  </a:lnTo>
                  <a:lnTo>
                    <a:pt x="30" y="700"/>
                  </a:lnTo>
                  <a:lnTo>
                    <a:pt x="41" y="627"/>
                  </a:lnTo>
                  <a:lnTo>
                    <a:pt x="53" y="553"/>
                  </a:lnTo>
                  <a:lnTo>
                    <a:pt x="66" y="481"/>
                  </a:lnTo>
                  <a:lnTo>
                    <a:pt x="81" y="409"/>
                  </a:lnTo>
                  <a:lnTo>
                    <a:pt x="98" y="337"/>
                  </a:lnTo>
                  <a:lnTo>
                    <a:pt x="116" y="266"/>
                  </a:lnTo>
                  <a:lnTo>
                    <a:pt x="136" y="196"/>
                  </a:lnTo>
                  <a:lnTo>
                    <a:pt x="157" y="126"/>
                  </a:lnTo>
                  <a:lnTo>
                    <a:pt x="179" y="57"/>
                  </a:lnTo>
                  <a:lnTo>
                    <a:pt x="199" y="0"/>
                  </a:lnTo>
                  <a:lnTo>
                    <a:pt x="2155" y="0"/>
                  </a:lnTo>
                  <a:lnTo>
                    <a:pt x="2137" y="19"/>
                  </a:lnTo>
                  <a:lnTo>
                    <a:pt x="2091" y="74"/>
                  </a:lnTo>
                  <a:lnTo>
                    <a:pt x="2048" y="130"/>
                  </a:lnTo>
                  <a:lnTo>
                    <a:pt x="2006" y="188"/>
                  </a:lnTo>
                  <a:lnTo>
                    <a:pt x="1967" y="247"/>
                  </a:lnTo>
                  <a:lnTo>
                    <a:pt x="1931" y="309"/>
                  </a:lnTo>
                  <a:lnTo>
                    <a:pt x="1897" y="372"/>
                  </a:lnTo>
                  <a:lnTo>
                    <a:pt x="1865" y="436"/>
                  </a:lnTo>
                  <a:lnTo>
                    <a:pt x="1837" y="502"/>
                  </a:lnTo>
                  <a:lnTo>
                    <a:pt x="1811" y="570"/>
                  </a:lnTo>
                  <a:lnTo>
                    <a:pt x="1787" y="639"/>
                  </a:lnTo>
                  <a:lnTo>
                    <a:pt x="1767" y="709"/>
                  </a:lnTo>
                  <a:lnTo>
                    <a:pt x="1750" y="780"/>
                  </a:lnTo>
                  <a:lnTo>
                    <a:pt x="1735" y="852"/>
                  </a:lnTo>
                  <a:lnTo>
                    <a:pt x="1724" y="926"/>
                  </a:lnTo>
                  <a:lnTo>
                    <a:pt x="1716" y="1000"/>
                  </a:lnTo>
                  <a:lnTo>
                    <a:pt x="1711" y="1076"/>
                  </a:lnTo>
                  <a:lnTo>
                    <a:pt x="1709" y="1152"/>
                  </a:lnTo>
                  <a:close/>
                </a:path>
              </a:pathLst>
            </a:custGeom>
            <a:solidFill>
              <a:srgbClr val="16365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AutoShape 98"/>
            <p:cNvSpPr>
              <a:spLocks/>
            </p:cNvSpPr>
            <p:nvPr/>
          </p:nvSpPr>
          <p:spPr bwMode="auto">
            <a:xfrm>
              <a:off x="5131" y="5952"/>
              <a:ext cx="6855" cy="1160"/>
            </a:xfrm>
            <a:custGeom>
              <a:avLst/>
              <a:gdLst/>
              <a:ahLst/>
              <a:cxnLst>
                <a:cxn ang="0">
                  <a:pos x="5131" y="1157"/>
                </a:cxn>
                <a:cxn ang="0">
                  <a:pos x="5127" y="1063"/>
                </a:cxn>
                <a:cxn ang="0">
                  <a:pos x="5103" y="850"/>
                </a:cxn>
                <a:cxn ang="0">
                  <a:pos x="5064" y="686"/>
                </a:cxn>
                <a:cxn ang="0">
                  <a:pos x="4997" y="490"/>
                </a:cxn>
                <a:cxn ang="0">
                  <a:pos x="4884" y="269"/>
                </a:cxn>
                <a:cxn ang="0">
                  <a:pos x="4740" y="70"/>
                </a:cxn>
                <a:cxn ang="0">
                  <a:pos x="4701" y="0"/>
                </a:cxn>
                <a:cxn ang="0">
                  <a:pos x="4851" y="192"/>
                </a:cxn>
                <a:cxn ang="0">
                  <a:pos x="4975" y="408"/>
                </a:cxn>
                <a:cxn ang="0">
                  <a:pos x="5026" y="523"/>
                </a:cxn>
                <a:cxn ang="0">
                  <a:pos x="5100" y="763"/>
                </a:cxn>
                <a:cxn ang="0">
                  <a:pos x="5131" y="934"/>
                </a:cxn>
                <a:cxn ang="0">
                  <a:pos x="5143" y="1145"/>
                </a:cxn>
                <a:cxn ang="0">
                  <a:pos x="5141" y="1147"/>
                </a:cxn>
                <a:cxn ang="0">
                  <a:pos x="6852" y="1157"/>
                </a:cxn>
                <a:cxn ang="0">
                  <a:pos x="6835" y="977"/>
                </a:cxn>
                <a:cxn ang="0">
                  <a:pos x="6771" y="463"/>
                </a:cxn>
                <a:cxn ang="0">
                  <a:pos x="6641" y="0"/>
                </a:cxn>
                <a:cxn ang="0">
                  <a:pos x="6747" y="295"/>
                </a:cxn>
                <a:cxn ang="0">
                  <a:pos x="6838" y="802"/>
                </a:cxn>
                <a:cxn ang="0">
                  <a:pos x="6847" y="1145"/>
                </a:cxn>
                <a:cxn ang="0">
                  <a:pos x="5136" y="1145"/>
                </a:cxn>
                <a:cxn ang="0">
                  <a:pos x="6840" y="1152"/>
                </a:cxn>
                <a:cxn ang="0">
                  <a:pos x="6840" y="1145"/>
                </a:cxn>
                <a:cxn ang="0">
                  <a:pos x="6840" y="1152"/>
                </a:cxn>
                <a:cxn ang="0">
                  <a:pos x="6855" y="1152"/>
                </a:cxn>
                <a:cxn ang="0">
                  <a:pos x="5143" y="1147"/>
                </a:cxn>
                <a:cxn ang="0">
                  <a:pos x="7" y="1159"/>
                </a:cxn>
                <a:cxn ang="0">
                  <a:pos x="5" y="974"/>
                </a:cxn>
                <a:cxn ang="0">
                  <a:pos x="70" y="461"/>
                </a:cxn>
                <a:cxn ang="0">
                  <a:pos x="200" y="0"/>
                </a:cxn>
                <a:cxn ang="0">
                  <a:pos x="123" y="300"/>
                </a:cxn>
                <a:cxn ang="0">
                  <a:pos x="31" y="804"/>
                </a:cxn>
                <a:cxn ang="0">
                  <a:pos x="7" y="1145"/>
                </a:cxn>
                <a:cxn ang="0">
                  <a:pos x="1723" y="1157"/>
                </a:cxn>
                <a:cxn ang="0">
                  <a:pos x="1711" y="1109"/>
                </a:cxn>
                <a:cxn ang="0">
                  <a:pos x="1719" y="977"/>
                </a:cxn>
                <a:cxn ang="0">
                  <a:pos x="1745" y="806"/>
                </a:cxn>
                <a:cxn ang="0">
                  <a:pos x="1788" y="641"/>
                </a:cxn>
                <a:cxn ang="0">
                  <a:pos x="1829" y="523"/>
                </a:cxn>
                <a:cxn ang="0">
                  <a:pos x="1959" y="262"/>
                </a:cxn>
                <a:cxn ang="0">
                  <a:pos x="2103" y="60"/>
                </a:cxn>
                <a:cxn ang="0">
                  <a:pos x="2167" y="7"/>
                </a:cxn>
                <a:cxn ang="0">
                  <a:pos x="1971" y="269"/>
                </a:cxn>
                <a:cxn ang="0">
                  <a:pos x="1858" y="490"/>
                </a:cxn>
                <a:cxn ang="0">
                  <a:pos x="1788" y="686"/>
                </a:cxn>
                <a:cxn ang="0">
                  <a:pos x="1738" y="936"/>
                </a:cxn>
                <a:cxn ang="0">
                  <a:pos x="1726" y="1063"/>
                </a:cxn>
                <a:cxn ang="0">
                  <a:pos x="1716" y="1145"/>
                </a:cxn>
                <a:cxn ang="0">
                  <a:pos x="7" y="1145"/>
                </a:cxn>
                <a:cxn ang="0">
                  <a:pos x="1709" y="1152"/>
                </a:cxn>
                <a:cxn ang="0">
                  <a:pos x="1709" y="1145"/>
                </a:cxn>
                <a:cxn ang="0">
                  <a:pos x="1709" y="1152"/>
                </a:cxn>
                <a:cxn ang="0">
                  <a:pos x="1723" y="1152"/>
                </a:cxn>
              </a:cxnLst>
              <a:rect l="0" t="0" r="r" b="b"/>
              <a:pathLst>
                <a:path w="6855" h="1160">
                  <a:moveTo>
                    <a:pt x="6847" y="1159"/>
                  </a:moveTo>
                  <a:lnTo>
                    <a:pt x="5136" y="1159"/>
                  </a:lnTo>
                  <a:lnTo>
                    <a:pt x="5131" y="1157"/>
                  </a:lnTo>
                  <a:lnTo>
                    <a:pt x="5129" y="1152"/>
                  </a:lnTo>
                  <a:lnTo>
                    <a:pt x="5129" y="1106"/>
                  </a:lnTo>
                  <a:lnTo>
                    <a:pt x="5127" y="1063"/>
                  </a:lnTo>
                  <a:lnTo>
                    <a:pt x="5122" y="977"/>
                  </a:lnTo>
                  <a:lnTo>
                    <a:pt x="5117" y="936"/>
                  </a:lnTo>
                  <a:lnTo>
                    <a:pt x="5103" y="850"/>
                  </a:lnTo>
                  <a:lnTo>
                    <a:pt x="5095" y="809"/>
                  </a:lnTo>
                  <a:lnTo>
                    <a:pt x="5076" y="727"/>
                  </a:lnTo>
                  <a:lnTo>
                    <a:pt x="5064" y="686"/>
                  </a:lnTo>
                  <a:lnTo>
                    <a:pt x="5055" y="646"/>
                  </a:lnTo>
                  <a:lnTo>
                    <a:pt x="5040" y="605"/>
                  </a:lnTo>
                  <a:lnTo>
                    <a:pt x="4997" y="490"/>
                  </a:lnTo>
                  <a:lnTo>
                    <a:pt x="4963" y="413"/>
                  </a:lnTo>
                  <a:lnTo>
                    <a:pt x="4925" y="341"/>
                  </a:lnTo>
                  <a:lnTo>
                    <a:pt x="4884" y="269"/>
                  </a:lnTo>
                  <a:lnTo>
                    <a:pt x="4839" y="199"/>
                  </a:lnTo>
                  <a:lnTo>
                    <a:pt x="4793" y="134"/>
                  </a:lnTo>
                  <a:lnTo>
                    <a:pt x="4740" y="70"/>
                  </a:lnTo>
                  <a:lnTo>
                    <a:pt x="4687" y="7"/>
                  </a:lnTo>
                  <a:lnTo>
                    <a:pt x="4681" y="0"/>
                  </a:lnTo>
                  <a:lnTo>
                    <a:pt x="4701" y="0"/>
                  </a:lnTo>
                  <a:lnTo>
                    <a:pt x="4752" y="60"/>
                  </a:lnTo>
                  <a:lnTo>
                    <a:pt x="4803" y="125"/>
                  </a:lnTo>
                  <a:lnTo>
                    <a:pt x="4851" y="192"/>
                  </a:lnTo>
                  <a:lnTo>
                    <a:pt x="4896" y="262"/>
                  </a:lnTo>
                  <a:lnTo>
                    <a:pt x="4937" y="334"/>
                  </a:lnTo>
                  <a:lnTo>
                    <a:pt x="4975" y="408"/>
                  </a:lnTo>
                  <a:lnTo>
                    <a:pt x="4992" y="444"/>
                  </a:lnTo>
                  <a:lnTo>
                    <a:pt x="5009" y="482"/>
                  </a:lnTo>
                  <a:lnTo>
                    <a:pt x="5026" y="523"/>
                  </a:lnTo>
                  <a:lnTo>
                    <a:pt x="5055" y="600"/>
                  </a:lnTo>
                  <a:lnTo>
                    <a:pt x="5091" y="722"/>
                  </a:lnTo>
                  <a:lnTo>
                    <a:pt x="5100" y="763"/>
                  </a:lnTo>
                  <a:lnTo>
                    <a:pt x="5110" y="806"/>
                  </a:lnTo>
                  <a:lnTo>
                    <a:pt x="5117" y="847"/>
                  </a:lnTo>
                  <a:lnTo>
                    <a:pt x="5131" y="934"/>
                  </a:lnTo>
                  <a:lnTo>
                    <a:pt x="5136" y="977"/>
                  </a:lnTo>
                  <a:lnTo>
                    <a:pt x="5143" y="1106"/>
                  </a:lnTo>
                  <a:lnTo>
                    <a:pt x="5143" y="1145"/>
                  </a:lnTo>
                  <a:lnTo>
                    <a:pt x="5136" y="1145"/>
                  </a:lnTo>
                  <a:lnTo>
                    <a:pt x="5143" y="1147"/>
                  </a:lnTo>
                  <a:lnTo>
                    <a:pt x="5141" y="1147"/>
                  </a:lnTo>
                  <a:lnTo>
                    <a:pt x="5143" y="1152"/>
                  </a:lnTo>
                  <a:lnTo>
                    <a:pt x="6855" y="1152"/>
                  </a:lnTo>
                  <a:lnTo>
                    <a:pt x="6852" y="1157"/>
                  </a:lnTo>
                  <a:lnTo>
                    <a:pt x="6847" y="1159"/>
                  </a:lnTo>
                  <a:close/>
                  <a:moveTo>
                    <a:pt x="6840" y="1152"/>
                  </a:moveTo>
                  <a:lnTo>
                    <a:pt x="6835" y="977"/>
                  </a:lnTo>
                  <a:lnTo>
                    <a:pt x="6823" y="804"/>
                  </a:lnTo>
                  <a:lnTo>
                    <a:pt x="6802" y="631"/>
                  </a:lnTo>
                  <a:lnTo>
                    <a:pt x="6771" y="463"/>
                  </a:lnTo>
                  <a:lnTo>
                    <a:pt x="6732" y="300"/>
                  </a:lnTo>
                  <a:lnTo>
                    <a:pt x="6687" y="137"/>
                  </a:lnTo>
                  <a:lnTo>
                    <a:pt x="6641" y="0"/>
                  </a:lnTo>
                  <a:lnTo>
                    <a:pt x="6655" y="0"/>
                  </a:lnTo>
                  <a:lnTo>
                    <a:pt x="6701" y="132"/>
                  </a:lnTo>
                  <a:lnTo>
                    <a:pt x="6747" y="295"/>
                  </a:lnTo>
                  <a:lnTo>
                    <a:pt x="6785" y="461"/>
                  </a:lnTo>
                  <a:lnTo>
                    <a:pt x="6816" y="631"/>
                  </a:lnTo>
                  <a:lnTo>
                    <a:pt x="6838" y="802"/>
                  </a:lnTo>
                  <a:lnTo>
                    <a:pt x="6850" y="977"/>
                  </a:lnTo>
                  <a:lnTo>
                    <a:pt x="6854" y="1145"/>
                  </a:lnTo>
                  <a:lnTo>
                    <a:pt x="6847" y="1145"/>
                  </a:lnTo>
                  <a:lnTo>
                    <a:pt x="6840" y="1152"/>
                  </a:lnTo>
                  <a:close/>
                  <a:moveTo>
                    <a:pt x="5143" y="1147"/>
                  </a:moveTo>
                  <a:lnTo>
                    <a:pt x="5136" y="1145"/>
                  </a:lnTo>
                  <a:lnTo>
                    <a:pt x="5143" y="1145"/>
                  </a:lnTo>
                  <a:lnTo>
                    <a:pt x="5143" y="1147"/>
                  </a:lnTo>
                  <a:close/>
                  <a:moveTo>
                    <a:pt x="6840" y="1152"/>
                  </a:moveTo>
                  <a:lnTo>
                    <a:pt x="5143" y="1152"/>
                  </a:lnTo>
                  <a:lnTo>
                    <a:pt x="5143" y="1145"/>
                  </a:lnTo>
                  <a:lnTo>
                    <a:pt x="6840" y="1145"/>
                  </a:lnTo>
                  <a:lnTo>
                    <a:pt x="6840" y="1152"/>
                  </a:lnTo>
                  <a:close/>
                  <a:moveTo>
                    <a:pt x="6855" y="1152"/>
                  </a:moveTo>
                  <a:lnTo>
                    <a:pt x="6840" y="1152"/>
                  </a:lnTo>
                  <a:lnTo>
                    <a:pt x="6847" y="1145"/>
                  </a:lnTo>
                  <a:lnTo>
                    <a:pt x="6854" y="1145"/>
                  </a:lnTo>
                  <a:lnTo>
                    <a:pt x="6855" y="1152"/>
                  </a:lnTo>
                  <a:close/>
                  <a:moveTo>
                    <a:pt x="5143" y="1152"/>
                  </a:moveTo>
                  <a:lnTo>
                    <a:pt x="5141" y="1147"/>
                  </a:lnTo>
                  <a:lnTo>
                    <a:pt x="5143" y="1147"/>
                  </a:lnTo>
                  <a:lnTo>
                    <a:pt x="5143" y="1152"/>
                  </a:lnTo>
                  <a:close/>
                  <a:moveTo>
                    <a:pt x="1716" y="1159"/>
                  </a:moveTo>
                  <a:lnTo>
                    <a:pt x="7" y="1159"/>
                  </a:lnTo>
                  <a:lnTo>
                    <a:pt x="3" y="1157"/>
                  </a:lnTo>
                  <a:lnTo>
                    <a:pt x="0" y="1152"/>
                  </a:lnTo>
                  <a:lnTo>
                    <a:pt x="5" y="974"/>
                  </a:lnTo>
                  <a:lnTo>
                    <a:pt x="17" y="802"/>
                  </a:lnTo>
                  <a:lnTo>
                    <a:pt x="39" y="629"/>
                  </a:lnTo>
                  <a:lnTo>
                    <a:pt x="70" y="461"/>
                  </a:lnTo>
                  <a:lnTo>
                    <a:pt x="108" y="295"/>
                  </a:lnTo>
                  <a:lnTo>
                    <a:pt x="154" y="132"/>
                  </a:lnTo>
                  <a:lnTo>
                    <a:pt x="200" y="0"/>
                  </a:lnTo>
                  <a:lnTo>
                    <a:pt x="214" y="0"/>
                  </a:lnTo>
                  <a:lnTo>
                    <a:pt x="168" y="137"/>
                  </a:lnTo>
                  <a:lnTo>
                    <a:pt x="123" y="300"/>
                  </a:lnTo>
                  <a:lnTo>
                    <a:pt x="84" y="463"/>
                  </a:lnTo>
                  <a:lnTo>
                    <a:pt x="53" y="634"/>
                  </a:lnTo>
                  <a:lnTo>
                    <a:pt x="31" y="804"/>
                  </a:lnTo>
                  <a:lnTo>
                    <a:pt x="19" y="977"/>
                  </a:lnTo>
                  <a:lnTo>
                    <a:pt x="15" y="1145"/>
                  </a:lnTo>
                  <a:lnTo>
                    <a:pt x="7" y="1145"/>
                  </a:lnTo>
                  <a:lnTo>
                    <a:pt x="15" y="1152"/>
                  </a:lnTo>
                  <a:lnTo>
                    <a:pt x="1723" y="1152"/>
                  </a:lnTo>
                  <a:lnTo>
                    <a:pt x="1723" y="1157"/>
                  </a:lnTo>
                  <a:lnTo>
                    <a:pt x="1716" y="1159"/>
                  </a:lnTo>
                  <a:close/>
                  <a:moveTo>
                    <a:pt x="1709" y="1152"/>
                  </a:moveTo>
                  <a:lnTo>
                    <a:pt x="1711" y="1109"/>
                  </a:lnTo>
                  <a:lnTo>
                    <a:pt x="1711" y="1063"/>
                  </a:lnTo>
                  <a:lnTo>
                    <a:pt x="1716" y="1020"/>
                  </a:lnTo>
                  <a:lnTo>
                    <a:pt x="1719" y="977"/>
                  </a:lnTo>
                  <a:lnTo>
                    <a:pt x="1723" y="934"/>
                  </a:lnTo>
                  <a:lnTo>
                    <a:pt x="1738" y="847"/>
                  </a:lnTo>
                  <a:lnTo>
                    <a:pt x="1745" y="806"/>
                  </a:lnTo>
                  <a:lnTo>
                    <a:pt x="1755" y="763"/>
                  </a:lnTo>
                  <a:lnTo>
                    <a:pt x="1764" y="722"/>
                  </a:lnTo>
                  <a:lnTo>
                    <a:pt x="1788" y="641"/>
                  </a:lnTo>
                  <a:lnTo>
                    <a:pt x="1800" y="602"/>
                  </a:lnTo>
                  <a:lnTo>
                    <a:pt x="1815" y="562"/>
                  </a:lnTo>
                  <a:lnTo>
                    <a:pt x="1829" y="523"/>
                  </a:lnTo>
                  <a:lnTo>
                    <a:pt x="1879" y="408"/>
                  </a:lnTo>
                  <a:lnTo>
                    <a:pt x="1918" y="334"/>
                  </a:lnTo>
                  <a:lnTo>
                    <a:pt x="1959" y="262"/>
                  </a:lnTo>
                  <a:lnTo>
                    <a:pt x="2004" y="192"/>
                  </a:lnTo>
                  <a:lnTo>
                    <a:pt x="2052" y="125"/>
                  </a:lnTo>
                  <a:lnTo>
                    <a:pt x="2103" y="60"/>
                  </a:lnTo>
                  <a:lnTo>
                    <a:pt x="2153" y="0"/>
                  </a:lnTo>
                  <a:lnTo>
                    <a:pt x="2174" y="0"/>
                  </a:lnTo>
                  <a:lnTo>
                    <a:pt x="2167" y="7"/>
                  </a:lnTo>
                  <a:lnTo>
                    <a:pt x="2062" y="132"/>
                  </a:lnTo>
                  <a:lnTo>
                    <a:pt x="2016" y="199"/>
                  </a:lnTo>
                  <a:lnTo>
                    <a:pt x="1971" y="269"/>
                  </a:lnTo>
                  <a:lnTo>
                    <a:pt x="1930" y="341"/>
                  </a:lnTo>
                  <a:lnTo>
                    <a:pt x="1891" y="413"/>
                  </a:lnTo>
                  <a:lnTo>
                    <a:pt x="1858" y="490"/>
                  </a:lnTo>
                  <a:lnTo>
                    <a:pt x="1815" y="605"/>
                  </a:lnTo>
                  <a:lnTo>
                    <a:pt x="1800" y="646"/>
                  </a:lnTo>
                  <a:lnTo>
                    <a:pt x="1788" y="686"/>
                  </a:lnTo>
                  <a:lnTo>
                    <a:pt x="1759" y="809"/>
                  </a:lnTo>
                  <a:lnTo>
                    <a:pt x="1752" y="850"/>
                  </a:lnTo>
                  <a:lnTo>
                    <a:pt x="1738" y="936"/>
                  </a:lnTo>
                  <a:lnTo>
                    <a:pt x="1733" y="977"/>
                  </a:lnTo>
                  <a:lnTo>
                    <a:pt x="1731" y="1020"/>
                  </a:lnTo>
                  <a:lnTo>
                    <a:pt x="1726" y="1063"/>
                  </a:lnTo>
                  <a:lnTo>
                    <a:pt x="1726" y="1109"/>
                  </a:lnTo>
                  <a:lnTo>
                    <a:pt x="1724" y="1145"/>
                  </a:lnTo>
                  <a:lnTo>
                    <a:pt x="1716" y="1145"/>
                  </a:lnTo>
                  <a:lnTo>
                    <a:pt x="1709" y="1152"/>
                  </a:lnTo>
                  <a:close/>
                  <a:moveTo>
                    <a:pt x="15" y="1152"/>
                  </a:moveTo>
                  <a:lnTo>
                    <a:pt x="7" y="1145"/>
                  </a:lnTo>
                  <a:lnTo>
                    <a:pt x="15" y="1145"/>
                  </a:lnTo>
                  <a:lnTo>
                    <a:pt x="15" y="1152"/>
                  </a:lnTo>
                  <a:close/>
                  <a:moveTo>
                    <a:pt x="1709" y="1152"/>
                  </a:moveTo>
                  <a:lnTo>
                    <a:pt x="15" y="1152"/>
                  </a:lnTo>
                  <a:lnTo>
                    <a:pt x="15" y="1145"/>
                  </a:lnTo>
                  <a:lnTo>
                    <a:pt x="1709" y="1145"/>
                  </a:lnTo>
                  <a:lnTo>
                    <a:pt x="1709" y="1152"/>
                  </a:lnTo>
                  <a:close/>
                  <a:moveTo>
                    <a:pt x="1723" y="1152"/>
                  </a:moveTo>
                  <a:lnTo>
                    <a:pt x="1709" y="1152"/>
                  </a:lnTo>
                  <a:lnTo>
                    <a:pt x="1716" y="1145"/>
                  </a:lnTo>
                  <a:lnTo>
                    <a:pt x="1724" y="1145"/>
                  </a:lnTo>
                  <a:lnTo>
                    <a:pt x="1723" y="1152"/>
                  </a:lnTo>
                  <a:close/>
                </a:path>
              </a:pathLst>
            </a:custGeom>
            <a:solidFill>
              <a:srgbClr val="001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2" name="Picture 9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251" y="5952"/>
              <a:ext cx="670" cy="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0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228" y="5954"/>
              <a:ext cx="2715" cy="2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Freeform 101"/>
            <p:cNvSpPr>
              <a:spLocks/>
            </p:cNvSpPr>
            <p:nvPr/>
          </p:nvSpPr>
          <p:spPr bwMode="auto">
            <a:xfrm>
              <a:off x="5109" y="5952"/>
              <a:ext cx="2222" cy="1198"/>
            </a:xfrm>
            <a:custGeom>
              <a:avLst/>
              <a:gdLst/>
              <a:ahLst/>
              <a:cxnLst>
                <a:cxn ang="0">
                  <a:pos x="2221" y="0"/>
                </a:cxn>
                <a:cxn ang="0">
                  <a:pos x="2193" y="0"/>
                </a:cxn>
                <a:cxn ang="0">
                  <a:pos x="204" y="0"/>
                </a:cxn>
                <a:cxn ang="0">
                  <a:pos x="184" y="0"/>
                </a:cxn>
                <a:cxn ang="0">
                  <a:pos x="180" y="12"/>
                </a:cxn>
                <a:cxn ang="0">
                  <a:pos x="146" y="113"/>
                </a:cxn>
                <a:cxn ang="0">
                  <a:pos x="117" y="216"/>
                </a:cxn>
                <a:cxn ang="0">
                  <a:pos x="91" y="319"/>
                </a:cxn>
                <a:cxn ang="0">
                  <a:pos x="67" y="425"/>
                </a:cxn>
                <a:cxn ang="0">
                  <a:pos x="48" y="530"/>
                </a:cxn>
                <a:cxn ang="0">
                  <a:pos x="31" y="636"/>
                </a:cxn>
                <a:cxn ang="0">
                  <a:pos x="19" y="742"/>
                </a:cxn>
                <a:cxn ang="0">
                  <a:pos x="9" y="850"/>
                </a:cxn>
                <a:cxn ang="0">
                  <a:pos x="2" y="960"/>
                </a:cxn>
                <a:cxn ang="0">
                  <a:pos x="0" y="1068"/>
                </a:cxn>
                <a:cxn ang="0">
                  <a:pos x="0" y="1183"/>
                </a:cxn>
                <a:cxn ang="0">
                  <a:pos x="2" y="1188"/>
                </a:cxn>
                <a:cxn ang="0">
                  <a:pos x="7" y="1190"/>
                </a:cxn>
                <a:cxn ang="0">
                  <a:pos x="9" y="1195"/>
                </a:cxn>
                <a:cxn ang="0">
                  <a:pos x="16" y="1198"/>
                </a:cxn>
                <a:cxn ang="0">
                  <a:pos x="21" y="1198"/>
                </a:cxn>
                <a:cxn ang="0">
                  <a:pos x="892" y="1176"/>
                </a:cxn>
                <a:cxn ang="0">
                  <a:pos x="1764" y="1154"/>
                </a:cxn>
                <a:cxn ang="0">
                  <a:pos x="1776" y="1154"/>
                </a:cxn>
                <a:cxn ang="0">
                  <a:pos x="1783" y="1147"/>
                </a:cxn>
                <a:cxn ang="0">
                  <a:pos x="1783" y="1135"/>
                </a:cxn>
                <a:cxn ang="0">
                  <a:pos x="1783" y="1116"/>
                </a:cxn>
                <a:cxn ang="0">
                  <a:pos x="1764" y="1116"/>
                </a:cxn>
                <a:cxn ang="0">
                  <a:pos x="1764" y="1116"/>
                </a:cxn>
                <a:cxn ang="0">
                  <a:pos x="1783" y="1116"/>
                </a:cxn>
                <a:cxn ang="0">
                  <a:pos x="1783" y="1030"/>
                </a:cxn>
                <a:cxn ang="0">
                  <a:pos x="1788" y="979"/>
                </a:cxn>
                <a:cxn ang="0">
                  <a:pos x="1792" y="926"/>
                </a:cxn>
                <a:cxn ang="0">
                  <a:pos x="1797" y="876"/>
                </a:cxn>
                <a:cxn ang="0">
                  <a:pos x="1826" y="725"/>
                </a:cxn>
                <a:cxn ang="0">
                  <a:pos x="1840" y="674"/>
                </a:cxn>
                <a:cxn ang="0">
                  <a:pos x="1855" y="626"/>
                </a:cxn>
                <a:cxn ang="0">
                  <a:pos x="1869" y="576"/>
                </a:cxn>
                <a:cxn ang="0">
                  <a:pos x="1888" y="528"/>
                </a:cxn>
                <a:cxn ang="0">
                  <a:pos x="1908" y="482"/>
                </a:cxn>
                <a:cxn ang="0">
                  <a:pos x="1927" y="434"/>
                </a:cxn>
                <a:cxn ang="0">
                  <a:pos x="1972" y="343"/>
                </a:cxn>
                <a:cxn ang="0">
                  <a:pos x="2052" y="211"/>
                </a:cxn>
                <a:cxn ang="0">
                  <a:pos x="2112" y="127"/>
                </a:cxn>
                <a:cxn ang="0">
                  <a:pos x="2176" y="48"/>
                </a:cxn>
                <a:cxn ang="0">
                  <a:pos x="2221" y="0"/>
                </a:cxn>
              </a:cxnLst>
              <a:rect l="0" t="0" r="r" b="b"/>
              <a:pathLst>
                <a:path w="2222" h="1198">
                  <a:moveTo>
                    <a:pt x="2221" y="0"/>
                  </a:moveTo>
                  <a:lnTo>
                    <a:pt x="2193" y="0"/>
                  </a:lnTo>
                  <a:lnTo>
                    <a:pt x="204" y="0"/>
                  </a:lnTo>
                  <a:lnTo>
                    <a:pt x="184" y="0"/>
                  </a:lnTo>
                  <a:lnTo>
                    <a:pt x="180" y="12"/>
                  </a:lnTo>
                  <a:lnTo>
                    <a:pt x="146" y="113"/>
                  </a:lnTo>
                  <a:lnTo>
                    <a:pt x="117" y="216"/>
                  </a:lnTo>
                  <a:lnTo>
                    <a:pt x="91" y="319"/>
                  </a:lnTo>
                  <a:lnTo>
                    <a:pt x="67" y="425"/>
                  </a:lnTo>
                  <a:lnTo>
                    <a:pt x="48" y="530"/>
                  </a:lnTo>
                  <a:lnTo>
                    <a:pt x="31" y="636"/>
                  </a:lnTo>
                  <a:lnTo>
                    <a:pt x="19" y="742"/>
                  </a:lnTo>
                  <a:lnTo>
                    <a:pt x="9" y="850"/>
                  </a:lnTo>
                  <a:lnTo>
                    <a:pt x="2" y="960"/>
                  </a:lnTo>
                  <a:lnTo>
                    <a:pt x="0" y="1068"/>
                  </a:lnTo>
                  <a:lnTo>
                    <a:pt x="0" y="1183"/>
                  </a:lnTo>
                  <a:lnTo>
                    <a:pt x="2" y="1188"/>
                  </a:lnTo>
                  <a:lnTo>
                    <a:pt x="7" y="1190"/>
                  </a:lnTo>
                  <a:lnTo>
                    <a:pt x="9" y="1195"/>
                  </a:lnTo>
                  <a:lnTo>
                    <a:pt x="16" y="1198"/>
                  </a:lnTo>
                  <a:lnTo>
                    <a:pt x="21" y="1198"/>
                  </a:lnTo>
                  <a:lnTo>
                    <a:pt x="892" y="1176"/>
                  </a:lnTo>
                  <a:lnTo>
                    <a:pt x="1764" y="1154"/>
                  </a:lnTo>
                  <a:lnTo>
                    <a:pt x="1776" y="1154"/>
                  </a:lnTo>
                  <a:lnTo>
                    <a:pt x="1783" y="1147"/>
                  </a:lnTo>
                  <a:lnTo>
                    <a:pt x="1783" y="1135"/>
                  </a:lnTo>
                  <a:lnTo>
                    <a:pt x="1783" y="1116"/>
                  </a:lnTo>
                  <a:lnTo>
                    <a:pt x="1764" y="1116"/>
                  </a:lnTo>
                  <a:lnTo>
                    <a:pt x="1783" y="1116"/>
                  </a:lnTo>
                  <a:lnTo>
                    <a:pt x="1783" y="1030"/>
                  </a:lnTo>
                  <a:lnTo>
                    <a:pt x="1788" y="979"/>
                  </a:lnTo>
                  <a:lnTo>
                    <a:pt x="1792" y="926"/>
                  </a:lnTo>
                  <a:lnTo>
                    <a:pt x="1797" y="876"/>
                  </a:lnTo>
                  <a:lnTo>
                    <a:pt x="1826" y="725"/>
                  </a:lnTo>
                  <a:lnTo>
                    <a:pt x="1840" y="674"/>
                  </a:lnTo>
                  <a:lnTo>
                    <a:pt x="1855" y="626"/>
                  </a:lnTo>
                  <a:lnTo>
                    <a:pt x="1869" y="576"/>
                  </a:lnTo>
                  <a:lnTo>
                    <a:pt x="1888" y="528"/>
                  </a:lnTo>
                  <a:lnTo>
                    <a:pt x="1908" y="482"/>
                  </a:lnTo>
                  <a:lnTo>
                    <a:pt x="1927" y="434"/>
                  </a:lnTo>
                  <a:lnTo>
                    <a:pt x="1972" y="343"/>
                  </a:lnTo>
                  <a:lnTo>
                    <a:pt x="2052" y="211"/>
                  </a:lnTo>
                  <a:lnTo>
                    <a:pt x="2112" y="127"/>
                  </a:lnTo>
                  <a:lnTo>
                    <a:pt x="2176" y="48"/>
                  </a:lnTo>
                  <a:lnTo>
                    <a:pt x="2221" y="0"/>
                  </a:lnTo>
                </a:path>
              </a:pathLst>
            </a:custGeom>
            <a:solidFill>
              <a:srgbClr val="00793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102"/>
            <p:cNvSpPr>
              <a:spLocks/>
            </p:cNvSpPr>
            <p:nvPr/>
          </p:nvSpPr>
          <p:spPr bwMode="auto">
            <a:xfrm>
              <a:off x="7706" y="5952"/>
              <a:ext cx="195" cy="147"/>
            </a:xfrm>
            <a:custGeom>
              <a:avLst/>
              <a:gdLst/>
              <a:ahLst/>
              <a:cxnLst>
                <a:cxn ang="0">
                  <a:pos x="94" y="146"/>
                </a:cxn>
                <a:cxn ang="0">
                  <a:pos x="0" y="0"/>
                </a:cxn>
                <a:cxn ang="0">
                  <a:pos x="143" y="0"/>
                </a:cxn>
                <a:cxn ang="0">
                  <a:pos x="195" y="82"/>
                </a:cxn>
                <a:cxn ang="0">
                  <a:pos x="94" y="146"/>
                </a:cxn>
              </a:cxnLst>
              <a:rect l="0" t="0" r="r" b="b"/>
              <a:pathLst>
                <a:path w="195" h="147">
                  <a:moveTo>
                    <a:pt x="94" y="146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95" y="82"/>
                  </a:lnTo>
                  <a:lnTo>
                    <a:pt x="94" y="1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357158" y="1714488"/>
            <a:ext cx="6715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>
                <a:latin typeface="Arial" pitchFamily="34" charset="0"/>
                <a:cs typeface="Arial" pitchFamily="34" charset="0"/>
              </a:rPr>
              <a:t>DOTAÇÃO INICIAL R$: 16.086.000,00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57158" y="3143248"/>
            <a:ext cx="22145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>
                <a:latin typeface="Arial" pitchFamily="34" charset="0"/>
                <a:cs typeface="Arial" pitchFamily="34" charset="0"/>
              </a:rPr>
              <a:t>CREDITOS ADICIONAIS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428596" y="5572140"/>
            <a:ext cx="64294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>
                <a:latin typeface="Arial" pitchFamily="34" charset="0"/>
                <a:cs typeface="Arial" pitchFamily="34" charset="0"/>
              </a:rPr>
              <a:t>DESPESA AUTORIZADA</a:t>
            </a:r>
          </a:p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R$: 21.852.402,57</a:t>
            </a:r>
            <a:endParaRPr lang="pt-BR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Mais 19"/>
          <p:cNvSpPr/>
          <p:nvPr/>
        </p:nvSpPr>
        <p:spPr>
          <a:xfrm>
            <a:off x="714348" y="2500306"/>
            <a:ext cx="1143008" cy="57150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Igual 20"/>
          <p:cNvSpPr/>
          <p:nvPr/>
        </p:nvSpPr>
        <p:spPr>
          <a:xfrm>
            <a:off x="428596" y="4643446"/>
            <a:ext cx="1343028" cy="7858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5" name="AutoShape 92"/>
          <p:cNvSpPr>
            <a:spLocks/>
          </p:cNvSpPr>
          <p:nvPr/>
        </p:nvSpPr>
        <p:spPr bwMode="auto">
          <a:xfrm flipV="1">
            <a:off x="5072066" y="4572008"/>
            <a:ext cx="3000395" cy="1428760"/>
          </a:xfrm>
          <a:custGeom>
            <a:avLst/>
            <a:gdLst/>
            <a:ahLst/>
            <a:cxnLst>
              <a:cxn ang="0">
                <a:pos x="84" y="579"/>
              </a:cxn>
              <a:cxn ang="0">
                <a:pos x="60" y="575"/>
              </a:cxn>
              <a:cxn ang="0">
                <a:pos x="41" y="563"/>
              </a:cxn>
              <a:cxn ang="0">
                <a:pos x="28" y="544"/>
              </a:cxn>
              <a:cxn ang="0">
                <a:pos x="22" y="521"/>
              </a:cxn>
              <a:cxn ang="0">
                <a:pos x="0" y="0"/>
              </a:cxn>
              <a:cxn ang="0">
                <a:pos x="136" y="70"/>
              </a:cxn>
              <a:cxn ang="0">
                <a:pos x="115" y="70"/>
              </a:cxn>
              <a:cxn ang="0">
                <a:pos x="14" y="135"/>
              </a:cxn>
              <a:cxn ang="0">
                <a:pos x="134" y="321"/>
              </a:cxn>
              <a:cxn ang="0">
                <a:pos x="142" y="516"/>
              </a:cxn>
              <a:cxn ang="0">
                <a:pos x="138" y="539"/>
              </a:cxn>
              <a:cxn ang="0">
                <a:pos x="126" y="558"/>
              </a:cxn>
              <a:cxn ang="0">
                <a:pos x="108" y="572"/>
              </a:cxn>
              <a:cxn ang="0">
                <a:pos x="84" y="579"/>
              </a:cxn>
              <a:cxn ang="0">
                <a:pos x="134" y="321"/>
              </a:cxn>
              <a:cxn ang="0">
                <a:pos x="14" y="135"/>
              </a:cxn>
              <a:cxn ang="0">
                <a:pos x="115" y="70"/>
              </a:cxn>
              <a:cxn ang="0">
                <a:pos x="134" y="99"/>
              </a:cxn>
              <a:cxn ang="0">
                <a:pos x="125" y="99"/>
              </a:cxn>
              <a:cxn ang="0">
                <a:pos x="38" y="154"/>
              </a:cxn>
              <a:cxn ang="0">
                <a:pos x="129" y="201"/>
              </a:cxn>
              <a:cxn ang="0">
                <a:pos x="134" y="321"/>
              </a:cxn>
              <a:cxn ang="0">
                <a:pos x="431" y="352"/>
              </a:cxn>
              <a:cxn ang="0">
                <a:pos x="408" y="346"/>
              </a:cxn>
              <a:cxn ang="0">
                <a:pos x="234" y="256"/>
              </a:cxn>
              <a:cxn ang="0">
                <a:pos x="115" y="70"/>
              </a:cxn>
              <a:cxn ang="0">
                <a:pos x="136" y="70"/>
              </a:cxn>
              <a:cxn ang="0">
                <a:pos x="463" y="238"/>
              </a:cxn>
              <a:cxn ang="0">
                <a:pos x="481" y="252"/>
              </a:cxn>
              <a:cxn ang="0">
                <a:pos x="493" y="272"/>
              </a:cxn>
              <a:cxn ang="0">
                <a:pos x="496" y="296"/>
              </a:cxn>
              <a:cxn ang="0">
                <a:pos x="490" y="320"/>
              </a:cxn>
              <a:cxn ang="0">
                <a:pos x="474" y="338"/>
              </a:cxn>
              <a:cxn ang="0">
                <a:pos x="453" y="349"/>
              </a:cxn>
              <a:cxn ang="0">
                <a:pos x="431" y="352"/>
              </a:cxn>
              <a:cxn ang="0">
                <a:pos x="129" y="201"/>
              </a:cxn>
              <a:cxn ang="0">
                <a:pos x="38" y="154"/>
              </a:cxn>
              <a:cxn ang="0">
                <a:pos x="125" y="99"/>
              </a:cxn>
              <a:cxn ang="0">
                <a:pos x="129" y="201"/>
              </a:cxn>
              <a:cxn ang="0">
                <a:pos x="234" y="256"/>
              </a:cxn>
              <a:cxn ang="0">
                <a:pos x="129" y="201"/>
              </a:cxn>
              <a:cxn ang="0">
                <a:pos x="125" y="99"/>
              </a:cxn>
              <a:cxn ang="0">
                <a:pos x="134" y="99"/>
              </a:cxn>
              <a:cxn ang="0">
                <a:pos x="234" y="256"/>
              </a:cxn>
              <a:cxn ang="0">
                <a:pos x="1813" y="2722"/>
              </a:cxn>
              <a:cxn ang="0">
                <a:pos x="1670" y="2722"/>
              </a:cxn>
              <a:cxn ang="0">
                <a:pos x="134" y="321"/>
              </a:cxn>
              <a:cxn ang="0">
                <a:pos x="129" y="201"/>
              </a:cxn>
              <a:cxn ang="0">
                <a:pos x="234" y="256"/>
              </a:cxn>
              <a:cxn ang="0">
                <a:pos x="1813" y="2722"/>
              </a:cxn>
            </a:cxnLst>
            <a:rect l="0" t="0" r="r" b="b"/>
            <a:pathLst>
              <a:path w="1813" h="2722">
                <a:moveTo>
                  <a:pt x="84" y="579"/>
                </a:moveTo>
                <a:lnTo>
                  <a:pt x="60" y="575"/>
                </a:lnTo>
                <a:lnTo>
                  <a:pt x="41" y="563"/>
                </a:lnTo>
                <a:lnTo>
                  <a:pt x="28" y="544"/>
                </a:lnTo>
                <a:lnTo>
                  <a:pt x="22" y="521"/>
                </a:lnTo>
                <a:lnTo>
                  <a:pt x="0" y="0"/>
                </a:lnTo>
                <a:lnTo>
                  <a:pt x="136" y="70"/>
                </a:lnTo>
                <a:lnTo>
                  <a:pt x="115" y="70"/>
                </a:lnTo>
                <a:lnTo>
                  <a:pt x="14" y="135"/>
                </a:lnTo>
                <a:lnTo>
                  <a:pt x="134" y="321"/>
                </a:lnTo>
                <a:lnTo>
                  <a:pt x="142" y="516"/>
                </a:lnTo>
                <a:lnTo>
                  <a:pt x="138" y="539"/>
                </a:lnTo>
                <a:lnTo>
                  <a:pt x="126" y="558"/>
                </a:lnTo>
                <a:lnTo>
                  <a:pt x="108" y="572"/>
                </a:lnTo>
                <a:lnTo>
                  <a:pt x="84" y="579"/>
                </a:lnTo>
                <a:close/>
                <a:moveTo>
                  <a:pt x="134" y="321"/>
                </a:moveTo>
                <a:lnTo>
                  <a:pt x="14" y="135"/>
                </a:lnTo>
                <a:lnTo>
                  <a:pt x="115" y="70"/>
                </a:lnTo>
                <a:lnTo>
                  <a:pt x="134" y="99"/>
                </a:lnTo>
                <a:lnTo>
                  <a:pt x="125" y="99"/>
                </a:lnTo>
                <a:lnTo>
                  <a:pt x="38" y="154"/>
                </a:lnTo>
                <a:lnTo>
                  <a:pt x="129" y="201"/>
                </a:lnTo>
                <a:lnTo>
                  <a:pt x="134" y="321"/>
                </a:lnTo>
                <a:close/>
                <a:moveTo>
                  <a:pt x="431" y="352"/>
                </a:moveTo>
                <a:lnTo>
                  <a:pt x="408" y="346"/>
                </a:lnTo>
                <a:lnTo>
                  <a:pt x="234" y="256"/>
                </a:lnTo>
                <a:lnTo>
                  <a:pt x="115" y="70"/>
                </a:lnTo>
                <a:lnTo>
                  <a:pt x="136" y="70"/>
                </a:lnTo>
                <a:lnTo>
                  <a:pt x="463" y="238"/>
                </a:lnTo>
                <a:lnTo>
                  <a:pt x="481" y="252"/>
                </a:lnTo>
                <a:lnTo>
                  <a:pt x="493" y="272"/>
                </a:lnTo>
                <a:lnTo>
                  <a:pt x="496" y="296"/>
                </a:lnTo>
                <a:lnTo>
                  <a:pt x="490" y="320"/>
                </a:lnTo>
                <a:lnTo>
                  <a:pt x="474" y="338"/>
                </a:lnTo>
                <a:lnTo>
                  <a:pt x="453" y="349"/>
                </a:lnTo>
                <a:lnTo>
                  <a:pt x="431" y="352"/>
                </a:lnTo>
                <a:close/>
                <a:moveTo>
                  <a:pt x="129" y="201"/>
                </a:moveTo>
                <a:lnTo>
                  <a:pt x="38" y="154"/>
                </a:lnTo>
                <a:lnTo>
                  <a:pt x="125" y="99"/>
                </a:lnTo>
                <a:lnTo>
                  <a:pt x="129" y="201"/>
                </a:lnTo>
                <a:close/>
                <a:moveTo>
                  <a:pt x="234" y="256"/>
                </a:moveTo>
                <a:lnTo>
                  <a:pt x="129" y="201"/>
                </a:lnTo>
                <a:lnTo>
                  <a:pt x="125" y="99"/>
                </a:lnTo>
                <a:lnTo>
                  <a:pt x="134" y="99"/>
                </a:lnTo>
                <a:lnTo>
                  <a:pt x="234" y="256"/>
                </a:lnTo>
                <a:close/>
                <a:moveTo>
                  <a:pt x="1813" y="2722"/>
                </a:moveTo>
                <a:lnTo>
                  <a:pt x="1670" y="2722"/>
                </a:lnTo>
                <a:lnTo>
                  <a:pt x="134" y="321"/>
                </a:lnTo>
                <a:lnTo>
                  <a:pt x="129" y="201"/>
                </a:lnTo>
                <a:lnTo>
                  <a:pt x="234" y="256"/>
                </a:lnTo>
                <a:lnTo>
                  <a:pt x="1813" y="272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500034" y="4000504"/>
            <a:ext cx="27146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$: 5.766.402,57</a:t>
            </a:r>
            <a:endParaRPr lang="pt-BR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7356" y="642919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despesa orçamentária</a:t>
            </a:r>
          </a:p>
          <a:p>
            <a:r>
              <a:rPr lang="pt-BR" dirty="0" smtClean="0"/>
              <a:t>Lei 4.320/64, Art. 2°, § 1° e 2°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524000" y="1500174"/>
          <a:ext cx="6096000" cy="428628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latin typeface="Arial"/>
                          <a:ea typeface="Times New Roman"/>
                        </a:rPr>
                        <a:t>Evolução da Despesa </a:t>
                      </a:r>
                      <a:r>
                        <a:rPr lang="pt-BR" sz="2000" b="1" dirty="0" smtClean="0">
                          <a:latin typeface="Arial"/>
                          <a:ea typeface="Times New Roman"/>
                        </a:rPr>
                        <a:t>Orçamentária </a:t>
                      </a:r>
                      <a:r>
                        <a:rPr lang="pt-BR" sz="2000" b="1" dirty="0">
                          <a:latin typeface="Arial"/>
                          <a:ea typeface="Times New Roman"/>
                        </a:rPr>
                        <a:t>Realizada</a:t>
                      </a:r>
                    </a:p>
                  </a:txBody>
                  <a:tcPr marL="63500" marR="635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44" y="2071678"/>
            <a:ext cx="8858311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24000" y="1428736"/>
          <a:ext cx="6096000" cy="7264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</a:rPr>
                        <a:t>Evolução da Receita Corrente Líquida (RCL</a:t>
                      </a:r>
                      <a:r>
                        <a:rPr lang="pt-BR" sz="2000" b="1" dirty="0" smtClean="0">
                          <a:latin typeface="Arial"/>
                          <a:ea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latin typeface="Arial"/>
                          <a:ea typeface="Times New Roman"/>
                        </a:rPr>
                        <a:t>(No</a:t>
                      </a:r>
                      <a:r>
                        <a:rPr lang="pt-BR" sz="2000" b="1" baseline="0" dirty="0" smtClean="0">
                          <a:latin typeface="Arial"/>
                          <a:ea typeface="Times New Roman"/>
                        </a:rPr>
                        <a:t> período de janeiro a Agosto)</a:t>
                      </a:r>
                      <a:endParaRPr lang="pt-BR" sz="2000" b="1" dirty="0">
                        <a:latin typeface="Arial"/>
                        <a:ea typeface="Times New Roman"/>
                      </a:endParaRPr>
                    </a:p>
                  </a:txBody>
                  <a:tcPr marL="63500" marR="635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00115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RECEITA CORRENTE LÍQUIDA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Lei Complementar n°101/2000, Art. 2°, IV, ‘c’, § 1° e 3°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428597" y="2428868"/>
            <a:ext cx="7715304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14480" y="500043"/>
            <a:ext cx="5857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execução orçamentária</a:t>
            </a:r>
          </a:p>
          <a:p>
            <a:r>
              <a:rPr lang="pt-BR" dirty="0" smtClean="0"/>
              <a:t>Lei Complementar nº 101/2000, Art. 52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85720" y="1285863"/>
          <a:ext cx="8643998" cy="5333303"/>
        </p:xfrm>
        <a:graphic>
          <a:graphicData uri="http://schemas.openxmlformats.org/drawingml/2006/table">
            <a:tbl>
              <a:tblPr/>
              <a:tblGrid>
                <a:gridCol w="6915199"/>
                <a:gridCol w="1728799"/>
              </a:tblGrid>
              <a:tr h="1669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900" b="1" dirty="0">
                          <a:latin typeface="Arial"/>
                          <a:ea typeface="Times New Roman"/>
                        </a:rPr>
                        <a:t>Receitas Arrecadadas</a:t>
                      </a:r>
                      <a:r>
                        <a:rPr lang="pt-BR" sz="9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b="1" dirty="0">
                          <a:latin typeface="Arial"/>
                          <a:ea typeface="Times New Roman"/>
                        </a:rPr>
                        <a:t>Receitas Correntes (I)</a:t>
                      </a:r>
                      <a:r>
                        <a:rPr lang="pt-BR" sz="16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10.784.350,13</a:t>
                      </a:r>
                      <a:r>
                        <a:rPr lang="pt-BR" sz="15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Receita Tributária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</a:rPr>
                        <a:t>388.716,60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Receita de Contribuições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</a:rPr>
                        <a:t>335.679,45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Receita Patrimonial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</a:rPr>
                        <a:t>20.634,21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Receita Agropecuária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Receita Industrial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Receita de Serviços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Transferências Correntes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</a:rPr>
                        <a:t>11.493.412,61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(-) Deduções das Transferências Correntes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</a:rPr>
                        <a:t>-1.474.266,95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Outras Receitas Correntes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</a:rPr>
                        <a:t>20.174,21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b="1" dirty="0">
                          <a:latin typeface="Arial"/>
                          <a:ea typeface="Times New Roman"/>
                        </a:rPr>
                        <a:t>Receitas de Capital (II)</a:t>
                      </a:r>
                      <a:r>
                        <a:rPr lang="pt-BR" sz="16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 dirty="0">
                          <a:latin typeface="Arial"/>
                          <a:ea typeface="Times New Roman"/>
                        </a:rPr>
                        <a:t>1.646.750,28</a:t>
                      </a:r>
                      <a:r>
                        <a:rPr lang="pt-BR" sz="16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Operações de Crédito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607.600,28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Alienação de Bens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Amortização de Empréstimos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Transferências de Capital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1.039.150,00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latin typeface="Arial"/>
                          <a:ea typeface="Times New Roman"/>
                        </a:rPr>
                        <a:t>Outras Receitas de Capital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b="1" dirty="0">
                          <a:latin typeface="Arial"/>
                          <a:ea typeface="Times New Roman"/>
                        </a:rPr>
                        <a:t>Total (III) = (I+II)</a:t>
                      </a:r>
                      <a:r>
                        <a:rPr lang="pt-BR" sz="16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12.431.100,41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712" marR="36712" marT="7342" marB="73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14282" y="1214419"/>
          <a:ext cx="8643998" cy="5482450"/>
        </p:xfrm>
        <a:graphic>
          <a:graphicData uri="http://schemas.openxmlformats.org/drawingml/2006/table">
            <a:tbl>
              <a:tblPr/>
              <a:tblGrid>
                <a:gridCol w="6915199"/>
                <a:gridCol w="1728799"/>
              </a:tblGrid>
              <a:tr h="28855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Despesas Liquidadas Por Função de Governo</a:t>
                      </a:r>
                      <a:r>
                        <a:rPr lang="pt-B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01 - Legislativa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435.850,76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04 - Administração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1.515.664,31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06 - Segurança Pública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34.174,15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08 - Assistência Social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517.768,67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09 - Previdência Social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96.576,60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10 - Saúde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2.406.351,83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12 - Educação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1.439.959,77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13 - Cultura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47.719,58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15 - Urbanismo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1.946.988,93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16 - Habitação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17 - Saneamento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20 - Agricultura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371.733,57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22 - Indústria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64.954,68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26 - Transporte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927.646,59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27 - Desporto e Lazer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9.041,47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28 - Encargos Especiais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497.625,05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99 - Reserva de Contingência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0,00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Total (IV)</a:t>
                      </a:r>
                      <a:r>
                        <a:rPr lang="pt-B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</a:rPr>
                        <a:t>10.312.055,96</a:t>
                      </a:r>
                      <a:r>
                        <a:rPr lang="pt-B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37996" marR="37996" marT="7599" marB="75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357166"/>
            <a:ext cx="86439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14348" y="214291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EXECUÇÃO ORÇAMENTÁRIA</a:t>
            </a:r>
            <a:endParaRPr lang="pt-BR" sz="7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			Lei Complementar nº 101/2000, Art. 52</a:t>
            </a:r>
            <a:endParaRPr lang="pt-BR" sz="7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3076</TotalTime>
  <Words>1670</Words>
  <Application>Microsoft Office PowerPoint</Application>
  <PresentationFormat>Apresentação na tela (4:3)</PresentationFormat>
  <Paragraphs>539</Paragraphs>
  <Slides>29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Fluxo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Projetos</dc:creator>
  <cp:lastModifiedBy>Projetos</cp:lastModifiedBy>
  <cp:revision>333</cp:revision>
  <dcterms:created xsi:type="dcterms:W3CDTF">2020-05-21T11:15:23Z</dcterms:created>
  <dcterms:modified xsi:type="dcterms:W3CDTF">2020-09-28T18:10:04Z</dcterms:modified>
</cp:coreProperties>
</file>